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8" r:id="rId3"/>
    <p:sldId id="309" r:id="rId4"/>
    <p:sldId id="310" r:id="rId5"/>
    <p:sldId id="311" r:id="rId6"/>
    <p:sldId id="312" r:id="rId7"/>
    <p:sldId id="313" r:id="rId8"/>
    <p:sldId id="314" r:id="rId9"/>
    <p:sldId id="315" r:id="rId10"/>
    <p:sldId id="319" r:id="rId11"/>
    <p:sldId id="316" r:id="rId12"/>
    <p:sldId id="317" r:id="rId13"/>
    <p:sldId id="318" r:id="rId14"/>
    <p:sldId id="259" r:id="rId15"/>
    <p:sldId id="260" r:id="rId16"/>
    <p:sldId id="261" r:id="rId17"/>
    <p:sldId id="327" r:id="rId18"/>
    <p:sldId id="262" r:id="rId19"/>
    <p:sldId id="320" r:id="rId20"/>
    <p:sldId id="323" r:id="rId21"/>
    <p:sldId id="326" r:id="rId22"/>
    <p:sldId id="325" r:id="rId23"/>
    <p:sldId id="324" r:id="rId24"/>
    <p:sldId id="302" r:id="rId25"/>
    <p:sldId id="273" r:id="rId26"/>
    <p:sldId id="271" r:id="rId27"/>
    <p:sldId id="346" r:id="rId28"/>
    <p:sldId id="277" r:id="rId29"/>
    <p:sldId id="278" r:id="rId30"/>
    <p:sldId id="272" r:id="rId31"/>
    <p:sldId id="301" r:id="rId32"/>
    <p:sldId id="280" r:id="rId33"/>
    <p:sldId id="281" r:id="rId34"/>
    <p:sldId id="282" r:id="rId35"/>
    <p:sldId id="283" r:id="rId36"/>
    <p:sldId id="284" r:id="rId37"/>
    <p:sldId id="285" r:id="rId38"/>
    <p:sldId id="293" r:id="rId39"/>
    <p:sldId id="295" r:id="rId40"/>
    <p:sldId id="294" r:id="rId41"/>
    <p:sldId id="296" r:id="rId42"/>
    <p:sldId id="347" r:id="rId43"/>
    <p:sldId id="328" r:id="rId44"/>
    <p:sldId id="333" r:id="rId45"/>
    <p:sldId id="330" r:id="rId46"/>
    <p:sldId id="287" r:id="rId47"/>
    <p:sldId id="289" r:id="rId48"/>
    <p:sldId id="332" r:id="rId49"/>
    <p:sldId id="290" r:id="rId50"/>
    <p:sldId id="292" r:id="rId51"/>
    <p:sldId id="291" r:id="rId52"/>
    <p:sldId id="297" r:id="rId53"/>
    <p:sldId id="298" r:id="rId54"/>
    <p:sldId id="299" r:id="rId55"/>
    <p:sldId id="300" r:id="rId56"/>
    <p:sldId id="303" r:id="rId57"/>
    <p:sldId id="304" r:id="rId58"/>
    <p:sldId id="336" r:id="rId59"/>
    <p:sldId id="335" r:id="rId60"/>
    <p:sldId id="305" r:id="rId61"/>
    <p:sldId id="334" r:id="rId62"/>
    <p:sldId id="306" r:id="rId63"/>
    <p:sldId id="364" r:id="rId64"/>
    <p:sldId id="338" r:id="rId65"/>
    <p:sldId id="339" r:id="rId66"/>
    <p:sldId id="337" r:id="rId67"/>
    <p:sldId id="342" r:id="rId68"/>
    <p:sldId id="307" r:id="rId69"/>
    <p:sldId id="340" r:id="rId70"/>
    <p:sldId id="345" r:id="rId71"/>
    <p:sldId id="348" r:id="rId72"/>
    <p:sldId id="349" r:id="rId73"/>
    <p:sldId id="377" r:id="rId74"/>
    <p:sldId id="350" r:id="rId75"/>
    <p:sldId id="351" r:id="rId76"/>
    <p:sldId id="352" r:id="rId77"/>
    <p:sldId id="375" r:id="rId78"/>
    <p:sldId id="376" r:id="rId79"/>
    <p:sldId id="353" r:id="rId80"/>
    <p:sldId id="366" r:id="rId81"/>
    <p:sldId id="354" r:id="rId82"/>
    <p:sldId id="365" r:id="rId83"/>
    <p:sldId id="355" r:id="rId84"/>
    <p:sldId id="356" r:id="rId85"/>
    <p:sldId id="367" r:id="rId86"/>
    <p:sldId id="368" r:id="rId87"/>
    <p:sldId id="369" r:id="rId88"/>
    <p:sldId id="370" r:id="rId89"/>
    <p:sldId id="371" r:id="rId90"/>
    <p:sldId id="372" r:id="rId91"/>
    <p:sldId id="357" r:id="rId92"/>
    <p:sldId id="359" r:id="rId93"/>
    <p:sldId id="360" r:id="rId94"/>
    <p:sldId id="361" r:id="rId95"/>
    <p:sldId id="373" r:id="rId96"/>
    <p:sldId id="374" r:id="rId97"/>
    <p:sldId id="382" r:id="rId98"/>
    <p:sldId id="381" r:id="rId99"/>
    <p:sldId id="380" r:id="rId100"/>
    <p:sldId id="383" r:id="rId101"/>
    <p:sldId id="378" r:id="rId102"/>
    <p:sldId id="379" r:id="rId10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24A4"/>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78" autoAdjust="0"/>
    <p:restoredTop sz="94660"/>
  </p:normalViewPr>
  <p:slideViewPr>
    <p:cSldViewPr snapToGrid="0">
      <p:cViewPr varScale="1">
        <p:scale>
          <a:sx n="68" d="100"/>
          <a:sy n="68" d="100"/>
        </p:scale>
        <p:origin x="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image" Target="../media/image11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2.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2.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3.png"/></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image" Target="../media/image127.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0.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wmf"/><Relationship Id="rId2" Type="http://schemas.openxmlformats.org/officeDocument/2006/relationships/image" Target="../media/image54.emf"/><Relationship Id="rId1" Type="http://schemas.openxmlformats.org/officeDocument/2006/relationships/image" Target="../media/image53.emf"/><Relationship Id="rId6" Type="http://schemas.openxmlformats.org/officeDocument/2006/relationships/image" Target="../media/image58.wmf"/><Relationship Id="rId5" Type="http://schemas.openxmlformats.org/officeDocument/2006/relationships/image" Target="../media/image57.emf"/><Relationship Id="rId4" Type="http://schemas.openxmlformats.org/officeDocument/2006/relationships/image" Target="../media/image56.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image" Target="../media/image138.png"/></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image" Target="../media/image148.png"/></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150.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5" Type="http://schemas.openxmlformats.org/officeDocument/2006/relationships/image" Target="../media/image79.emf"/><Relationship Id="rId4" Type="http://schemas.openxmlformats.org/officeDocument/2006/relationships/image" Target="../media/image7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emf"/><Relationship Id="rId1" Type="http://schemas.openxmlformats.org/officeDocument/2006/relationships/image" Target="../media/image8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5F7F49-1ADC-4E39-9BB1-699ECC301C04}"/>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08DEBBC-1263-44E7-B54B-9A1B1B1B34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715E60D5-8143-4983-B514-D67FC02A17AB}"/>
              </a:ext>
            </a:extLst>
          </p:cNvPr>
          <p:cNvSpPr>
            <a:spLocks noGrp="1"/>
          </p:cNvSpPr>
          <p:nvPr>
            <p:ph type="dt" sz="half" idx="10"/>
          </p:nvPr>
        </p:nvSpPr>
        <p:spPr/>
        <p:txBody>
          <a:bodyPr/>
          <a:lstStyle/>
          <a:p>
            <a:fld id="{5B8E0816-DECB-4CA5-89D5-492E9BEBC2BA}" type="datetimeFigureOut">
              <a:rPr lang="ru-RU" smtClean="0"/>
              <a:t>24.01.2021</a:t>
            </a:fld>
            <a:endParaRPr lang="ru-RU"/>
          </a:p>
        </p:txBody>
      </p:sp>
      <p:sp>
        <p:nvSpPr>
          <p:cNvPr id="5" name="Нижний колонтитул 4">
            <a:extLst>
              <a:ext uri="{FF2B5EF4-FFF2-40B4-BE49-F238E27FC236}">
                <a16:creationId xmlns:a16="http://schemas.microsoft.com/office/drawing/2014/main" id="{A9078F3D-CE5B-4BF5-A751-38F4758B037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18DFA23-84F1-4D6A-BD81-EB06BC188BEC}"/>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3922947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CC2760-AD61-4B01-A410-98205D88A63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25137E3C-4E15-4C9F-B00A-E8B357F5EAA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90A7FF6-39FB-410D-89D6-EAC5A0DECCCF}"/>
              </a:ext>
            </a:extLst>
          </p:cNvPr>
          <p:cNvSpPr>
            <a:spLocks noGrp="1"/>
          </p:cNvSpPr>
          <p:nvPr>
            <p:ph type="dt" sz="half" idx="10"/>
          </p:nvPr>
        </p:nvSpPr>
        <p:spPr/>
        <p:txBody>
          <a:bodyPr/>
          <a:lstStyle/>
          <a:p>
            <a:fld id="{5B8E0816-DECB-4CA5-89D5-492E9BEBC2BA}" type="datetimeFigureOut">
              <a:rPr lang="ru-RU" smtClean="0"/>
              <a:t>24.01.2021</a:t>
            </a:fld>
            <a:endParaRPr lang="ru-RU"/>
          </a:p>
        </p:txBody>
      </p:sp>
      <p:sp>
        <p:nvSpPr>
          <p:cNvPr id="5" name="Нижний колонтитул 4">
            <a:extLst>
              <a:ext uri="{FF2B5EF4-FFF2-40B4-BE49-F238E27FC236}">
                <a16:creationId xmlns:a16="http://schemas.microsoft.com/office/drawing/2014/main" id="{D1BA4E68-0F49-49C4-AFAA-7393E291ED8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940336F-5C16-4D4B-8C75-797E57D5D1EF}"/>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100781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EDB0434-10A6-45AE-988A-753EA4092D1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2A593F6-5638-426E-9D6E-2286836C8753}"/>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7488A2-E6B7-440C-8820-ED69FCFC4149}"/>
              </a:ext>
            </a:extLst>
          </p:cNvPr>
          <p:cNvSpPr>
            <a:spLocks noGrp="1"/>
          </p:cNvSpPr>
          <p:nvPr>
            <p:ph type="dt" sz="half" idx="10"/>
          </p:nvPr>
        </p:nvSpPr>
        <p:spPr/>
        <p:txBody>
          <a:bodyPr/>
          <a:lstStyle/>
          <a:p>
            <a:fld id="{5B8E0816-DECB-4CA5-89D5-492E9BEBC2BA}" type="datetimeFigureOut">
              <a:rPr lang="ru-RU" smtClean="0"/>
              <a:t>24.01.2021</a:t>
            </a:fld>
            <a:endParaRPr lang="ru-RU"/>
          </a:p>
        </p:txBody>
      </p:sp>
      <p:sp>
        <p:nvSpPr>
          <p:cNvPr id="5" name="Нижний колонтитул 4">
            <a:extLst>
              <a:ext uri="{FF2B5EF4-FFF2-40B4-BE49-F238E27FC236}">
                <a16:creationId xmlns:a16="http://schemas.microsoft.com/office/drawing/2014/main" id="{504A91DA-C889-4CF8-B5C0-07F98441557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A96742-9D4C-41FA-980A-392876D5BC93}"/>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416721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123C37-F0C9-4C4A-8D2A-518C0A12A69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69A865D-48F8-4131-ABAD-1A39A030B5A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EDE5F00-94A5-4366-8EE9-619238B874E9}"/>
              </a:ext>
            </a:extLst>
          </p:cNvPr>
          <p:cNvSpPr>
            <a:spLocks noGrp="1"/>
          </p:cNvSpPr>
          <p:nvPr>
            <p:ph type="dt" sz="half" idx="10"/>
          </p:nvPr>
        </p:nvSpPr>
        <p:spPr/>
        <p:txBody>
          <a:bodyPr/>
          <a:lstStyle/>
          <a:p>
            <a:fld id="{5B8E0816-DECB-4CA5-89D5-492E9BEBC2BA}" type="datetimeFigureOut">
              <a:rPr lang="ru-RU" smtClean="0"/>
              <a:t>24.01.2021</a:t>
            </a:fld>
            <a:endParaRPr lang="ru-RU"/>
          </a:p>
        </p:txBody>
      </p:sp>
      <p:sp>
        <p:nvSpPr>
          <p:cNvPr id="5" name="Нижний колонтитул 4">
            <a:extLst>
              <a:ext uri="{FF2B5EF4-FFF2-40B4-BE49-F238E27FC236}">
                <a16:creationId xmlns:a16="http://schemas.microsoft.com/office/drawing/2014/main" id="{9F87DED7-969B-4434-BE7A-134CA58930F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0F5FB39-1CF5-4315-9F6D-3706BE506363}"/>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1740347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DC819E-C2E5-411F-A4A9-CF235A3C622B}"/>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53123EB0-B170-4B6A-ACB6-5BA6207E49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9D1311A-C039-4068-B071-A14799B7DB19}"/>
              </a:ext>
            </a:extLst>
          </p:cNvPr>
          <p:cNvSpPr>
            <a:spLocks noGrp="1"/>
          </p:cNvSpPr>
          <p:nvPr>
            <p:ph type="dt" sz="half" idx="10"/>
          </p:nvPr>
        </p:nvSpPr>
        <p:spPr/>
        <p:txBody>
          <a:bodyPr/>
          <a:lstStyle/>
          <a:p>
            <a:fld id="{5B8E0816-DECB-4CA5-89D5-492E9BEBC2BA}" type="datetimeFigureOut">
              <a:rPr lang="ru-RU" smtClean="0"/>
              <a:t>24.01.2021</a:t>
            </a:fld>
            <a:endParaRPr lang="ru-RU"/>
          </a:p>
        </p:txBody>
      </p:sp>
      <p:sp>
        <p:nvSpPr>
          <p:cNvPr id="5" name="Нижний колонтитул 4">
            <a:extLst>
              <a:ext uri="{FF2B5EF4-FFF2-40B4-BE49-F238E27FC236}">
                <a16:creationId xmlns:a16="http://schemas.microsoft.com/office/drawing/2014/main" id="{B00BA30E-B075-4BB9-B024-BD4D84ACAA1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EEF0413-C9F1-478B-8D9F-B489FEF8298D}"/>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13719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70CB21-3F17-47B1-BA9F-30BA4C7260B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41B1449-7958-40D5-B764-9EB8CC0C65D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E4A94CD-7D19-4F94-8537-EB0899C5F76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71E0EAFD-1BBC-4DAD-ABED-A270005DBA5F}"/>
              </a:ext>
            </a:extLst>
          </p:cNvPr>
          <p:cNvSpPr>
            <a:spLocks noGrp="1"/>
          </p:cNvSpPr>
          <p:nvPr>
            <p:ph type="dt" sz="half" idx="10"/>
          </p:nvPr>
        </p:nvSpPr>
        <p:spPr/>
        <p:txBody>
          <a:bodyPr/>
          <a:lstStyle/>
          <a:p>
            <a:fld id="{5B8E0816-DECB-4CA5-89D5-492E9BEBC2BA}" type="datetimeFigureOut">
              <a:rPr lang="ru-RU" smtClean="0"/>
              <a:t>24.01.2021</a:t>
            </a:fld>
            <a:endParaRPr lang="ru-RU"/>
          </a:p>
        </p:txBody>
      </p:sp>
      <p:sp>
        <p:nvSpPr>
          <p:cNvPr id="6" name="Нижний колонтитул 5">
            <a:extLst>
              <a:ext uri="{FF2B5EF4-FFF2-40B4-BE49-F238E27FC236}">
                <a16:creationId xmlns:a16="http://schemas.microsoft.com/office/drawing/2014/main" id="{A02CD221-8887-4675-8883-CF187C885A0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2BEEF91-FF62-4FEA-A9E2-D6C15C0B6B9A}"/>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83779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D8C29C-4A49-45FC-B906-4F9D3B97144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3868FF74-E272-4B86-8CA7-9F67C534D9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BC09892F-0F7C-456B-8517-32C5EE19BBF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8823079-DD58-4A78-8177-798E799128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CBF980E-6A81-4A8C-92D7-0406F105EDC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F102180-36FB-42D4-B155-C4E630CE9668}"/>
              </a:ext>
            </a:extLst>
          </p:cNvPr>
          <p:cNvSpPr>
            <a:spLocks noGrp="1"/>
          </p:cNvSpPr>
          <p:nvPr>
            <p:ph type="dt" sz="half" idx="10"/>
          </p:nvPr>
        </p:nvSpPr>
        <p:spPr/>
        <p:txBody>
          <a:bodyPr/>
          <a:lstStyle/>
          <a:p>
            <a:fld id="{5B8E0816-DECB-4CA5-89D5-492E9BEBC2BA}" type="datetimeFigureOut">
              <a:rPr lang="ru-RU" smtClean="0"/>
              <a:t>24.01.2021</a:t>
            </a:fld>
            <a:endParaRPr lang="ru-RU"/>
          </a:p>
        </p:txBody>
      </p:sp>
      <p:sp>
        <p:nvSpPr>
          <p:cNvPr id="8" name="Нижний колонтитул 7">
            <a:extLst>
              <a:ext uri="{FF2B5EF4-FFF2-40B4-BE49-F238E27FC236}">
                <a16:creationId xmlns:a16="http://schemas.microsoft.com/office/drawing/2014/main" id="{E48BF6AE-D861-431E-B0E3-CE35EF3E747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9C7EC2C-B48A-482D-BDF1-E1163C9261FB}"/>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114221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87B1AA-61AE-4F22-9C11-7A5919EE2A19}"/>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B28E86D4-2D9B-4D30-A241-81E9A647C826}"/>
              </a:ext>
            </a:extLst>
          </p:cNvPr>
          <p:cNvSpPr>
            <a:spLocks noGrp="1"/>
          </p:cNvSpPr>
          <p:nvPr>
            <p:ph type="dt" sz="half" idx="10"/>
          </p:nvPr>
        </p:nvSpPr>
        <p:spPr/>
        <p:txBody>
          <a:bodyPr/>
          <a:lstStyle/>
          <a:p>
            <a:fld id="{5B8E0816-DECB-4CA5-89D5-492E9BEBC2BA}" type="datetimeFigureOut">
              <a:rPr lang="ru-RU" smtClean="0"/>
              <a:t>24.01.2021</a:t>
            </a:fld>
            <a:endParaRPr lang="ru-RU"/>
          </a:p>
        </p:txBody>
      </p:sp>
      <p:sp>
        <p:nvSpPr>
          <p:cNvPr id="4" name="Нижний колонтитул 3">
            <a:extLst>
              <a:ext uri="{FF2B5EF4-FFF2-40B4-BE49-F238E27FC236}">
                <a16:creationId xmlns:a16="http://schemas.microsoft.com/office/drawing/2014/main" id="{5F2BEAAB-37E3-46E0-A05F-9452A548314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829B5E3-34FA-4796-B2AC-17D6BFA5C29D}"/>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2081020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0E4D368A-8200-45CC-A97D-0E83E60C5965}"/>
              </a:ext>
            </a:extLst>
          </p:cNvPr>
          <p:cNvSpPr>
            <a:spLocks noGrp="1"/>
          </p:cNvSpPr>
          <p:nvPr>
            <p:ph type="dt" sz="half" idx="10"/>
          </p:nvPr>
        </p:nvSpPr>
        <p:spPr/>
        <p:txBody>
          <a:bodyPr/>
          <a:lstStyle/>
          <a:p>
            <a:fld id="{5B8E0816-DECB-4CA5-89D5-492E9BEBC2BA}" type="datetimeFigureOut">
              <a:rPr lang="ru-RU" smtClean="0"/>
              <a:t>24.01.2021</a:t>
            </a:fld>
            <a:endParaRPr lang="ru-RU"/>
          </a:p>
        </p:txBody>
      </p:sp>
      <p:sp>
        <p:nvSpPr>
          <p:cNvPr id="3" name="Нижний колонтитул 2">
            <a:extLst>
              <a:ext uri="{FF2B5EF4-FFF2-40B4-BE49-F238E27FC236}">
                <a16:creationId xmlns:a16="http://schemas.microsoft.com/office/drawing/2014/main" id="{12BBECFB-69C5-4B49-8866-D55023D11B9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2D18C88-BD58-4D21-9D3A-C8CED26F521D}"/>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3436853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C9EE6E-F9B8-490E-B2E1-190257806CF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309C1751-5C84-4AED-99AB-167FF68A7E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A546C96F-5FD8-4C54-B079-FE59DEE132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464CE15-C70A-46EC-8DAA-6C01C8F1995B}"/>
              </a:ext>
            </a:extLst>
          </p:cNvPr>
          <p:cNvSpPr>
            <a:spLocks noGrp="1"/>
          </p:cNvSpPr>
          <p:nvPr>
            <p:ph type="dt" sz="half" idx="10"/>
          </p:nvPr>
        </p:nvSpPr>
        <p:spPr/>
        <p:txBody>
          <a:bodyPr/>
          <a:lstStyle/>
          <a:p>
            <a:fld id="{5B8E0816-DECB-4CA5-89D5-492E9BEBC2BA}" type="datetimeFigureOut">
              <a:rPr lang="ru-RU" smtClean="0"/>
              <a:t>24.01.2021</a:t>
            </a:fld>
            <a:endParaRPr lang="ru-RU"/>
          </a:p>
        </p:txBody>
      </p:sp>
      <p:sp>
        <p:nvSpPr>
          <p:cNvPr id="6" name="Нижний колонтитул 5">
            <a:extLst>
              <a:ext uri="{FF2B5EF4-FFF2-40B4-BE49-F238E27FC236}">
                <a16:creationId xmlns:a16="http://schemas.microsoft.com/office/drawing/2014/main" id="{DCD39936-0E09-4C99-B792-2AAE5E5EFB0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6E8CE78-0441-443A-A5C0-D1884EBE680A}"/>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221759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8C429A-F66C-499D-A7A8-87F62A2A060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7D611FBC-2373-4D99-BB4F-4ABDF6CE2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AFDD28B-DCD8-414F-9F2F-F5F43A3B58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817D066-46D6-403B-9956-F0663EB4673F}"/>
              </a:ext>
            </a:extLst>
          </p:cNvPr>
          <p:cNvSpPr>
            <a:spLocks noGrp="1"/>
          </p:cNvSpPr>
          <p:nvPr>
            <p:ph type="dt" sz="half" idx="10"/>
          </p:nvPr>
        </p:nvSpPr>
        <p:spPr/>
        <p:txBody>
          <a:bodyPr/>
          <a:lstStyle/>
          <a:p>
            <a:fld id="{5B8E0816-DECB-4CA5-89D5-492E9BEBC2BA}" type="datetimeFigureOut">
              <a:rPr lang="ru-RU" smtClean="0"/>
              <a:t>24.01.2021</a:t>
            </a:fld>
            <a:endParaRPr lang="ru-RU"/>
          </a:p>
        </p:txBody>
      </p:sp>
      <p:sp>
        <p:nvSpPr>
          <p:cNvPr id="6" name="Нижний колонтитул 5">
            <a:extLst>
              <a:ext uri="{FF2B5EF4-FFF2-40B4-BE49-F238E27FC236}">
                <a16:creationId xmlns:a16="http://schemas.microsoft.com/office/drawing/2014/main" id="{7553D888-CD38-4867-BAA3-54AA61479CB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93FD70D-D9B9-4130-9CAB-1D4756E85353}"/>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2232656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1E5D82-1633-421D-AA19-AD2291A582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1C3F42A-57AE-4420-A603-CC78194C06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2B2BEE-F275-4470-8ACE-E28D606AE0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E0816-DECB-4CA5-89D5-492E9BEBC2BA}" type="datetimeFigureOut">
              <a:rPr lang="ru-RU" smtClean="0"/>
              <a:t>24.01.2021</a:t>
            </a:fld>
            <a:endParaRPr lang="ru-RU"/>
          </a:p>
        </p:txBody>
      </p:sp>
      <p:sp>
        <p:nvSpPr>
          <p:cNvPr id="5" name="Нижний колонтитул 4">
            <a:extLst>
              <a:ext uri="{FF2B5EF4-FFF2-40B4-BE49-F238E27FC236}">
                <a16:creationId xmlns:a16="http://schemas.microsoft.com/office/drawing/2014/main" id="{8C0B1798-6B76-440F-8965-F15516AF1B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7FEA8F5-62CA-4EFB-BF7B-53608619B8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B5CAA-9EE2-4822-A45A-6B46C70405E2}" type="slidenum">
              <a:rPr lang="ru-RU" smtClean="0"/>
              <a:t>‹#›</a:t>
            </a:fld>
            <a:endParaRPr lang="ru-RU"/>
          </a:p>
        </p:txBody>
      </p:sp>
    </p:spTree>
    <p:extLst>
      <p:ext uri="{BB962C8B-B14F-4D97-AF65-F5344CB8AC3E}">
        <p14:creationId xmlns:p14="http://schemas.microsoft.com/office/powerpoint/2010/main" val="953099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1.png"/><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57.emf"/><Relationship Id="rId2" Type="http://schemas.openxmlformats.org/officeDocument/2006/relationships/slideLayout" Target="../slideLayouts/slideLayout7.xml"/><Relationship Id="rId16" Type="http://schemas.openxmlformats.org/officeDocument/2006/relationships/image" Target="../media/image59.wmf"/><Relationship Id="rId1" Type="http://schemas.openxmlformats.org/officeDocument/2006/relationships/vmlDrawing" Target="../drawings/vmlDrawing2.vml"/><Relationship Id="rId6" Type="http://schemas.openxmlformats.org/officeDocument/2006/relationships/image" Target="../media/image54.e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56.emf"/><Relationship Id="rId4" Type="http://schemas.openxmlformats.org/officeDocument/2006/relationships/image" Target="../media/image53.emf"/><Relationship Id="rId9" Type="http://schemas.openxmlformats.org/officeDocument/2006/relationships/oleObject" Target="../embeddings/oleObject5.bin"/><Relationship Id="rId14" Type="http://schemas.openxmlformats.org/officeDocument/2006/relationships/image" Target="../media/image58.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4.png"/><Relationship Id="rId11" Type="http://schemas.openxmlformats.org/officeDocument/2006/relationships/image" Target="../media/image62.emf"/><Relationship Id="rId5" Type="http://schemas.openxmlformats.org/officeDocument/2006/relationships/image" Target="../media/image60.wmf"/><Relationship Id="rId10" Type="http://schemas.openxmlformats.org/officeDocument/2006/relationships/oleObject" Target="../embeddings/oleObject11.bin"/><Relationship Id="rId4" Type="http://schemas.openxmlformats.org/officeDocument/2006/relationships/oleObject" Target="../embeddings/oleObject9.bin"/><Relationship Id="rId9" Type="http://schemas.openxmlformats.org/officeDocument/2006/relationships/image" Target="../media/image61.emf"/></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8.png"/><Relationship Id="rId7" Type="http://schemas.openxmlformats.org/officeDocument/2006/relationships/image" Target="../media/image67.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image" Target="../media/image66.emf"/><Relationship Id="rId4" Type="http://schemas.openxmlformats.org/officeDocument/2006/relationships/oleObject" Target="../embeddings/oleObject12.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50.png"/><Relationship Id="rId7" Type="http://schemas.openxmlformats.org/officeDocument/2006/relationships/image" Target="../media/image74.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6.bin"/><Relationship Id="rId5" Type="http://schemas.openxmlformats.org/officeDocument/2006/relationships/image" Target="../media/image73.wmf"/><Relationship Id="rId4" Type="http://schemas.openxmlformats.org/officeDocument/2006/relationships/oleObject" Target="../embeddings/oleObject15.bin"/><Relationship Id="rId9" Type="http://schemas.openxmlformats.org/officeDocument/2006/relationships/image" Target="../media/image75.wmf"/></Relationships>
</file>

<file path=ppt/slides/_rels/slide44.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80.png"/><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79.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76.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78.emf"/><Relationship Id="rId4" Type="http://schemas.openxmlformats.org/officeDocument/2006/relationships/image" Target="../media/image75.wmf"/><Relationship Id="rId9" Type="http://schemas.openxmlformats.org/officeDocument/2006/relationships/oleObject" Target="../embeddings/oleObject21.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wmf"/></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86.emf"/><Relationship Id="rId5" Type="http://schemas.openxmlformats.org/officeDocument/2006/relationships/oleObject" Target="../embeddings/oleObject25.bin"/><Relationship Id="rId4" Type="http://schemas.openxmlformats.org/officeDocument/2006/relationships/image" Target="../media/image85.wmf"/></Relationships>
</file>

<file path=ppt/slides/_rels/slide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5.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64.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96.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98.wmf"/><Relationship Id="rId5" Type="http://schemas.openxmlformats.org/officeDocument/2006/relationships/oleObject" Target="../embeddings/oleObject29.bin"/><Relationship Id="rId4" Type="http://schemas.openxmlformats.org/officeDocument/2006/relationships/image" Target="../media/image97.wmf"/></Relationships>
</file>

<file path=ppt/slides/_rels/slide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103.png"/><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04.png"/><Relationship Id="rId5" Type="http://schemas.openxmlformats.org/officeDocument/2006/relationships/image" Target="../media/image101.wmf"/><Relationship Id="rId4"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111.png"/><Relationship Id="rId5" Type="http://schemas.openxmlformats.org/officeDocument/2006/relationships/oleObject" Target="../embeddings/oleObject33.bin"/><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15.png"/><Relationship Id="rId5" Type="http://schemas.openxmlformats.org/officeDocument/2006/relationships/oleObject" Target="../embeddings/oleObject36.bin"/><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1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129.png"/><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28.png"/><Relationship Id="rId5" Type="http://schemas.openxmlformats.org/officeDocument/2006/relationships/oleObject" Target="../embeddings/oleObject41.bin"/><Relationship Id="rId4" Type="http://schemas.openxmlformats.org/officeDocument/2006/relationships/image" Target="../media/image127.pn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39.png"/><Relationship Id="rId5" Type="http://schemas.openxmlformats.org/officeDocument/2006/relationships/oleObject" Target="../embeddings/oleObject44.bin"/><Relationship Id="rId4" Type="http://schemas.openxmlformats.org/officeDocument/2006/relationships/image" Target="../media/image138.png"/></Relationships>
</file>

<file path=ppt/slides/_rels/slide8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49.png"/><Relationship Id="rId5" Type="http://schemas.openxmlformats.org/officeDocument/2006/relationships/oleObject" Target="../embeddings/oleObject46.bin"/><Relationship Id="rId4" Type="http://schemas.openxmlformats.org/officeDocument/2006/relationships/image" Target="../media/image148.png"/></Relationships>
</file>

<file path=ppt/slides/_rels/slide9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51.png"/><Relationship Id="rId5" Type="http://schemas.openxmlformats.org/officeDocument/2006/relationships/oleObject" Target="../embeddings/oleObject48.bin"/><Relationship Id="rId4" Type="http://schemas.openxmlformats.org/officeDocument/2006/relationships/image" Target="../media/image150.png"/></Relationships>
</file>

<file path=ppt/slides/_rels/slide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en.wikipedia.org/wiki/File:MLT3encoding.svg" TargetMode="Externa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2F6753-662C-4C82-9C2D-A98FCE5BD588}"/>
              </a:ext>
            </a:extLst>
          </p:cNvPr>
          <p:cNvSpPr txBox="1"/>
          <p:nvPr/>
        </p:nvSpPr>
        <p:spPr>
          <a:xfrm>
            <a:off x="895350" y="1085848"/>
            <a:ext cx="9963150" cy="3554819"/>
          </a:xfrm>
          <a:prstGeom prst="rect">
            <a:avLst/>
          </a:prstGeom>
          <a:noFill/>
        </p:spPr>
        <p:txBody>
          <a:bodyPr wrap="square" rtlCol="0">
            <a:spAutoFit/>
          </a:bodyPr>
          <a:lstStyle/>
          <a:p>
            <a:r>
              <a:rPr lang="ru-RU" sz="2000" dirty="0"/>
              <a:t>Тема 1.1. Введение. Инфокоммуникационные сети, линии и каналы связи.</a:t>
            </a:r>
            <a:endParaRPr lang="en-US" sz="2000" dirty="0"/>
          </a:p>
          <a:p>
            <a:pPr marR="100330"/>
            <a:r>
              <a:rPr lang="ru-RU" sz="2000" dirty="0"/>
              <a:t>Тема 1.2. Сигналы в коммуникационных системах.</a:t>
            </a:r>
            <a:endParaRPr lang="en-US" sz="2000" dirty="0"/>
          </a:p>
          <a:p>
            <a:pPr marR="100330"/>
            <a:r>
              <a:rPr lang="ru-RU" sz="2000" dirty="0"/>
              <a:t>Тема 1.3.Помехи в линиях и каналах связи</a:t>
            </a:r>
            <a:endParaRPr lang="en-US" sz="2000" dirty="0"/>
          </a:p>
          <a:p>
            <a:pPr marR="100330"/>
            <a:r>
              <a:rPr lang="ru-RU" sz="2000" dirty="0"/>
              <a:t>Тема 1.4.Обработка сигналов в системах передачи данных.</a:t>
            </a:r>
            <a:endParaRPr lang="en-US" sz="2000" dirty="0"/>
          </a:p>
          <a:p>
            <a:pPr marR="100330"/>
            <a:r>
              <a:rPr lang="ru-RU" sz="2000" dirty="0">
                <a:ea typeface="Times New Roman" panose="02020603050405020304" pitchFamily="18" charset="0"/>
              </a:rPr>
              <a:t>Тема 2.1.</a:t>
            </a:r>
            <a:r>
              <a:rPr lang="ru-RU" sz="2000" b="1" dirty="0">
                <a:ea typeface="Times New Roman" panose="02020603050405020304" pitchFamily="18" charset="0"/>
              </a:rPr>
              <a:t> </a:t>
            </a:r>
            <a:r>
              <a:rPr lang="ru-RU" sz="2000" dirty="0" smtClean="0">
                <a:ea typeface="Times New Roman" panose="02020603050405020304" pitchFamily="18" charset="0"/>
              </a:rPr>
              <a:t>Компьютерные сети. Эталонная модель ВОС</a:t>
            </a:r>
            <a:endParaRPr lang="ru-RU" sz="2000" dirty="0">
              <a:ea typeface="Times New Roman" panose="02020603050405020304" pitchFamily="18" charset="0"/>
            </a:endParaRPr>
          </a:p>
          <a:p>
            <a:pPr marR="100330"/>
            <a:r>
              <a:rPr lang="ru-RU" sz="2000" dirty="0">
                <a:ea typeface="Times New Roman" panose="02020603050405020304" pitchFamily="18" charset="0"/>
              </a:rPr>
              <a:t>Тема 2.2. Локальные компьютерные сети. Топология, методы доступа.</a:t>
            </a:r>
          </a:p>
          <a:p>
            <a:pPr marR="100330"/>
            <a:r>
              <a:rPr lang="ru-RU" sz="2000" dirty="0">
                <a:ea typeface="Times New Roman" panose="02020603050405020304" pitchFamily="18" charset="0"/>
              </a:rPr>
              <a:t>Тема 2.3.</a:t>
            </a:r>
            <a:r>
              <a:rPr lang="ru-RU" sz="2000" b="1" dirty="0">
                <a:ea typeface="Times New Roman" panose="02020603050405020304" pitchFamily="18" charset="0"/>
              </a:rPr>
              <a:t> </a:t>
            </a:r>
            <a:r>
              <a:rPr lang="ru-RU" sz="2000" dirty="0">
                <a:ea typeface="Times New Roman" panose="02020603050405020304" pitchFamily="18" charset="0"/>
              </a:rPr>
              <a:t>Способы коммутации кадров на канальном уровне.</a:t>
            </a:r>
            <a:endParaRPr lang="en-US" sz="2000" dirty="0">
              <a:ea typeface="Times New Roman" panose="02020603050405020304" pitchFamily="18" charset="0"/>
            </a:endParaRPr>
          </a:p>
          <a:p>
            <a:pPr marR="100330" algn="just">
              <a:spcAft>
                <a:spcPts val="300"/>
              </a:spcAft>
            </a:pPr>
            <a:r>
              <a:rPr lang="ru-RU" sz="2000" dirty="0">
                <a:ea typeface="Times New Roman" panose="02020603050405020304" pitchFamily="18" charset="0"/>
              </a:rPr>
              <a:t>Тема 2.4. Устройство и конфигурация коммутаторов локальных сетей. </a:t>
            </a:r>
            <a:endParaRPr lang="en-US" sz="2000" dirty="0">
              <a:ea typeface="Times New Roman" panose="02020603050405020304" pitchFamily="18" charset="0"/>
            </a:endParaRPr>
          </a:p>
          <a:p>
            <a:pPr marR="100330" algn="just">
              <a:spcAft>
                <a:spcPts val="300"/>
              </a:spcAft>
            </a:pPr>
            <a:r>
              <a:rPr lang="ru-RU" sz="2000" dirty="0">
                <a:ea typeface="Times New Roman" panose="02020603050405020304" pitchFamily="18" charset="0"/>
              </a:rPr>
              <a:t>Тема 2.5.Виртуальные локальные сети</a:t>
            </a:r>
          </a:p>
          <a:p>
            <a:r>
              <a:rPr lang="ru-RU" sz="2000" dirty="0">
                <a:ea typeface="Times New Roman" panose="02020603050405020304" pitchFamily="18" charset="0"/>
              </a:rPr>
              <a:t>Заключение. Перспективы развития </a:t>
            </a:r>
            <a:endParaRPr lang="ru-RU" sz="2000" dirty="0"/>
          </a:p>
          <a:p>
            <a:endParaRPr lang="ru-RU" sz="2000" dirty="0"/>
          </a:p>
        </p:txBody>
      </p:sp>
      <p:sp>
        <p:nvSpPr>
          <p:cNvPr id="15" name="Прямоугольник 14">
            <a:extLst>
              <a:ext uri="{FF2B5EF4-FFF2-40B4-BE49-F238E27FC236}">
                <a16:creationId xmlns:a16="http://schemas.microsoft.com/office/drawing/2014/main" id="{35F9A186-E1DD-4CEF-8046-9AB96E92B794}"/>
              </a:ext>
            </a:extLst>
          </p:cNvPr>
          <p:cNvSpPr/>
          <p:nvPr/>
        </p:nvSpPr>
        <p:spPr>
          <a:xfrm>
            <a:off x="895350" y="483193"/>
            <a:ext cx="10708104" cy="646331"/>
          </a:xfrm>
          <a:prstGeom prst="rect">
            <a:avLst/>
          </a:prstGeom>
        </p:spPr>
        <p:txBody>
          <a:bodyPr wrap="square">
            <a:spAutoFit/>
          </a:bodyPr>
          <a:lstStyle/>
          <a:p>
            <a:pPr algn="ctr"/>
            <a:r>
              <a:rPr lang="ru-RU" b="1" spc="100" dirty="0">
                <a:solidFill>
                  <a:srgbClr val="0033CC"/>
                </a:solidFill>
                <a:latin typeface="Verdana" panose="020B0604030504040204" pitchFamily="34" charset="0"/>
              </a:rPr>
              <a:t>Инфокоммуникационные системы и сети Ч.1. Содержание дисциплины.</a:t>
            </a:r>
          </a:p>
          <a:p>
            <a:pPr algn="ctr"/>
            <a:endParaRPr lang="ru-RU" spc="100" dirty="0">
              <a:solidFill>
                <a:srgbClr val="0033CC"/>
              </a:solidFill>
            </a:endParaRPr>
          </a:p>
        </p:txBody>
      </p:sp>
      <p:sp>
        <p:nvSpPr>
          <p:cNvPr id="10" name="Text Box 8">
            <a:extLst>
              <a:ext uri="{FF2B5EF4-FFF2-40B4-BE49-F238E27FC236}">
                <a16:creationId xmlns:a16="http://schemas.microsoft.com/office/drawing/2014/main" id="{11563482-FAAD-4EDA-A7F2-71164810572B}"/>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cxnSp>
        <p:nvCxnSpPr>
          <p:cNvPr id="12" name="Прямая соединительная линия 11">
            <a:extLst>
              <a:ext uri="{FF2B5EF4-FFF2-40B4-BE49-F238E27FC236}">
                <a16:creationId xmlns:a16="http://schemas.microsoft.com/office/drawing/2014/main" id="{4287D23E-E26D-47E2-BC59-AD2906AF6A5C}"/>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881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1E8362FF-6A84-49E6-BE3A-5D9AD0053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043" y="1298729"/>
            <a:ext cx="5309108" cy="477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8">
            <a:extLst>
              <a:ext uri="{FF2B5EF4-FFF2-40B4-BE49-F238E27FC236}">
                <a16:creationId xmlns:a16="http://schemas.microsoft.com/office/drawing/2014/main" id="{2E2D339A-3859-4B15-A7CC-89691DA2817D}"/>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Прямоугольник 3">
            <a:extLst>
              <a:ext uri="{FF2B5EF4-FFF2-40B4-BE49-F238E27FC236}">
                <a16:creationId xmlns:a16="http://schemas.microsoft.com/office/drawing/2014/main" id="{89789C65-B922-4F01-8583-B5862F034025}"/>
              </a:ext>
            </a:extLst>
          </p:cNvPr>
          <p:cNvSpPr/>
          <p:nvPr/>
        </p:nvSpPr>
        <p:spPr>
          <a:xfrm>
            <a:off x="802104" y="429715"/>
            <a:ext cx="10668000" cy="369332"/>
          </a:xfrm>
          <a:prstGeom prst="rect">
            <a:avLst/>
          </a:prstGeom>
        </p:spPr>
        <p:txBody>
          <a:bodyPr wrap="square">
            <a:spAutoFit/>
          </a:bodyPr>
          <a:lstStyle/>
          <a:p>
            <a:pPr algn="ctr"/>
            <a:r>
              <a:rPr lang="ru-RU" b="1" cap="all" dirty="0">
                <a:solidFill>
                  <a:srgbClr val="0033CC"/>
                </a:solidFill>
                <a:latin typeface="Verdana" panose="020B0604030504040204" pitchFamily="34" charset="0"/>
                <a:ea typeface="Verdana" panose="020B0604030504040204" pitchFamily="34" charset="0"/>
                <a:cs typeface="Verdana" panose="020B0604030504040204" pitchFamily="34" charset="0"/>
              </a:rPr>
              <a:t>Линейные сооружения без уплотнения</a:t>
            </a:r>
            <a:endParaRPr lang="ru-RU" b="1" cap="all"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cxnSp>
        <p:nvCxnSpPr>
          <p:cNvPr id="5" name="Прямая соединительная линия 4">
            <a:extLst>
              <a:ext uri="{FF2B5EF4-FFF2-40B4-BE49-F238E27FC236}">
                <a16:creationId xmlns:a16="http://schemas.microsoft.com/office/drawing/2014/main" id="{B552FAB8-86FD-47FE-8EF6-71ECA991F083}"/>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1482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https://belajarcomputernetwork.files.wordpress.com/2012/05/051712_0432_staticrouti3.png?w=500">
            <a:extLst>
              <a:ext uri="{FF2B5EF4-FFF2-40B4-BE49-F238E27FC236}">
                <a16:creationId xmlns:a16="http://schemas.microsoft.com/office/drawing/2014/main" id="{27D3E3CB-DE67-4325-9BF7-E2B2593A9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627" y="3037020"/>
            <a:ext cx="5495555" cy="343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8">
            <a:extLst>
              <a:ext uri="{FF2B5EF4-FFF2-40B4-BE49-F238E27FC236}">
                <a16:creationId xmlns:a16="http://schemas.microsoft.com/office/drawing/2014/main" id="{2472E594-956E-4CED-BCD1-73702D872619}"/>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6F51A7B2-32BF-4719-9E50-2B486C8C259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Text Box 8">
            <a:extLst>
              <a:ext uri="{FF2B5EF4-FFF2-40B4-BE49-F238E27FC236}">
                <a16:creationId xmlns:a16="http://schemas.microsoft.com/office/drawing/2014/main" id="{0E812982-A238-41B2-9CBD-2B5FCABD7778}"/>
              </a:ext>
            </a:extLst>
          </p:cNvPr>
          <p:cNvSpPr txBox="1">
            <a:spLocks noChangeArrowheads="1"/>
          </p:cNvSpPr>
          <p:nvPr/>
        </p:nvSpPr>
        <p:spPr bwMode="auto">
          <a:xfrm>
            <a:off x="1603944" y="542853"/>
            <a:ext cx="88931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2000" b="1" dirty="0">
                <a:solidFill>
                  <a:srgbClr val="0033CC"/>
                </a:solidFill>
              </a:rPr>
              <a:t>Схема подключения к сети Интернет через последовательный интерфейс</a:t>
            </a:r>
          </a:p>
        </p:txBody>
      </p:sp>
      <p:pic>
        <p:nvPicPr>
          <p:cNvPr id="6" name="Picture 7" descr=" Ð¡ÑÐµÐ¼Ð° Ð¿Ð¾Ð´ÐºÐ»ÑÑÐµÐ½Ð¸Ñ DTE Ð¸ DCE ">
            <a:extLst>
              <a:ext uri="{FF2B5EF4-FFF2-40B4-BE49-F238E27FC236}">
                <a16:creationId xmlns:a16="http://schemas.microsoft.com/office/drawing/2014/main" id="{FE50FB7F-B9C9-432E-B9E4-A0BC8EB74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700" y="1695411"/>
            <a:ext cx="607060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33468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042CE129-3ADB-4EA8-B04C-F1FC29732EC5}"/>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A47D01F4-8CE7-410D-9DAA-E1EED50BEA2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Text Box 6">
            <a:extLst>
              <a:ext uri="{FF2B5EF4-FFF2-40B4-BE49-F238E27FC236}">
                <a16:creationId xmlns:a16="http://schemas.microsoft.com/office/drawing/2014/main" id="{2109502B-243C-4992-BECF-99073A99E455}"/>
              </a:ext>
            </a:extLst>
          </p:cNvPr>
          <p:cNvSpPr txBox="1">
            <a:spLocks noChangeArrowheads="1"/>
          </p:cNvSpPr>
          <p:nvPr/>
        </p:nvSpPr>
        <p:spPr bwMode="auto">
          <a:xfrm>
            <a:off x="1513510" y="551656"/>
            <a:ext cx="8785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lang="ru-RU" altLang="ru-RU" sz="2400" b="1" dirty="0">
                <a:solidFill>
                  <a:srgbClr val="0033CC"/>
                </a:solidFill>
              </a:rPr>
              <a:t>Маршрутизация</a:t>
            </a:r>
          </a:p>
        </p:txBody>
      </p:sp>
    </p:spTree>
    <p:extLst>
      <p:ext uri="{BB962C8B-B14F-4D97-AF65-F5344CB8AC3E}">
        <p14:creationId xmlns:p14="http://schemas.microsoft.com/office/powerpoint/2010/main" val="1777719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C5984D01-38BA-411F-BCC6-72BB3CF61CCC}"/>
              </a:ext>
            </a:extLst>
          </p:cNvPr>
          <p:cNvSpPr/>
          <p:nvPr/>
        </p:nvSpPr>
        <p:spPr>
          <a:xfrm>
            <a:off x="798286" y="1582341"/>
            <a:ext cx="10479314" cy="2031325"/>
          </a:xfrm>
          <a:prstGeom prst="rect">
            <a:avLst/>
          </a:prstGeom>
        </p:spPr>
        <p:txBody>
          <a:bodyPr wrap="square">
            <a:spAutoFit/>
          </a:bodyPr>
          <a:lstStyle/>
          <a:p>
            <a:r>
              <a:rPr lang="ru-RU" dirty="0">
                <a:solidFill>
                  <a:srgbClr val="222222"/>
                </a:solidFill>
                <a:latin typeface="-apple-system"/>
              </a:rPr>
              <a:t>В дистанционно-векторных протоколах, маршрутизатор узнает информацию о маршрутах от соседних маршрутизаторов, т.е. непосредственно соединенных с ними. Вследствие этого маршрутизатор имеет информацию о топологии сети только в границах его соседних маршрутизаторов и понятия не имеет как устроена топология за этими маршрутизаторами, ориентируясь только по метрикам. В протоколах с учетом состояния линий связи каждый маршрутизатор должен непросто знать самые лучшие маршруты во все удалённые сети, но и иметь в памяти полную карту сети со всеми существующими связями между другими маршрутизаторами в том числе. Это достигается за счет построения специальной базы LSDB, </a:t>
            </a:r>
            <a:endParaRPr lang="ru-RU" dirty="0"/>
          </a:p>
        </p:txBody>
      </p:sp>
      <p:sp>
        <p:nvSpPr>
          <p:cNvPr id="3" name="Text Box 8">
            <a:extLst>
              <a:ext uri="{FF2B5EF4-FFF2-40B4-BE49-F238E27FC236}">
                <a16:creationId xmlns:a16="http://schemas.microsoft.com/office/drawing/2014/main" id="{1F20399F-B4E6-40D6-BE42-57746F7EF8C0}"/>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37727A03-BEA7-4F15-9BEE-FCBAE667265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Text Box 6">
            <a:extLst>
              <a:ext uri="{FF2B5EF4-FFF2-40B4-BE49-F238E27FC236}">
                <a16:creationId xmlns:a16="http://schemas.microsoft.com/office/drawing/2014/main" id="{9395E1B5-19BB-46C4-AEAA-52AE8326FD66}"/>
              </a:ext>
            </a:extLst>
          </p:cNvPr>
          <p:cNvSpPr txBox="1">
            <a:spLocks noChangeArrowheads="1"/>
          </p:cNvSpPr>
          <p:nvPr/>
        </p:nvSpPr>
        <p:spPr bwMode="auto">
          <a:xfrm>
            <a:off x="1513510" y="551656"/>
            <a:ext cx="8785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lang="ru-RU" altLang="ru-RU" sz="2400" b="1" dirty="0">
                <a:solidFill>
                  <a:srgbClr val="0033CC"/>
                </a:solidFill>
              </a:rPr>
              <a:t>Сравнение алгоритмов маршрутизации</a:t>
            </a:r>
          </a:p>
        </p:txBody>
      </p:sp>
    </p:spTree>
    <p:extLst>
      <p:ext uri="{BB962C8B-B14F-4D97-AF65-F5344CB8AC3E}">
        <p14:creationId xmlns:p14="http://schemas.microsoft.com/office/powerpoint/2010/main" val="863007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a:extLst>
              <a:ext uri="{FF2B5EF4-FFF2-40B4-BE49-F238E27FC236}">
                <a16:creationId xmlns:a16="http://schemas.microsoft.com/office/drawing/2014/main" id="{5CC38E3E-F53D-4704-A5BA-0EF194C34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250" y="1215813"/>
            <a:ext cx="6381702" cy="392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8">
            <a:extLst>
              <a:ext uri="{FF2B5EF4-FFF2-40B4-BE49-F238E27FC236}">
                <a16:creationId xmlns:a16="http://schemas.microsoft.com/office/drawing/2014/main" id="{2BDF7AF6-C2C7-4D5F-8E89-1D7CE0546C7E}"/>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Прямоугольник 3">
            <a:extLst>
              <a:ext uri="{FF2B5EF4-FFF2-40B4-BE49-F238E27FC236}">
                <a16:creationId xmlns:a16="http://schemas.microsoft.com/office/drawing/2014/main" id="{3CB43122-3D8A-43C5-A4D0-6D50FBCC5268}"/>
              </a:ext>
            </a:extLst>
          </p:cNvPr>
          <p:cNvSpPr/>
          <p:nvPr/>
        </p:nvSpPr>
        <p:spPr>
          <a:xfrm>
            <a:off x="802104" y="343450"/>
            <a:ext cx="10668000" cy="646331"/>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Каналообразующая аппаратура с временным разделением каналов.</a:t>
            </a:r>
          </a:p>
          <a:p>
            <a:pPr algn="ctr"/>
            <a:r>
              <a:rPr lang="ru-RU" b="1" spc="100" dirty="0" err="1">
                <a:solidFill>
                  <a:srgbClr val="0033CC"/>
                </a:solidFill>
                <a:latin typeface="Verdana" panose="020B0604030504040204" pitchFamily="34" charset="0"/>
                <a:ea typeface="Verdana" panose="020B0604030504040204" pitchFamily="34" charset="0"/>
                <a:cs typeface="Verdana" panose="020B0604030504040204" pitchFamily="34" charset="0"/>
              </a:rPr>
              <a:t>Плезиохронная</a:t>
            </a:r>
            <a:r>
              <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rPr>
              <a:t> иерархия цифровых каналов.</a:t>
            </a:r>
          </a:p>
        </p:txBody>
      </p:sp>
      <p:cxnSp>
        <p:nvCxnSpPr>
          <p:cNvPr id="5" name="Прямая соединительная линия 4">
            <a:extLst>
              <a:ext uri="{FF2B5EF4-FFF2-40B4-BE49-F238E27FC236}">
                <a16:creationId xmlns:a16="http://schemas.microsoft.com/office/drawing/2014/main" id="{9BC5EE50-BE78-41E7-BAE8-259E53FA1074}"/>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77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BC71B5E-71BA-4161-AF59-F345D91D0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605" y="1284769"/>
            <a:ext cx="7183438"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
            <a:extLst>
              <a:ext uri="{FF2B5EF4-FFF2-40B4-BE49-F238E27FC236}">
                <a16:creationId xmlns:a16="http://schemas.microsoft.com/office/drawing/2014/main" id="{DD01786F-31DC-48A1-9D73-58095B885908}"/>
              </a:ext>
            </a:extLst>
          </p:cNvPr>
          <p:cNvSpPr/>
          <p:nvPr/>
        </p:nvSpPr>
        <p:spPr>
          <a:xfrm>
            <a:off x="3683349" y="645654"/>
            <a:ext cx="4905509" cy="369332"/>
          </a:xfrm>
          <a:prstGeom prst="rect">
            <a:avLst/>
          </a:prstGeom>
        </p:spPr>
        <p:txBody>
          <a:bodyPr wrap="none">
            <a:spAutoFit/>
          </a:bodyPr>
          <a:lstStyle/>
          <a:p>
            <a:pPr algn="ctr">
              <a:spcBef>
                <a:spcPct val="50000"/>
              </a:spcBef>
            </a:pPr>
            <a:r>
              <a:rPr lang="ru-RU" altLang="ru-RU" b="1" dirty="0">
                <a:solidFill>
                  <a:srgbClr val="0033CC"/>
                </a:solidFill>
                <a:latin typeface="Tahoma" panose="020B0604030504040204" pitchFamily="34" charset="0"/>
              </a:rPr>
              <a:t>Структура  сигналов  потоков  Т1  и  Е1</a:t>
            </a:r>
            <a:endParaRPr lang="ru-RU" altLang="ru-RU" sz="1600" dirty="0">
              <a:solidFill>
                <a:srgbClr val="0033CC"/>
              </a:solidFill>
              <a:latin typeface="Tahoma" panose="020B0604030504040204" pitchFamily="34" charset="0"/>
            </a:endParaRPr>
          </a:p>
        </p:txBody>
      </p:sp>
      <p:sp>
        <p:nvSpPr>
          <p:cNvPr id="4" name="Text Box 8">
            <a:extLst>
              <a:ext uri="{FF2B5EF4-FFF2-40B4-BE49-F238E27FC236}">
                <a16:creationId xmlns:a16="http://schemas.microsoft.com/office/drawing/2014/main" id="{D33AF046-AE88-4FC5-A2E6-7C917140BB34}"/>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Прямоугольник 4">
            <a:extLst>
              <a:ext uri="{FF2B5EF4-FFF2-40B4-BE49-F238E27FC236}">
                <a16:creationId xmlns:a16="http://schemas.microsoft.com/office/drawing/2014/main" id="{621DD745-A5B0-4CA9-9875-8A24C4AC7A9E}"/>
              </a:ext>
            </a:extLst>
          </p:cNvPr>
          <p:cNvSpPr/>
          <p:nvPr/>
        </p:nvSpPr>
        <p:spPr>
          <a:xfrm>
            <a:off x="802104" y="343450"/>
            <a:ext cx="10668000" cy="369332"/>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Каналообразующая аппаратура с временным разделением каналов.</a:t>
            </a:r>
          </a:p>
        </p:txBody>
      </p:sp>
      <p:cxnSp>
        <p:nvCxnSpPr>
          <p:cNvPr id="6" name="Прямая соединительная линия 5">
            <a:extLst>
              <a:ext uri="{FF2B5EF4-FFF2-40B4-BE49-F238E27FC236}">
                <a16:creationId xmlns:a16="http://schemas.microsoft.com/office/drawing/2014/main" id="{A8449D21-69E4-473D-8B74-03FF66397E63}"/>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497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8">
            <a:extLst>
              <a:ext uri="{FF2B5EF4-FFF2-40B4-BE49-F238E27FC236}">
                <a16:creationId xmlns:a16="http://schemas.microsoft.com/office/drawing/2014/main" id="{427FC11D-AE1C-4483-AD2F-0E32C0B1E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775" y="4239892"/>
            <a:ext cx="3462937" cy="241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8">
            <a:extLst>
              <a:ext uri="{FF2B5EF4-FFF2-40B4-BE49-F238E27FC236}">
                <a16:creationId xmlns:a16="http://schemas.microsoft.com/office/drawing/2014/main" id="{051CA6A1-F57B-423C-8BF5-F810F52FABCE}"/>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Прямоугольник 4">
            <a:extLst>
              <a:ext uri="{FF2B5EF4-FFF2-40B4-BE49-F238E27FC236}">
                <a16:creationId xmlns:a16="http://schemas.microsoft.com/office/drawing/2014/main" id="{DB2CB063-CB94-488B-BAE4-6EE63FE8AD84}"/>
              </a:ext>
            </a:extLst>
          </p:cNvPr>
          <p:cNvSpPr/>
          <p:nvPr/>
        </p:nvSpPr>
        <p:spPr>
          <a:xfrm>
            <a:off x="802104" y="343450"/>
            <a:ext cx="10668000" cy="646331"/>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Каналообразующая аппаратура с временным разделением каналов.</a:t>
            </a:r>
          </a:p>
          <a:p>
            <a:pPr algn="ctr"/>
            <a:r>
              <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rPr>
              <a:t>Синхронная цифровая иерархия </a:t>
            </a:r>
            <a:r>
              <a:rPr lang="en-US" b="1" spc="100" dirty="0">
                <a:solidFill>
                  <a:srgbClr val="0033CC"/>
                </a:solidFill>
                <a:latin typeface="Verdana" panose="020B0604030504040204" pitchFamily="34" charset="0"/>
                <a:ea typeface="Verdana" panose="020B0604030504040204" pitchFamily="34" charset="0"/>
                <a:cs typeface="Verdana" panose="020B0604030504040204" pitchFamily="34" charset="0"/>
              </a:rPr>
              <a:t>(SDH)</a:t>
            </a:r>
            <a:r>
              <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rPr>
              <a:t>.</a:t>
            </a:r>
          </a:p>
        </p:txBody>
      </p:sp>
      <p:cxnSp>
        <p:nvCxnSpPr>
          <p:cNvPr id="6" name="Прямая соединительная линия 5">
            <a:extLst>
              <a:ext uri="{FF2B5EF4-FFF2-40B4-BE49-F238E27FC236}">
                <a16:creationId xmlns:a16="http://schemas.microsoft.com/office/drawing/2014/main" id="{DA367623-4F8D-40E7-93DE-5A90DE9AD5DB}"/>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Прямоугольник 6">
            <a:extLst>
              <a:ext uri="{FF2B5EF4-FFF2-40B4-BE49-F238E27FC236}">
                <a16:creationId xmlns:a16="http://schemas.microsoft.com/office/drawing/2014/main" id="{57839CD3-E4CA-4738-92BD-3CA962AA8051}"/>
              </a:ext>
            </a:extLst>
          </p:cNvPr>
          <p:cNvSpPr/>
          <p:nvPr/>
        </p:nvSpPr>
        <p:spPr>
          <a:xfrm>
            <a:off x="586596" y="1066184"/>
            <a:ext cx="11059064" cy="1754326"/>
          </a:xfrm>
          <a:prstGeom prst="rect">
            <a:avLst/>
          </a:prstGeom>
        </p:spPr>
        <p:txBody>
          <a:bodyPr wrap="square">
            <a:spAutoFit/>
          </a:bodyPr>
          <a:lstStyle/>
          <a:p>
            <a:pPr>
              <a:spcBef>
                <a:spcPct val="0"/>
              </a:spcBef>
              <a:buClrTx/>
              <a:buSzTx/>
              <a:buFontTx/>
              <a:buNone/>
            </a:pPr>
            <a:r>
              <a:rPr lang="ru-RU" altLang="ru-RU" dirty="0"/>
              <a:t>Среда передачи – оптическое волокно. Передача фрагментами по 2430 байт.</a:t>
            </a:r>
          </a:p>
          <a:p>
            <a:pPr>
              <a:spcBef>
                <a:spcPct val="0"/>
              </a:spcBef>
              <a:buClrTx/>
              <a:buSzTx/>
              <a:buFontTx/>
              <a:buNone/>
            </a:pPr>
            <a:r>
              <a:rPr lang="ru-RU" altLang="ru-RU" dirty="0"/>
              <a:t>Для работы </a:t>
            </a:r>
            <a:r>
              <a:rPr lang="en-US" altLang="ru-RU" dirty="0"/>
              <a:t>SDH</a:t>
            </a:r>
            <a:r>
              <a:rPr lang="ru-RU" altLang="ru-RU" dirty="0"/>
              <a:t> требуется строгая синхронизация приемников и передатчиков. Цезиевые или рубидиевые генераторы. Нестабильность  </a:t>
            </a:r>
          </a:p>
          <a:p>
            <a:pPr>
              <a:spcBef>
                <a:spcPct val="0"/>
              </a:spcBef>
              <a:buClrTx/>
              <a:buSzTx/>
              <a:buFontTx/>
              <a:buNone/>
            </a:pPr>
            <a:r>
              <a:rPr lang="ru-RU" altLang="ru-RU" dirty="0"/>
              <a:t>Первоначально технология называлась «Синхронные оптические сети» </a:t>
            </a:r>
            <a:r>
              <a:rPr lang="en-US" altLang="ru-RU" dirty="0"/>
              <a:t>SONET</a:t>
            </a:r>
            <a:r>
              <a:rPr lang="ru-RU" altLang="ru-RU" dirty="0"/>
              <a:t> в США. Международная – </a:t>
            </a:r>
            <a:r>
              <a:rPr lang="en-US" altLang="ru-RU" dirty="0"/>
              <a:t>SDH</a:t>
            </a:r>
            <a:r>
              <a:rPr lang="ru-RU" altLang="ru-RU" dirty="0"/>
              <a:t>.</a:t>
            </a:r>
          </a:p>
          <a:p>
            <a:pPr>
              <a:spcBef>
                <a:spcPct val="0"/>
              </a:spcBef>
              <a:buClrTx/>
              <a:buSzTx/>
              <a:buFontTx/>
              <a:buNone/>
            </a:pPr>
            <a:r>
              <a:rPr lang="ru-RU" altLang="ru-RU" dirty="0"/>
              <a:t>Цель создания – обеспечить возможность передачи потоков всех цифровых систем; американских Т1-Т4 и европейских Е1-Е4.</a:t>
            </a:r>
          </a:p>
        </p:txBody>
      </p:sp>
      <p:pic>
        <p:nvPicPr>
          <p:cNvPr id="8" name="Рисунок 9">
            <a:extLst>
              <a:ext uri="{FF2B5EF4-FFF2-40B4-BE49-F238E27FC236}">
                <a16:creationId xmlns:a16="http://schemas.microsoft.com/office/drawing/2014/main" id="{C24CE9DE-1A4E-4D11-8312-9B4F7D9E9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900" y="1602681"/>
            <a:ext cx="5524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Group 371">
            <a:extLst>
              <a:ext uri="{FF2B5EF4-FFF2-40B4-BE49-F238E27FC236}">
                <a16:creationId xmlns:a16="http://schemas.microsoft.com/office/drawing/2014/main" id="{23F3EC97-4F75-4AFF-B62C-642E265FFA00}"/>
              </a:ext>
            </a:extLst>
          </p:cNvPr>
          <p:cNvGraphicFramePr>
            <a:graphicFrameLocks noGrp="1"/>
          </p:cNvGraphicFramePr>
          <p:nvPr>
            <p:extLst>
              <p:ext uri="{D42A27DB-BD31-4B8C-83A1-F6EECF244321}">
                <p14:modId xmlns:p14="http://schemas.microsoft.com/office/powerpoint/2010/main" val="3482325988"/>
              </p:ext>
            </p:extLst>
          </p:nvPr>
        </p:nvGraphicFramePr>
        <p:xfrm>
          <a:off x="6487064" y="4342327"/>
          <a:ext cx="3847381" cy="2327113"/>
        </p:xfrm>
        <a:graphic>
          <a:graphicData uri="http://schemas.openxmlformats.org/drawingml/2006/table">
            <a:tbl>
              <a:tblPr/>
              <a:tblGrid>
                <a:gridCol w="1242204">
                  <a:extLst>
                    <a:ext uri="{9D8B030D-6E8A-4147-A177-3AD203B41FA5}">
                      <a16:colId xmlns:a16="http://schemas.microsoft.com/office/drawing/2014/main" val="20000"/>
                    </a:ext>
                  </a:extLst>
                </a:gridCol>
                <a:gridCol w="1065919">
                  <a:extLst>
                    <a:ext uri="{9D8B030D-6E8A-4147-A177-3AD203B41FA5}">
                      <a16:colId xmlns:a16="http://schemas.microsoft.com/office/drawing/2014/main" val="20001"/>
                    </a:ext>
                  </a:extLst>
                </a:gridCol>
                <a:gridCol w="1539258">
                  <a:extLst>
                    <a:ext uri="{9D8B030D-6E8A-4147-A177-3AD203B41FA5}">
                      <a16:colId xmlns:a16="http://schemas.microsoft.com/office/drawing/2014/main" val="20002"/>
                    </a:ext>
                  </a:extLst>
                </a:gridCol>
              </a:tblGrid>
              <a:tr h="803113">
                <a:tc>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ru-RU"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ts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Обозначение</a:t>
                      </a: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контейнера</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Скорость</a:t>
                      </a: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передачи,</a:t>
                      </a: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Мбит/с</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Соответствующая скорость PDH, Мбит/с</a:t>
                      </a:r>
                      <a:endParaRPr kumimoji="0" lang="ru-RU" sz="1400" b="0" i="0" u="none" strike="noStrike" cap="none" normalizeH="0" baseline="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8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С1.1</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1,648   </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1,544</a:t>
                      </a:r>
                      <a:endParaRPr kumimoji="0" lang="ru-RU" sz="1400" b="0" i="0" u="none" strike="noStrike" cap="none" normalizeH="0" baseline="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С1.2  </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2,224   </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2,048  и  1,544</a:t>
                      </a:r>
                      <a:endParaRPr kumimoji="0" lang="ru-RU" sz="1400" b="0" i="0" u="none" strike="noStrike" cap="none" normalizeH="0" baseline="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8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С2</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6,832   </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6,312</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8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С3</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48,384  </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44,734  и  34,368</a:t>
                      </a:r>
                      <a:endParaRPr kumimoji="0" lang="ru-RU" sz="1400" b="0" i="0" u="none" strike="noStrike" cap="none" normalizeH="0" baseline="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8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С4</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149,760 </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139,264</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10" name="Picture 2" descr="https://avatars.mds.yandex.net/get-zen_doc/40456/pub_5c4607cb1498e100afc9916a_5c4610f902833200ac6a89db/orig">
            <a:extLst>
              <a:ext uri="{FF2B5EF4-FFF2-40B4-BE49-F238E27FC236}">
                <a16:creationId xmlns:a16="http://schemas.microsoft.com/office/drawing/2014/main" id="{0EACAA58-968F-4851-B284-6469D4AD9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5518" y="2493632"/>
            <a:ext cx="44767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3912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arhivach.ng/storage/0/c0/0c07e273ea51a236ffa3c028dc754067.jpg">
            <a:extLst>
              <a:ext uri="{FF2B5EF4-FFF2-40B4-BE49-F238E27FC236}">
                <a16:creationId xmlns:a16="http://schemas.microsoft.com/office/drawing/2014/main" id="{DC4BC15D-B377-4088-B81A-26F216B1D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007" y="990754"/>
            <a:ext cx="9279986" cy="5428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8">
            <a:extLst>
              <a:ext uri="{FF2B5EF4-FFF2-40B4-BE49-F238E27FC236}">
                <a16:creationId xmlns:a16="http://schemas.microsoft.com/office/drawing/2014/main" id="{A583742E-9290-40F6-AF21-47FBD5F2DEA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B8BEAC09-9407-4758-A1E6-CD3A3E4694A7}"/>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E13D5351-3132-4B65-BF5A-03A825C22F5D}"/>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Магистральная сеть </a:t>
            </a:r>
            <a:r>
              <a:rPr lang="ru-RU" b="1" i="0" spc="100" dirty="0">
                <a:solidFill>
                  <a:srgbClr val="0033CC"/>
                </a:solidFill>
                <a:effectLst/>
                <a:latin typeface="Verdana" panose="020B0604030504040204" pitchFamily="34" charset="0"/>
              </a:rPr>
              <a:t>РФ</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3A35FDA2-503C-4B45-B8C4-FEF0947BF34D}"/>
              </a:ext>
            </a:extLst>
          </p:cNvPr>
          <p:cNvSpPr/>
          <p:nvPr/>
        </p:nvSpPr>
        <p:spPr>
          <a:xfrm>
            <a:off x="1456007" y="6049931"/>
            <a:ext cx="2153154" cy="369332"/>
          </a:xfrm>
          <a:prstGeom prst="rect">
            <a:avLst/>
          </a:prstGeom>
        </p:spPr>
        <p:txBody>
          <a:bodyPr wrap="none">
            <a:spAutoFit/>
          </a:bodyPr>
          <a:lstStyle/>
          <a:p>
            <a:r>
              <a:rPr lang="de-DE" sz="1200" b="1" dirty="0">
                <a:solidFill>
                  <a:srgbClr val="333333"/>
                </a:solidFill>
                <a:latin typeface="Arial" panose="020B0604020202020204" pitchFamily="34" charset="0"/>
              </a:rPr>
              <a:t>PE</a:t>
            </a:r>
            <a:r>
              <a:rPr lang="de-DE" sz="1200" dirty="0">
                <a:solidFill>
                  <a:srgbClr val="333333"/>
                </a:solidFill>
                <a:latin typeface="Arial" panose="020B0604020202020204" pitchFamily="34" charset="0"/>
              </a:rPr>
              <a:t> — Provider Edge </a:t>
            </a:r>
            <a:r>
              <a:rPr lang="de-DE" sz="1200" b="1" dirty="0" err="1">
                <a:solidFill>
                  <a:srgbClr val="333333"/>
                </a:solidFill>
                <a:latin typeface="Arial" panose="020B0604020202020204" pitchFamily="34" charset="0"/>
              </a:rPr>
              <a:t>router</a:t>
            </a:r>
            <a:r>
              <a:rPr lang="de-DE" dirty="0">
                <a:solidFill>
                  <a:srgbClr val="333333"/>
                </a:solidFill>
                <a:latin typeface="Arial" panose="020B0604020202020204" pitchFamily="34" charset="0"/>
              </a:rPr>
              <a:t> </a:t>
            </a:r>
            <a:endParaRPr lang="ru-RU" dirty="0"/>
          </a:p>
        </p:txBody>
      </p:sp>
    </p:spTree>
    <p:extLst>
      <p:ext uri="{BB962C8B-B14F-4D97-AF65-F5344CB8AC3E}">
        <p14:creationId xmlns:p14="http://schemas.microsoft.com/office/powerpoint/2010/main" val="4249195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0245351-3969-4CF0-9FC9-6CA415D7DD79}"/>
              </a:ext>
            </a:extLst>
          </p:cNvPr>
          <p:cNvPicPr>
            <a:picLocks noChangeAspect="1"/>
          </p:cNvPicPr>
          <p:nvPr/>
        </p:nvPicPr>
        <p:blipFill>
          <a:blip r:embed="rId2"/>
          <a:stretch>
            <a:fillRect/>
          </a:stretch>
        </p:blipFill>
        <p:spPr>
          <a:xfrm>
            <a:off x="1510746" y="836482"/>
            <a:ext cx="9258888" cy="5612431"/>
          </a:xfrm>
          <a:prstGeom prst="rect">
            <a:avLst/>
          </a:prstGeom>
        </p:spPr>
      </p:pic>
      <p:sp>
        <p:nvSpPr>
          <p:cNvPr id="5" name="Text Box 8">
            <a:extLst>
              <a:ext uri="{FF2B5EF4-FFF2-40B4-BE49-F238E27FC236}">
                <a16:creationId xmlns:a16="http://schemas.microsoft.com/office/drawing/2014/main" id="{55DA92C0-14EB-4DFB-8B2B-588A1B71683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6" name="Line 9">
            <a:extLst>
              <a:ext uri="{FF2B5EF4-FFF2-40B4-BE49-F238E27FC236}">
                <a16:creationId xmlns:a16="http://schemas.microsoft.com/office/drawing/2014/main" id="{E88B4755-D30B-4111-9C2B-B0EDA6DC866E}"/>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7" name="Прямоугольник 6">
            <a:extLst>
              <a:ext uri="{FF2B5EF4-FFF2-40B4-BE49-F238E27FC236}">
                <a16:creationId xmlns:a16="http://schemas.microsoft.com/office/drawing/2014/main" id="{BFA8CA7C-3C31-4B70-9014-2065CA578E70}"/>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Магистральная сеть </a:t>
            </a:r>
            <a:r>
              <a:rPr lang="ru-RU" b="1" i="0" spc="100" dirty="0">
                <a:solidFill>
                  <a:srgbClr val="0033CC"/>
                </a:solidFill>
                <a:effectLst/>
                <a:latin typeface="Verdana" panose="020B0604030504040204" pitchFamily="34" charset="0"/>
              </a:rPr>
              <a:t>РФ</a:t>
            </a:r>
            <a:endParaRPr lang="ru-RU" spc="100" dirty="0">
              <a:solidFill>
                <a:srgbClr val="0033CC"/>
              </a:solidFill>
            </a:endParaRPr>
          </a:p>
        </p:txBody>
      </p:sp>
      <p:sp>
        <p:nvSpPr>
          <p:cNvPr id="2" name="Прямоугольник 1">
            <a:extLst>
              <a:ext uri="{FF2B5EF4-FFF2-40B4-BE49-F238E27FC236}">
                <a16:creationId xmlns:a16="http://schemas.microsoft.com/office/drawing/2014/main" id="{8FFA63C5-3B3B-429B-AFA2-640171DFFB52}"/>
              </a:ext>
            </a:extLst>
          </p:cNvPr>
          <p:cNvSpPr/>
          <p:nvPr/>
        </p:nvSpPr>
        <p:spPr>
          <a:xfrm>
            <a:off x="3607452" y="6178470"/>
            <a:ext cx="3051767" cy="338554"/>
          </a:xfrm>
          <a:prstGeom prst="rect">
            <a:avLst/>
          </a:prstGeom>
        </p:spPr>
        <p:txBody>
          <a:bodyPr wrap="square">
            <a:spAutoFit/>
          </a:bodyPr>
          <a:lstStyle/>
          <a:p>
            <a:r>
              <a:rPr lang="de-DE" sz="1200" b="1" dirty="0">
                <a:solidFill>
                  <a:srgbClr val="333333"/>
                </a:solidFill>
                <a:latin typeface="Arial" panose="020B0604020202020204" pitchFamily="34" charset="0"/>
              </a:rPr>
              <a:t>PE</a:t>
            </a:r>
            <a:r>
              <a:rPr lang="de-DE" sz="1200" dirty="0">
                <a:solidFill>
                  <a:srgbClr val="333333"/>
                </a:solidFill>
                <a:latin typeface="Arial" panose="020B0604020202020204" pitchFamily="34" charset="0"/>
              </a:rPr>
              <a:t> — Provider Edge </a:t>
            </a:r>
            <a:r>
              <a:rPr lang="de-DE" sz="1200" b="1" dirty="0" err="1">
                <a:solidFill>
                  <a:srgbClr val="333333"/>
                </a:solidFill>
                <a:latin typeface="Arial" panose="020B0604020202020204" pitchFamily="34" charset="0"/>
              </a:rPr>
              <a:t>router</a:t>
            </a:r>
            <a:r>
              <a:rPr lang="de-DE" sz="1600" dirty="0">
                <a:solidFill>
                  <a:srgbClr val="333333"/>
                </a:solidFill>
                <a:latin typeface="Arial" panose="020B0604020202020204" pitchFamily="34" charset="0"/>
              </a:rPr>
              <a:t> </a:t>
            </a:r>
            <a:endParaRPr lang="ru-RU" sz="1600" dirty="0"/>
          </a:p>
        </p:txBody>
      </p:sp>
    </p:spTree>
    <p:extLst>
      <p:ext uri="{BB962C8B-B14F-4D97-AF65-F5344CB8AC3E}">
        <p14:creationId xmlns:p14="http://schemas.microsoft.com/office/powerpoint/2010/main" val="31551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8">
            <a:extLst>
              <a:ext uri="{FF2B5EF4-FFF2-40B4-BE49-F238E27FC236}">
                <a16:creationId xmlns:a16="http://schemas.microsoft.com/office/drawing/2014/main" id="{639E127F-1100-4A7E-97E7-192BDB9FE191}"/>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EDCE5F70-7356-4FAD-A9F6-3149EABC19E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CA13EFE8-E6D5-4CBD-ADD8-6AD80E058AC0}"/>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Магистральная инфокоммуникационная сеть </a:t>
            </a:r>
            <a:r>
              <a:rPr lang="ru-RU" b="1" i="0" spc="100" dirty="0">
                <a:solidFill>
                  <a:srgbClr val="0033CC"/>
                </a:solidFill>
                <a:effectLst/>
                <a:latin typeface="Verdana" panose="020B0604030504040204" pitchFamily="34" charset="0"/>
              </a:rPr>
              <a:t>и сети доступа</a:t>
            </a:r>
            <a:endParaRPr lang="ru-RU" spc="100" dirty="0">
              <a:solidFill>
                <a:srgbClr val="0033CC"/>
              </a:solidFill>
            </a:endParaRPr>
          </a:p>
        </p:txBody>
      </p:sp>
      <p:sp>
        <p:nvSpPr>
          <p:cNvPr id="3" name="TextBox 2">
            <a:extLst>
              <a:ext uri="{FF2B5EF4-FFF2-40B4-BE49-F238E27FC236}">
                <a16:creationId xmlns:a16="http://schemas.microsoft.com/office/drawing/2014/main" id="{0D71A760-5CDA-4197-8B4D-62F603D9BBF6}"/>
              </a:ext>
            </a:extLst>
          </p:cNvPr>
          <p:cNvSpPr txBox="1"/>
          <p:nvPr/>
        </p:nvSpPr>
        <p:spPr>
          <a:xfrm>
            <a:off x="7181850" y="1238250"/>
            <a:ext cx="4800600" cy="3841052"/>
          </a:xfrm>
          <a:prstGeom prst="rect">
            <a:avLst/>
          </a:prstGeom>
          <a:noFill/>
        </p:spPr>
        <p:txBody>
          <a:bodyPr wrap="square" rtlCol="0">
            <a:spAutoFit/>
          </a:bodyPr>
          <a:lstStyle/>
          <a:p>
            <a:pPr>
              <a:lnSpc>
                <a:spcPct val="90000"/>
              </a:lnSpc>
              <a:spcAft>
                <a:spcPts val="600"/>
              </a:spcAft>
            </a:pPr>
            <a:r>
              <a:rPr lang="ru-RU" altLang="ru-RU" b="1" dirty="0"/>
              <a:t>Магистральная сеть</a:t>
            </a:r>
            <a:r>
              <a:rPr lang="ru-RU" altLang="ru-RU" dirty="0"/>
              <a:t> объединяет сети доступа.</a:t>
            </a:r>
          </a:p>
          <a:p>
            <a:pPr>
              <a:lnSpc>
                <a:spcPct val="90000"/>
              </a:lnSpc>
              <a:spcAft>
                <a:spcPts val="600"/>
              </a:spcAft>
            </a:pPr>
            <a:r>
              <a:rPr lang="ru-RU" altLang="ru-RU" b="1" dirty="0"/>
              <a:t>Сеть доступа</a:t>
            </a:r>
            <a:r>
              <a:rPr lang="ru-RU" altLang="ru-RU" dirty="0"/>
              <a:t> концентрирует информационные потоки, поступающих по каналам связи от оборудования клиентов, в магистральную сеть.</a:t>
            </a:r>
          </a:p>
          <a:p>
            <a:pPr>
              <a:lnSpc>
                <a:spcPct val="90000"/>
              </a:lnSpc>
              <a:spcAft>
                <a:spcPts val="600"/>
              </a:spcAft>
            </a:pPr>
            <a:r>
              <a:rPr lang="ru-RU" altLang="ru-RU" b="1" dirty="0"/>
              <a:t>Оборудование пользователей</a:t>
            </a:r>
            <a:r>
              <a:rPr lang="ru-RU" altLang="ru-RU" dirty="0"/>
              <a:t> объединяется в локальные сети.</a:t>
            </a:r>
          </a:p>
          <a:p>
            <a:pPr>
              <a:lnSpc>
                <a:spcPct val="90000"/>
              </a:lnSpc>
            </a:pPr>
            <a:r>
              <a:rPr lang="ru-RU" altLang="ru-RU" b="1" dirty="0"/>
              <a:t>Информационные центры</a:t>
            </a:r>
            <a:r>
              <a:rPr lang="ru-RU" altLang="ru-RU" dirty="0"/>
              <a:t> хранят информацию двух видов:</a:t>
            </a:r>
          </a:p>
          <a:p>
            <a:pPr lvl="1">
              <a:lnSpc>
                <a:spcPct val="90000"/>
              </a:lnSpc>
            </a:pPr>
            <a:r>
              <a:rPr lang="ru-RU" altLang="ru-RU" dirty="0"/>
              <a:t>Пользовательская информация;</a:t>
            </a:r>
          </a:p>
          <a:p>
            <a:pPr lvl="1">
              <a:lnSpc>
                <a:spcPct val="90000"/>
              </a:lnSpc>
            </a:pPr>
            <a:r>
              <a:rPr lang="ru-RU" altLang="ru-RU" dirty="0"/>
              <a:t>Служебная информация, помогающая поставщику услуг предоставлять услуги пользователям.</a:t>
            </a:r>
          </a:p>
          <a:p>
            <a:endParaRPr lang="ru-RU" dirty="0"/>
          </a:p>
        </p:txBody>
      </p:sp>
      <p:pic>
        <p:nvPicPr>
          <p:cNvPr id="12" name="Рисунок 11">
            <a:extLst>
              <a:ext uri="{FF2B5EF4-FFF2-40B4-BE49-F238E27FC236}">
                <a16:creationId xmlns:a16="http://schemas.microsoft.com/office/drawing/2014/main" id="{8837E631-B5B3-449E-A6BB-5DAF83A9F060}"/>
              </a:ext>
            </a:extLst>
          </p:cNvPr>
          <p:cNvPicPr>
            <a:picLocks noChangeAspect="1"/>
          </p:cNvPicPr>
          <p:nvPr/>
        </p:nvPicPr>
        <p:blipFill>
          <a:blip r:embed="rId2"/>
          <a:stretch>
            <a:fillRect/>
          </a:stretch>
        </p:blipFill>
        <p:spPr>
          <a:xfrm>
            <a:off x="433387" y="1100137"/>
            <a:ext cx="6600825" cy="4657725"/>
          </a:xfrm>
          <a:prstGeom prst="rect">
            <a:avLst/>
          </a:prstGeom>
        </p:spPr>
      </p:pic>
    </p:spTree>
    <p:extLst>
      <p:ext uri="{BB962C8B-B14F-4D97-AF65-F5344CB8AC3E}">
        <p14:creationId xmlns:p14="http://schemas.microsoft.com/office/powerpoint/2010/main" val="363237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5B6E4081-3524-47D6-A9CF-EBDD48DB7B5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9041F86-7443-463B-B448-F95136B986B5}"/>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BAA9A85A-CBBA-49F2-8747-4B418C639668}"/>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Структура сети ИНТЕРНЕТ</a:t>
            </a:r>
            <a:endParaRPr lang="ru-RU" spc="100" dirty="0">
              <a:solidFill>
                <a:srgbClr val="0033CC"/>
              </a:solidFill>
            </a:endParaRPr>
          </a:p>
        </p:txBody>
      </p:sp>
      <p:sp>
        <p:nvSpPr>
          <p:cNvPr id="5" name="TextBox 4">
            <a:extLst>
              <a:ext uri="{FF2B5EF4-FFF2-40B4-BE49-F238E27FC236}">
                <a16:creationId xmlns:a16="http://schemas.microsoft.com/office/drawing/2014/main" id="{B19B8963-532B-4BCB-B42F-11F05B87BE21}"/>
              </a:ext>
            </a:extLst>
          </p:cNvPr>
          <p:cNvSpPr txBox="1"/>
          <p:nvPr/>
        </p:nvSpPr>
        <p:spPr>
          <a:xfrm>
            <a:off x="404850" y="5956179"/>
            <a:ext cx="11289845" cy="584775"/>
          </a:xfrm>
          <a:prstGeom prst="rect">
            <a:avLst/>
          </a:prstGeom>
          <a:noFill/>
        </p:spPr>
        <p:txBody>
          <a:bodyPr wrap="square" rtlCol="0">
            <a:spAutoFit/>
          </a:bodyPr>
          <a:lstStyle/>
          <a:p>
            <a:pPr algn="just"/>
            <a:r>
              <a:rPr lang="de-DE" sz="1600" b="1" dirty="0">
                <a:solidFill>
                  <a:srgbClr val="0033CC"/>
                </a:solidFill>
              </a:rPr>
              <a:t>NAP</a:t>
            </a:r>
            <a:r>
              <a:rPr lang="de-DE" sz="1600" b="1" dirty="0"/>
              <a:t> - Network</a:t>
            </a:r>
            <a:r>
              <a:rPr lang="de-DE" sz="1600" dirty="0"/>
              <a:t> </a:t>
            </a:r>
            <a:r>
              <a:rPr lang="de-DE" sz="1600" b="1" dirty="0"/>
              <a:t>Access</a:t>
            </a:r>
            <a:r>
              <a:rPr lang="de-DE" sz="1600" dirty="0"/>
              <a:t> </a:t>
            </a:r>
            <a:r>
              <a:rPr lang="de-DE" sz="1600" b="1" dirty="0"/>
              <a:t>Point</a:t>
            </a:r>
            <a:r>
              <a:rPr lang="ru-RU" sz="1600" dirty="0"/>
              <a:t> (Центр обмена сообщениями с другими операторами – помещение с коммутационным оборудованием)</a:t>
            </a:r>
            <a:r>
              <a:rPr lang="de-DE" sz="1600" dirty="0"/>
              <a:t>; </a:t>
            </a:r>
            <a:r>
              <a:rPr lang="ru-RU" sz="1600" dirty="0"/>
              <a:t> </a:t>
            </a:r>
            <a:r>
              <a:rPr lang="ru-RU" sz="1600" b="1" dirty="0">
                <a:solidFill>
                  <a:srgbClr val="0033CC"/>
                </a:solidFill>
              </a:rPr>
              <a:t>ILEC </a:t>
            </a:r>
            <a:r>
              <a:rPr lang="en-US" sz="1600" b="1" dirty="0"/>
              <a:t>-</a:t>
            </a:r>
            <a:r>
              <a:rPr lang="ru-RU" sz="1600" b="1" dirty="0"/>
              <a:t> </a:t>
            </a:r>
            <a:r>
              <a:rPr lang="en-US" sz="1600" dirty="0"/>
              <a:t>I</a:t>
            </a:r>
            <a:r>
              <a:rPr lang="ru-RU" sz="1600" dirty="0" err="1"/>
              <a:t>ncumbent</a:t>
            </a:r>
            <a:r>
              <a:rPr lang="ru-RU" sz="1600" dirty="0"/>
              <a:t> </a:t>
            </a:r>
            <a:r>
              <a:rPr lang="ru-RU" sz="1600" dirty="0" err="1"/>
              <a:t>Local-Exchange</a:t>
            </a:r>
            <a:r>
              <a:rPr lang="ru-RU" sz="1600" dirty="0"/>
              <a:t> </a:t>
            </a:r>
            <a:r>
              <a:rPr lang="ru-RU" sz="1600" dirty="0" err="1"/>
              <a:t>Carrier</a:t>
            </a:r>
            <a:r>
              <a:rPr lang="ru-RU" sz="1600" dirty="0"/>
              <a:t>  (Традиционный местный оператор телефонной связи)</a:t>
            </a:r>
          </a:p>
        </p:txBody>
      </p:sp>
      <p:pic>
        <p:nvPicPr>
          <p:cNvPr id="6" name="Рисунок 5">
            <a:extLst>
              <a:ext uri="{FF2B5EF4-FFF2-40B4-BE49-F238E27FC236}">
                <a16:creationId xmlns:a16="http://schemas.microsoft.com/office/drawing/2014/main" id="{03252480-A8EA-449A-8AFE-D591FCDDFEC3}"/>
              </a:ext>
            </a:extLst>
          </p:cNvPr>
          <p:cNvPicPr>
            <a:picLocks noChangeAspect="1"/>
          </p:cNvPicPr>
          <p:nvPr/>
        </p:nvPicPr>
        <p:blipFill>
          <a:blip r:embed="rId2"/>
          <a:stretch>
            <a:fillRect/>
          </a:stretch>
        </p:blipFill>
        <p:spPr>
          <a:xfrm>
            <a:off x="404849" y="852488"/>
            <a:ext cx="8187059" cy="4603714"/>
          </a:xfrm>
          <a:prstGeom prst="rect">
            <a:avLst/>
          </a:prstGeom>
        </p:spPr>
      </p:pic>
      <p:sp>
        <p:nvSpPr>
          <p:cNvPr id="7" name="TextBox 6">
            <a:extLst>
              <a:ext uri="{FF2B5EF4-FFF2-40B4-BE49-F238E27FC236}">
                <a16:creationId xmlns:a16="http://schemas.microsoft.com/office/drawing/2014/main" id="{38E4DBEB-8088-4C23-8850-A6D22A214555}"/>
              </a:ext>
            </a:extLst>
          </p:cNvPr>
          <p:cNvSpPr txBox="1"/>
          <p:nvPr/>
        </p:nvSpPr>
        <p:spPr>
          <a:xfrm>
            <a:off x="8436634" y="1112531"/>
            <a:ext cx="3623094" cy="4160241"/>
          </a:xfrm>
          <a:prstGeom prst="rect">
            <a:avLst/>
          </a:prstGeom>
          <a:noFill/>
        </p:spPr>
        <p:txBody>
          <a:bodyPr wrap="square" rtlCol="0">
            <a:spAutoFit/>
          </a:bodyPr>
          <a:lstStyle/>
          <a:p>
            <a:pPr>
              <a:lnSpc>
                <a:spcPct val="114000"/>
              </a:lnSpc>
              <a:spcAft>
                <a:spcPts val="600"/>
              </a:spcAft>
            </a:pPr>
            <a:r>
              <a:rPr lang="ru-RU" sz="1600" dirty="0"/>
              <a:t>Предприятие, которое владеет сетью и поддерживает ее работу, называется </a:t>
            </a:r>
            <a:r>
              <a:rPr lang="ru-RU" sz="1600" b="1" dirty="0"/>
              <a:t>оператором связи.</a:t>
            </a:r>
          </a:p>
          <a:p>
            <a:pPr>
              <a:lnSpc>
                <a:spcPct val="114000"/>
              </a:lnSpc>
            </a:pPr>
            <a:r>
              <a:rPr lang="ru-RU" sz="1600" b="1" dirty="0"/>
              <a:t>Сети операторов  связи </a:t>
            </a:r>
            <a:r>
              <a:rPr lang="ru-RU" sz="1600" dirty="0"/>
              <a:t> (поставщиков услуг) оказывают общедоступные услуги, а </a:t>
            </a:r>
            <a:r>
              <a:rPr lang="ru-RU" sz="1600" b="1" dirty="0"/>
              <a:t>корпоративные сети</a:t>
            </a:r>
            <a:r>
              <a:rPr lang="ru-RU" sz="1600" dirty="0"/>
              <a:t> —</a:t>
            </a:r>
          </a:p>
          <a:p>
            <a:pPr>
              <a:lnSpc>
                <a:spcPct val="114000"/>
              </a:lnSpc>
              <a:spcAft>
                <a:spcPts val="600"/>
              </a:spcAft>
            </a:pPr>
            <a:r>
              <a:rPr lang="ru-RU" sz="1600" dirty="0"/>
              <a:t>услуги сотрудникам только того предприятия, которое владеет сетью.</a:t>
            </a:r>
          </a:p>
          <a:p>
            <a:pPr>
              <a:lnSpc>
                <a:spcPct val="114000"/>
              </a:lnSpc>
            </a:pPr>
            <a:r>
              <a:rPr lang="ru-RU" sz="1600" dirty="0"/>
              <a:t>Для подключения оборудования клиентов операторы связи организуют, </a:t>
            </a:r>
            <a:r>
              <a:rPr lang="ru-RU" sz="1600" b="1" dirty="0"/>
              <a:t>точки присутствия </a:t>
            </a:r>
            <a:r>
              <a:rPr lang="ru-RU" sz="1600" dirty="0"/>
              <a:t> </a:t>
            </a:r>
            <a:r>
              <a:rPr lang="ru-RU" sz="1600" b="1" dirty="0">
                <a:solidFill>
                  <a:srgbClr val="0033CC"/>
                </a:solidFill>
              </a:rPr>
              <a:t>POP</a:t>
            </a:r>
            <a:r>
              <a:rPr lang="ru-RU" sz="1600" dirty="0"/>
              <a:t> (</a:t>
            </a:r>
            <a:r>
              <a:rPr lang="ru-RU" sz="1600" b="1" dirty="0" err="1"/>
              <a:t>Point</a:t>
            </a:r>
            <a:r>
              <a:rPr lang="ru-RU" sz="1600" b="1" dirty="0"/>
              <a:t> </a:t>
            </a:r>
            <a:r>
              <a:rPr lang="ru-RU" sz="1600" b="1" dirty="0" err="1"/>
              <a:t>Of</a:t>
            </a:r>
            <a:r>
              <a:rPr lang="ru-RU" sz="1600" b="1" dirty="0"/>
              <a:t> </a:t>
            </a:r>
            <a:r>
              <a:rPr lang="ru-RU" sz="1600" b="1" dirty="0" err="1"/>
              <a:t>Presents</a:t>
            </a:r>
            <a:r>
              <a:rPr lang="ru-RU" sz="1600" dirty="0"/>
              <a:t>)  - это здания или помещения, в которых размещается оборудование доступа</a:t>
            </a:r>
          </a:p>
        </p:txBody>
      </p:sp>
    </p:spTree>
    <p:extLst>
      <p:ext uri="{BB962C8B-B14F-4D97-AF65-F5344CB8AC3E}">
        <p14:creationId xmlns:p14="http://schemas.microsoft.com/office/powerpoint/2010/main" val="1863881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BB1E00FF-B97E-40E3-B20A-064549AE1643}"/>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6E9A30F0-D24B-4589-8031-7D69D266066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0D8FF466-6A40-41A0-8744-C983ED3B26BE}"/>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Линии и каналы связи</a:t>
            </a:r>
            <a:endParaRPr lang="ru-RU" spc="100" dirty="0">
              <a:solidFill>
                <a:srgbClr val="0033CC"/>
              </a:solidFill>
            </a:endParaRPr>
          </a:p>
        </p:txBody>
      </p:sp>
      <p:sp>
        <p:nvSpPr>
          <p:cNvPr id="5" name="TextBox 4">
            <a:extLst>
              <a:ext uri="{FF2B5EF4-FFF2-40B4-BE49-F238E27FC236}">
                <a16:creationId xmlns:a16="http://schemas.microsoft.com/office/drawing/2014/main" id="{77DBF6BB-2017-448E-B1B4-8A9D882A2410}"/>
              </a:ext>
            </a:extLst>
          </p:cNvPr>
          <p:cNvSpPr txBox="1"/>
          <p:nvPr/>
        </p:nvSpPr>
        <p:spPr>
          <a:xfrm>
            <a:off x="465826" y="862639"/>
            <a:ext cx="11266099" cy="4201150"/>
          </a:xfrm>
          <a:prstGeom prst="rect">
            <a:avLst/>
          </a:prstGeom>
          <a:noFill/>
        </p:spPr>
        <p:txBody>
          <a:bodyPr wrap="square" rtlCol="0">
            <a:spAutoFit/>
          </a:bodyPr>
          <a:lstStyle/>
          <a:p>
            <a:r>
              <a:rPr lang="ru-RU" dirty="0"/>
              <a:t>В инфокоммуникационных сетях применяются проводные (электрические и оптические) линии связи и беспроводные (радиолинии, инфракрасные, оптические).</a:t>
            </a:r>
          </a:p>
          <a:p>
            <a:pPr>
              <a:spcBef>
                <a:spcPts val="600"/>
              </a:spcBef>
            </a:pPr>
            <a:r>
              <a:rPr lang="ru-RU" b="1" dirty="0"/>
              <a:t>Линия электросвязи </a:t>
            </a:r>
            <a:r>
              <a:rPr lang="ru-RU" dirty="0"/>
              <a:t>– пара изолированных проводников, предназначенная для передачи сигналов.</a:t>
            </a:r>
          </a:p>
          <a:p>
            <a:pPr>
              <a:spcBef>
                <a:spcPts val="600"/>
              </a:spcBef>
            </a:pPr>
            <a:r>
              <a:rPr lang="ru-RU" b="1" dirty="0"/>
              <a:t>Линия оптической связи </a:t>
            </a:r>
            <a:r>
              <a:rPr lang="ru-RU" dirty="0"/>
              <a:t>– оптическое волокно (стеклянное или полимерное), предназначенное для передачи оптических сигналов.</a:t>
            </a:r>
          </a:p>
          <a:p>
            <a:pPr>
              <a:spcBef>
                <a:spcPts val="600"/>
              </a:spcBef>
            </a:pPr>
            <a:r>
              <a:rPr lang="ru-RU" b="1" dirty="0"/>
              <a:t>Кабелем связи</a:t>
            </a:r>
            <a:r>
              <a:rPr lang="ru-RU" dirty="0"/>
              <a:t> называется система, состоящая из изолированных пар проводов (или оптических волокон), заключенных в общую влагозащитную оболочку и броневые покрытия (последние имеются не всегда).</a:t>
            </a:r>
          </a:p>
          <a:p>
            <a:endParaRPr lang="ru-RU" dirty="0"/>
          </a:p>
          <a:p>
            <a:r>
              <a:rPr lang="ru-RU" dirty="0"/>
              <a:t>Линии электросвязи подразделяются на симметричные и коаксиальные. </a:t>
            </a:r>
            <a:r>
              <a:rPr lang="ru-RU" b="1" dirty="0"/>
              <a:t>Симметричная линия</a:t>
            </a:r>
            <a:r>
              <a:rPr lang="ru-RU" dirty="0"/>
              <a:t> состоит из двух совершенно одинаковых в конструктивном и электрическом отношениях изолированных проводников. </a:t>
            </a:r>
            <a:r>
              <a:rPr lang="ru-RU" b="1" dirty="0"/>
              <a:t>Коаксиальная линия</a:t>
            </a:r>
            <a:r>
              <a:rPr lang="ru-RU" dirty="0"/>
              <a:t> представляет собой сплошной проводник (круглого сечения), </a:t>
            </a:r>
            <a:r>
              <a:rPr lang="ru-RU" dirty="0" err="1"/>
              <a:t>концентрически</a:t>
            </a:r>
            <a:r>
              <a:rPr lang="ru-RU" dirty="0"/>
              <a:t> расположенный внутри другого полого проводника  (цилиндра). Оси обоих проводников совмещены.</a:t>
            </a:r>
          </a:p>
          <a:p>
            <a:r>
              <a:rPr lang="ru-RU" dirty="0"/>
              <a:t>Пары проводов для повышения симметричности подвергаются скрутке. В зависимости от способа скрутки жил группы проводников подразделяются на кабели парной скрутки  кабели четверочной (звездной) скрутки.</a:t>
            </a:r>
          </a:p>
        </p:txBody>
      </p:sp>
      <p:pic>
        <p:nvPicPr>
          <p:cNvPr id="6" name="Рисунок 5">
            <a:extLst>
              <a:ext uri="{FF2B5EF4-FFF2-40B4-BE49-F238E27FC236}">
                <a16:creationId xmlns:a16="http://schemas.microsoft.com/office/drawing/2014/main" id="{78D2E7BA-5826-4C8A-9589-EEA4595A6C72}"/>
              </a:ext>
            </a:extLst>
          </p:cNvPr>
          <p:cNvPicPr>
            <a:picLocks noChangeAspect="1"/>
          </p:cNvPicPr>
          <p:nvPr/>
        </p:nvPicPr>
        <p:blipFill>
          <a:blip r:embed="rId2"/>
          <a:stretch>
            <a:fillRect/>
          </a:stretch>
        </p:blipFill>
        <p:spPr>
          <a:xfrm>
            <a:off x="1190445" y="5160034"/>
            <a:ext cx="4541897" cy="1470710"/>
          </a:xfrm>
          <a:prstGeom prst="rect">
            <a:avLst/>
          </a:prstGeom>
        </p:spPr>
      </p:pic>
      <p:pic>
        <p:nvPicPr>
          <p:cNvPr id="7" name="Рисунок 6">
            <a:extLst>
              <a:ext uri="{FF2B5EF4-FFF2-40B4-BE49-F238E27FC236}">
                <a16:creationId xmlns:a16="http://schemas.microsoft.com/office/drawing/2014/main" id="{0491C499-020A-4853-A1C6-716E03DD013C}"/>
              </a:ext>
            </a:extLst>
          </p:cNvPr>
          <p:cNvPicPr>
            <a:picLocks noChangeAspect="1"/>
          </p:cNvPicPr>
          <p:nvPr/>
        </p:nvPicPr>
        <p:blipFill>
          <a:blip r:embed="rId3"/>
          <a:stretch>
            <a:fillRect/>
          </a:stretch>
        </p:blipFill>
        <p:spPr>
          <a:xfrm>
            <a:off x="6459660" y="5089945"/>
            <a:ext cx="5133975" cy="1343025"/>
          </a:xfrm>
          <a:prstGeom prst="rect">
            <a:avLst/>
          </a:prstGeom>
        </p:spPr>
      </p:pic>
    </p:spTree>
    <p:extLst>
      <p:ext uri="{BB962C8B-B14F-4D97-AF65-F5344CB8AC3E}">
        <p14:creationId xmlns:p14="http://schemas.microsoft.com/office/powerpoint/2010/main" val="700825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
            <a:extLst>
              <a:ext uri="{FF2B5EF4-FFF2-40B4-BE49-F238E27FC236}">
                <a16:creationId xmlns:a16="http://schemas.microsoft.com/office/drawing/2014/main" id="{6AFDE046-E89A-46E3-8820-038C6D77B47F}"/>
              </a:ext>
            </a:extLst>
          </p:cNvPr>
          <p:cNvSpPr txBox="1">
            <a:spLocks noChangeArrowheads="1"/>
          </p:cNvSpPr>
          <p:nvPr/>
        </p:nvSpPr>
        <p:spPr bwMode="auto">
          <a:xfrm>
            <a:off x="1542362" y="536035"/>
            <a:ext cx="87487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600" b="1" cap="all" dirty="0">
                <a:solidFill>
                  <a:srgbClr val="0033CC"/>
                </a:solidFill>
              </a:rPr>
              <a:t>Симметричная медная линия связи - Витая пара (</a:t>
            </a:r>
            <a:r>
              <a:rPr lang="ru-RU" altLang="ru-RU" sz="1800" b="1" cap="all" dirty="0" err="1">
                <a:solidFill>
                  <a:srgbClr val="0033CC"/>
                </a:solidFill>
              </a:rPr>
              <a:t>twisted</a:t>
            </a:r>
            <a:r>
              <a:rPr lang="ru-RU" altLang="ru-RU" sz="1800" b="1" cap="all" dirty="0">
                <a:solidFill>
                  <a:srgbClr val="0033CC"/>
                </a:solidFill>
              </a:rPr>
              <a:t> </a:t>
            </a:r>
            <a:r>
              <a:rPr lang="ru-RU" altLang="ru-RU" sz="1800" b="1" cap="all" dirty="0" err="1">
                <a:solidFill>
                  <a:srgbClr val="0033CC"/>
                </a:solidFill>
              </a:rPr>
              <a:t>pair</a:t>
            </a:r>
            <a:r>
              <a:rPr lang="ru-RU" altLang="ru-RU" sz="1800" b="1" cap="all" dirty="0">
                <a:solidFill>
                  <a:srgbClr val="0033CC"/>
                </a:solidFill>
              </a:rPr>
              <a:t>)</a:t>
            </a:r>
            <a:r>
              <a:rPr lang="ru-RU" altLang="ru-RU" sz="1600" b="1" cap="all" dirty="0">
                <a:solidFill>
                  <a:srgbClr val="0033CC"/>
                </a:solidFill>
              </a:rPr>
              <a:t> </a:t>
            </a:r>
          </a:p>
        </p:txBody>
      </p:sp>
      <p:sp>
        <p:nvSpPr>
          <p:cNvPr id="6" name="Line 7">
            <a:extLst>
              <a:ext uri="{FF2B5EF4-FFF2-40B4-BE49-F238E27FC236}">
                <a16:creationId xmlns:a16="http://schemas.microsoft.com/office/drawing/2014/main" id="{DE331232-D022-4BEE-AF46-91A821F93E84}"/>
              </a:ext>
            </a:extLst>
          </p:cNvPr>
          <p:cNvSpPr>
            <a:spLocks noChangeShapeType="1"/>
          </p:cNvSpPr>
          <p:nvPr/>
        </p:nvSpPr>
        <p:spPr bwMode="auto">
          <a:xfrm>
            <a:off x="1686824" y="1412875"/>
            <a:ext cx="8424862" cy="0"/>
          </a:xfrm>
          <a:prstGeom prst="line">
            <a:avLst/>
          </a:prstGeom>
          <a:noFill/>
          <a:ln w="38100" cmpd="dbl">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7" name="Picture 9">
            <a:extLst>
              <a:ext uri="{FF2B5EF4-FFF2-40B4-BE49-F238E27FC236}">
                <a16:creationId xmlns:a16="http://schemas.microsoft.com/office/drawing/2014/main" id="{5B0B6273-03B1-4E65-86D2-92EDAE2A2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799" y="966932"/>
            <a:ext cx="2665412"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5C42C46C-9F5A-4DA1-9B5B-E9BA78A4A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870" y="966932"/>
            <a:ext cx="2665412"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a16="http://schemas.microsoft.com/office/drawing/2014/main" id="{D1225C38-84D2-499C-BCCB-065A4E564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1699" y="966932"/>
            <a:ext cx="2881312"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6">
            <a:extLst>
              <a:ext uri="{FF2B5EF4-FFF2-40B4-BE49-F238E27FC236}">
                <a16:creationId xmlns:a16="http://schemas.microsoft.com/office/drawing/2014/main" id="{EB858E3A-068E-484F-A573-11E861A3E632}"/>
              </a:ext>
            </a:extLst>
          </p:cNvPr>
          <p:cNvSpPr txBox="1">
            <a:spLocks noChangeArrowheads="1"/>
          </p:cNvSpPr>
          <p:nvPr/>
        </p:nvSpPr>
        <p:spPr bwMode="auto">
          <a:xfrm>
            <a:off x="1613799" y="2688354"/>
            <a:ext cx="10031861" cy="145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eaLnBrk="1" hangingPunct="1">
              <a:lnSpc>
                <a:spcPct val="80000"/>
              </a:lnSpc>
              <a:spcBef>
                <a:spcPct val="50000"/>
              </a:spcBef>
              <a:buClrTx/>
              <a:buSzTx/>
              <a:buFontTx/>
              <a:buNone/>
            </a:pPr>
            <a:r>
              <a:rPr lang="ru-RU" altLang="ru-RU" sz="1600" b="1" dirty="0">
                <a:latin typeface="+mn-lt"/>
              </a:rPr>
              <a:t>UTP</a:t>
            </a:r>
            <a:r>
              <a:rPr lang="ru-RU" altLang="ru-RU" sz="1600" dirty="0">
                <a:latin typeface="+mn-lt"/>
              </a:rPr>
              <a:t> </a:t>
            </a:r>
            <a:r>
              <a:rPr lang="ru-RU" altLang="ru-RU" sz="1600" b="0" dirty="0">
                <a:latin typeface="+mn-lt"/>
              </a:rPr>
              <a:t>- неэкранированная витая пара (</a:t>
            </a:r>
            <a:r>
              <a:rPr lang="en-US" altLang="ru-RU" sz="1600" b="0" dirty="0">
                <a:latin typeface="+mn-lt"/>
              </a:rPr>
              <a:t>U</a:t>
            </a:r>
            <a:r>
              <a:rPr lang="ru-RU" altLang="ru-RU" sz="1600" b="0" dirty="0" err="1">
                <a:latin typeface="+mn-lt"/>
              </a:rPr>
              <a:t>nshielded</a:t>
            </a:r>
            <a:r>
              <a:rPr lang="ru-RU" altLang="ru-RU" sz="1600" b="0" dirty="0">
                <a:latin typeface="+mn-lt"/>
              </a:rPr>
              <a:t> </a:t>
            </a:r>
            <a:r>
              <a:rPr lang="en-US" altLang="ru-RU" sz="1600" b="0" dirty="0">
                <a:latin typeface="+mn-lt"/>
              </a:rPr>
              <a:t>T</a:t>
            </a:r>
            <a:r>
              <a:rPr lang="ru-RU" altLang="ru-RU" sz="1600" b="0" dirty="0" err="1">
                <a:latin typeface="+mn-lt"/>
              </a:rPr>
              <a:t>wisted</a:t>
            </a:r>
            <a:r>
              <a:rPr lang="ru-RU" altLang="ru-RU" sz="1600" b="0" dirty="0">
                <a:latin typeface="+mn-lt"/>
              </a:rPr>
              <a:t> </a:t>
            </a:r>
            <a:r>
              <a:rPr lang="en-US" altLang="ru-RU" sz="1600" b="0" dirty="0">
                <a:latin typeface="+mn-lt"/>
              </a:rPr>
              <a:t>P</a:t>
            </a:r>
            <a:r>
              <a:rPr lang="ru-RU" altLang="ru-RU" sz="1600" b="0" dirty="0" err="1">
                <a:latin typeface="+mn-lt"/>
              </a:rPr>
              <a:t>air</a:t>
            </a:r>
            <a:r>
              <a:rPr lang="ru-RU" altLang="ru-RU" sz="1600" b="0" dirty="0">
                <a:latin typeface="+mn-lt"/>
              </a:rPr>
              <a:t>); </a:t>
            </a:r>
            <a:endParaRPr lang="en-US" altLang="ru-RU" sz="1600" b="0" dirty="0">
              <a:latin typeface="+mn-lt"/>
            </a:endParaRPr>
          </a:p>
          <a:p>
            <a:pPr>
              <a:lnSpc>
                <a:spcPct val="80000"/>
              </a:lnSpc>
              <a:spcBef>
                <a:spcPct val="50000"/>
              </a:spcBef>
              <a:buClrTx/>
              <a:buSzTx/>
              <a:buNone/>
            </a:pPr>
            <a:r>
              <a:rPr lang="ru-RU" altLang="ru-RU" sz="1600" b="1" dirty="0">
                <a:latin typeface="+mn-lt"/>
              </a:rPr>
              <a:t>STP</a:t>
            </a:r>
            <a:r>
              <a:rPr lang="ru-RU" altLang="ru-RU" sz="1600" b="0" dirty="0">
                <a:latin typeface="+mn-lt"/>
              </a:rPr>
              <a:t> - экранированная витая пара (</a:t>
            </a:r>
            <a:r>
              <a:rPr lang="en-US" altLang="ru-RU" sz="1600" b="0" dirty="0">
                <a:latin typeface="+mn-lt"/>
              </a:rPr>
              <a:t>S</a:t>
            </a:r>
            <a:r>
              <a:rPr lang="ru-RU" altLang="ru-RU" sz="1600" b="0" dirty="0" err="1">
                <a:latin typeface="+mn-lt"/>
              </a:rPr>
              <a:t>hielded</a:t>
            </a:r>
            <a:r>
              <a:rPr lang="ru-RU" altLang="ru-RU" sz="1600" b="0" dirty="0">
                <a:latin typeface="+mn-lt"/>
              </a:rPr>
              <a:t> </a:t>
            </a:r>
            <a:r>
              <a:rPr lang="en-US" altLang="ru-RU" sz="1600" b="0" dirty="0">
                <a:latin typeface="+mn-lt"/>
              </a:rPr>
              <a:t>T</a:t>
            </a:r>
            <a:r>
              <a:rPr lang="ru-RU" altLang="ru-RU" sz="1600" b="0" dirty="0" err="1">
                <a:latin typeface="+mn-lt"/>
              </a:rPr>
              <a:t>wisted</a:t>
            </a:r>
            <a:r>
              <a:rPr lang="ru-RU" altLang="ru-RU" sz="1600" b="0" dirty="0">
                <a:latin typeface="+mn-lt"/>
              </a:rPr>
              <a:t> </a:t>
            </a:r>
            <a:r>
              <a:rPr lang="en-US" altLang="ru-RU" sz="1600" b="0" dirty="0">
                <a:latin typeface="+mn-lt"/>
              </a:rPr>
              <a:t>P</a:t>
            </a:r>
            <a:r>
              <a:rPr lang="ru-RU" altLang="ru-RU" sz="1600" b="0" dirty="0" err="1">
                <a:latin typeface="+mn-lt"/>
              </a:rPr>
              <a:t>air</a:t>
            </a:r>
            <a:r>
              <a:rPr lang="en-US" altLang="ru-RU" sz="1600" b="0" dirty="0">
                <a:latin typeface="+mn-lt"/>
              </a:rPr>
              <a:t>;</a:t>
            </a:r>
            <a:r>
              <a:rPr lang="ru-RU" altLang="ru-RU" sz="1600" b="0" dirty="0">
                <a:latin typeface="+mn-lt"/>
              </a:rPr>
              <a:t> </a:t>
            </a:r>
          </a:p>
          <a:p>
            <a:pPr>
              <a:lnSpc>
                <a:spcPct val="80000"/>
              </a:lnSpc>
              <a:spcBef>
                <a:spcPct val="50000"/>
              </a:spcBef>
              <a:buClrTx/>
              <a:buSzTx/>
              <a:buNone/>
            </a:pPr>
            <a:r>
              <a:rPr lang="ru-RU" altLang="ru-RU" sz="1600" b="1" dirty="0">
                <a:latin typeface="+mn-lt"/>
              </a:rPr>
              <a:t>FTP</a:t>
            </a:r>
            <a:r>
              <a:rPr lang="ru-RU" altLang="ru-RU" sz="1600" dirty="0">
                <a:latin typeface="+mn-lt"/>
              </a:rPr>
              <a:t> - витые пары заключены в общий экран из фольги (</a:t>
            </a:r>
            <a:r>
              <a:rPr lang="ru-RU" altLang="ru-RU" sz="1600" dirty="0" err="1">
                <a:latin typeface="+mn-lt"/>
              </a:rPr>
              <a:t>Foilled</a:t>
            </a:r>
            <a:r>
              <a:rPr lang="ru-RU" altLang="ru-RU" sz="1600" dirty="0">
                <a:latin typeface="+mn-lt"/>
              </a:rPr>
              <a:t> </a:t>
            </a:r>
            <a:r>
              <a:rPr lang="ru-RU" altLang="ru-RU" sz="1600" dirty="0" err="1">
                <a:latin typeface="+mn-lt"/>
              </a:rPr>
              <a:t>Twisted</a:t>
            </a:r>
            <a:r>
              <a:rPr lang="ru-RU" altLang="ru-RU" sz="1600" dirty="0">
                <a:latin typeface="+mn-lt"/>
              </a:rPr>
              <a:t> </a:t>
            </a:r>
            <a:r>
              <a:rPr lang="ru-RU" altLang="ru-RU" sz="1600" dirty="0" err="1">
                <a:latin typeface="+mn-lt"/>
              </a:rPr>
              <a:t>Pair</a:t>
            </a:r>
            <a:r>
              <a:rPr lang="ru-RU" altLang="ru-RU" sz="1600" dirty="0">
                <a:latin typeface="+mn-lt"/>
              </a:rPr>
              <a:t>)</a:t>
            </a:r>
            <a:r>
              <a:rPr lang="en-US" altLang="ru-RU" sz="1600" dirty="0">
                <a:latin typeface="+mn-lt"/>
              </a:rPr>
              <a:t>.</a:t>
            </a:r>
            <a:r>
              <a:rPr lang="ru-RU" altLang="ru-RU" sz="1600" dirty="0">
                <a:latin typeface="+mn-lt"/>
              </a:rPr>
              <a:t> </a:t>
            </a:r>
          </a:p>
          <a:p>
            <a:pPr eaLnBrk="1" hangingPunct="1">
              <a:lnSpc>
                <a:spcPct val="80000"/>
              </a:lnSpc>
              <a:spcBef>
                <a:spcPct val="50000"/>
              </a:spcBef>
              <a:buClrTx/>
              <a:buSzTx/>
              <a:buFontTx/>
              <a:buNone/>
            </a:pPr>
            <a:r>
              <a:rPr lang="en-US" altLang="ru-RU" sz="1600" b="1" i="1" dirty="0">
                <a:latin typeface="+mn-lt"/>
              </a:rPr>
              <a:t>P</a:t>
            </a:r>
            <a:r>
              <a:rPr lang="ru-RU" altLang="ru-RU" sz="1600" b="1" i="1" dirty="0" err="1">
                <a:latin typeface="+mn-lt"/>
              </a:rPr>
              <a:t>iMF</a:t>
            </a:r>
            <a:r>
              <a:rPr lang="ru-RU" altLang="ru-RU" sz="1600" dirty="0">
                <a:latin typeface="+mn-lt"/>
              </a:rPr>
              <a:t> </a:t>
            </a:r>
            <a:r>
              <a:rPr lang="ru-RU" altLang="ru-RU" sz="1600" b="0" dirty="0">
                <a:latin typeface="+mn-lt"/>
              </a:rPr>
              <a:t>(</a:t>
            </a:r>
            <a:r>
              <a:rPr lang="ru-RU" altLang="ru-RU" sz="1600" b="0" dirty="0" err="1">
                <a:latin typeface="+mn-lt"/>
              </a:rPr>
              <a:t>Pair</a:t>
            </a:r>
            <a:r>
              <a:rPr lang="ru-RU" altLang="ru-RU" sz="1600" b="0" dirty="0">
                <a:latin typeface="+mn-lt"/>
              </a:rPr>
              <a:t> </a:t>
            </a:r>
            <a:r>
              <a:rPr lang="ru-RU" altLang="ru-RU" sz="1600" b="0" dirty="0" err="1">
                <a:latin typeface="+mn-lt"/>
              </a:rPr>
              <a:t>in</a:t>
            </a:r>
            <a:r>
              <a:rPr lang="ru-RU" altLang="ru-RU" sz="1600" b="0" dirty="0">
                <a:latin typeface="+mn-lt"/>
              </a:rPr>
              <a:t> </a:t>
            </a:r>
            <a:r>
              <a:rPr lang="ru-RU" altLang="ru-RU" sz="1600" b="0" dirty="0" err="1">
                <a:latin typeface="+mn-lt"/>
              </a:rPr>
              <a:t>Metal</a:t>
            </a:r>
            <a:r>
              <a:rPr lang="ru-RU" altLang="ru-RU" sz="1600" b="0" dirty="0">
                <a:latin typeface="+mn-lt"/>
              </a:rPr>
              <a:t> </a:t>
            </a:r>
            <a:r>
              <a:rPr lang="ru-RU" altLang="ru-RU" sz="1600" b="0" dirty="0" err="1">
                <a:latin typeface="+mn-lt"/>
              </a:rPr>
              <a:t>Foil</a:t>
            </a:r>
            <a:r>
              <a:rPr lang="ru-RU" altLang="ru-RU" sz="1600" b="0" dirty="0">
                <a:latin typeface="+mn-lt"/>
              </a:rPr>
              <a:t>) - каждая пара завернута в полоску металлической фольги, а все пары - в общем экранирующем чулке. </a:t>
            </a:r>
          </a:p>
        </p:txBody>
      </p:sp>
      <p:sp>
        <p:nvSpPr>
          <p:cNvPr id="13" name="Text Box 8">
            <a:extLst>
              <a:ext uri="{FF2B5EF4-FFF2-40B4-BE49-F238E27FC236}">
                <a16:creationId xmlns:a16="http://schemas.microsoft.com/office/drawing/2014/main" id="{3627F77F-815E-4570-AD23-316420BAC941}"/>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14" name="Line 9">
            <a:extLst>
              <a:ext uri="{FF2B5EF4-FFF2-40B4-BE49-F238E27FC236}">
                <a16:creationId xmlns:a16="http://schemas.microsoft.com/office/drawing/2014/main" id="{0417F047-F1E1-4733-A40F-73C04246818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1986" name="Picture 2" descr="https://www.provodov.ru/upload/iblock/p55045_30920_siemon_9t7l4_e12_kabel_vitaya_para_ekranirovannaya_s.jpg">
            <a:extLst>
              <a:ext uri="{FF2B5EF4-FFF2-40B4-BE49-F238E27FC236}">
                <a16:creationId xmlns:a16="http://schemas.microsoft.com/office/drawing/2014/main" id="{00D2F919-CBBA-452A-B919-73E286389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7069" y="4105271"/>
            <a:ext cx="3972716" cy="2061840"/>
          </a:xfrm>
          <a:prstGeom prst="rect">
            <a:avLst/>
          </a:prstGeom>
          <a:noFill/>
          <a:extLst>
            <a:ext uri="{909E8E84-426E-40DD-AFC4-6F175D3DCCD1}">
              <a14:hiddenFill xmlns:a14="http://schemas.microsoft.com/office/drawing/2010/main">
                <a:solidFill>
                  <a:srgbClr val="FFFFFF"/>
                </a:solidFill>
              </a14:hiddenFill>
            </a:ext>
          </a:extLst>
        </p:spPr>
      </p:pic>
      <p:pic>
        <p:nvPicPr>
          <p:cNvPr id="17" name="Рисунок 16">
            <a:extLst>
              <a:ext uri="{FF2B5EF4-FFF2-40B4-BE49-F238E27FC236}">
                <a16:creationId xmlns:a16="http://schemas.microsoft.com/office/drawing/2014/main" id="{DB6DEF98-3884-46E0-8F2C-13B2AE8FE9F7}"/>
              </a:ext>
            </a:extLst>
          </p:cNvPr>
          <p:cNvPicPr>
            <a:picLocks noChangeAspect="1"/>
          </p:cNvPicPr>
          <p:nvPr/>
        </p:nvPicPr>
        <p:blipFill>
          <a:blip r:embed="rId6"/>
          <a:stretch>
            <a:fillRect/>
          </a:stretch>
        </p:blipFill>
        <p:spPr>
          <a:xfrm>
            <a:off x="1623597" y="4341212"/>
            <a:ext cx="4759823" cy="1943802"/>
          </a:xfrm>
          <a:prstGeom prst="rect">
            <a:avLst/>
          </a:prstGeom>
        </p:spPr>
      </p:pic>
    </p:spTree>
    <p:extLst>
      <p:ext uri="{BB962C8B-B14F-4D97-AF65-F5344CB8AC3E}">
        <p14:creationId xmlns:p14="http://schemas.microsoft.com/office/powerpoint/2010/main" val="3524664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6C61A61-3561-4F13-9867-CA2D0D0839AC}"/>
              </a:ext>
            </a:extLst>
          </p:cNvPr>
          <p:cNvSpPr/>
          <p:nvPr/>
        </p:nvSpPr>
        <p:spPr>
          <a:xfrm>
            <a:off x="802105" y="893622"/>
            <a:ext cx="11165306" cy="1477328"/>
          </a:xfrm>
          <a:prstGeom prst="rect">
            <a:avLst/>
          </a:prstGeom>
        </p:spPr>
        <p:txBody>
          <a:bodyPr wrap="square">
            <a:spAutoFit/>
          </a:bodyPr>
          <a:lstStyle/>
          <a:p>
            <a:r>
              <a:rPr lang="ru-RU" b="1" dirty="0">
                <a:solidFill>
                  <a:srgbClr val="0033CC"/>
                </a:solidFill>
              </a:rPr>
              <a:t>ИКС</a:t>
            </a:r>
            <a:r>
              <a:rPr lang="ru-RU" dirty="0"/>
              <a:t> – совокупность технических и программных средств, состоящих из линий и каналов связи, аппаратуры передачи данных, узлов коммутации и оконечных устройств, предназначенная для обмена информационными сообщениями между любыми пользователями сети.</a:t>
            </a:r>
          </a:p>
          <a:p>
            <a:r>
              <a:rPr lang="ru-RU" b="1" dirty="0">
                <a:solidFill>
                  <a:srgbClr val="0033CC"/>
                </a:solidFill>
              </a:rPr>
              <a:t>Сеть</a:t>
            </a:r>
            <a:r>
              <a:rPr lang="ru-RU" dirty="0"/>
              <a:t> – совокупность узлов и линий (каналов) связи. Основной математический аппарат анализа и проектирования сетей – теория графов.</a:t>
            </a:r>
          </a:p>
        </p:txBody>
      </p:sp>
      <p:pic>
        <p:nvPicPr>
          <p:cNvPr id="7" name="Рисунок 6">
            <a:extLst>
              <a:ext uri="{FF2B5EF4-FFF2-40B4-BE49-F238E27FC236}">
                <a16:creationId xmlns:a16="http://schemas.microsoft.com/office/drawing/2014/main" id="{465BE61F-B8DB-4DF4-9B5C-D20E0CC555FA}"/>
              </a:ext>
            </a:extLst>
          </p:cNvPr>
          <p:cNvPicPr>
            <a:picLocks noChangeAspect="1"/>
          </p:cNvPicPr>
          <p:nvPr/>
        </p:nvPicPr>
        <p:blipFill>
          <a:blip r:embed="rId2"/>
          <a:stretch>
            <a:fillRect/>
          </a:stretch>
        </p:blipFill>
        <p:spPr>
          <a:xfrm>
            <a:off x="3128211" y="2467646"/>
            <a:ext cx="5559877" cy="3923203"/>
          </a:xfrm>
          <a:prstGeom prst="rect">
            <a:avLst/>
          </a:prstGeom>
        </p:spPr>
      </p:pic>
      <p:sp>
        <p:nvSpPr>
          <p:cNvPr id="8" name="Text Box 8">
            <a:extLst>
              <a:ext uri="{FF2B5EF4-FFF2-40B4-BE49-F238E27FC236}">
                <a16:creationId xmlns:a16="http://schemas.microsoft.com/office/drawing/2014/main" id="{B93D36FF-5076-4DC5-85A6-AC354627E8CC}"/>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9" name="Прямоугольник 8">
            <a:extLst>
              <a:ext uri="{FF2B5EF4-FFF2-40B4-BE49-F238E27FC236}">
                <a16:creationId xmlns:a16="http://schemas.microsoft.com/office/drawing/2014/main" id="{53239111-4996-4889-8C4A-27FF6FC7F4E1}"/>
              </a:ext>
            </a:extLst>
          </p:cNvPr>
          <p:cNvSpPr/>
          <p:nvPr/>
        </p:nvSpPr>
        <p:spPr>
          <a:xfrm>
            <a:off x="802105" y="467151"/>
            <a:ext cx="10668000" cy="369312"/>
          </a:xfrm>
          <a:prstGeom prst="rect">
            <a:avLst/>
          </a:prstGeom>
        </p:spPr>
        <p:txBody>
          <a:bodyPr wrap="square">
            <a:spAutoFit/>
          </a:bodyPr>
          <a:lstStyle/>
          <a:p>
            <a:pPr algn="ctr"/>
            <a:r>
              <a:rPr lang="ru-RU" b="1" spc="100" dirty="0">
                <a:solidFill>
                  <a:srgbClr val="0033CC"/>
                </a:solidFill>
                <a:latin typeface="Verdana" panose="020B0604030504040204" pitchFamily="34" charset="0"/>
              </a:rPr>
              <a:t>Инфокоммуникационная сеть. Основные термины и определения.</a:t>
            </a:r>
            <a:endParaRPr lang="ru-RU" spc="100" dirty="0">
              <a:solidFill>
                <a:srgbClr val="0033CC"/>
              </a:solidFill>
            </a:endParaRPr>
          </a:p>
        </p:txBody>
      </p:sp>
      <p:cxnSp>
        <p:nvCxnSpPr>
          <p:cNvPr id="10" name="Прямая соединительная линия 9">
            <a:extLst>
              <a:ext uri="{FF2B5EF4-FFF2-40B4-BE49-F238E27FC236}">
                <a16:creationId xmlns:a16="http://schemas.microsoft.com/office/drawing/2014/main" id="{20FB6960-F965-47B9-81AA-412E61069FA2}"/>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156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AE6267F9-80FA-44FA-925A-85948212B7F6}"/>
              </a:ext>
            </a:extLst>
          </p:cNvPr>
          <p:cNvPicPr>
            <a:picLocks noChangeAspect="1"/>
          </p:cNvPicPr>
          <p:nvPr/>
        </p:nvPicPr>
        <p:blipFill>
          <a:blip r:embed="rId2"/>
          <a:stretch>
            <a:fillRect/>
          </a:stretch>
        </p:blipFill>
        <p:spPr>
          <a:xfrm>
            <a:off x="2662237" y="1128712"/>
            <a:ext cx="6296025" cy="4867275"/>
          </a:xfrm>
          <a:prstGeom prst="rect">
            <a:avLst/>
          </a:prstGeom>
        </p:spPr>
      </p:pic>
      <p:sp>
        <p:nvSpPr>
          <p:cNvPr id="3" name="Text Box 8">
            <a:extLst>
              <a:ext uri="{FF2B5EF4-FFF2-40B4-BE49-F238E27FC236}">
                <a16:creationId xmlns:a16="http://schemas.microsoft.com/office/drawing/2014/main" id="{2721D441-CF0A-479B-BCBB-8C497FDC53E1}"/>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ABF170E3-610D-4EEF-9AD9-42FC80567C7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EF0453B1-ABC9-44EE-8C84-2231ACCA8F06}"/>
              </a:ext>
            </a:extLst>
          </p:cNvPr>
          <p:cNvSpPr/>
          <p:nvPr/>
        </p:nvSpPr>
        <p:spPr>
          <a:xfrm>
            <a:off x="800100" y="467151"/>
            <a:ext cx="10210800"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Принцип обжатия кабеля </a:t>
            </a:r>
            <a:r>
              <a:rPr lang="en-US" b="1" spc="100" dirty="0">
                <a:solidFill>
                  <a:srgbClr val="0033CC"/>
                </a:solidFill>
                <a:latin typeface="Verdana" panose="020B0604030504040204" pitchFamily="34" charset="0"/>
              </a:rPr>
              <a:t>UTP-5e</a:t>
            </a:r>
            <a:endParaRPr lang="ru-RU" spc="100" dirty="0">
              <a:solidFill>
                <a:srgbClr val="0033CC"/>
              </a:solidFill>
            </a:endParaRPr>
          </a:p>
        </p:txBody>
      </p:sp>
      <p:sp>
        <p:nvSpPr>
          <p:cNvPr id="6" name="TextBox 5">
            <a:extLst>
              <a:ext uri="{FF2B5EF4-FFF2-40B4-BE49-F238E27FC236}">
                <a16:creationId xmlns:a16="http://schemas.microsoft.com/office/drawing/2014/main" id="{114C2D84-4EEF-4A6F-BBBC-FD9889AF0184}"/>
              </a:ext>
            </a:extLst>
          </p:cNvPr>
          <p:cNvSpPr txBox="1"/>
          <p:nvPr/>
        </p:nvSpPr>
        <p:spPr>
          <a:xfrm>
            <a:off x="1901960" y="6210300"/>
            <a:ext cx="7791450" cy="369332"/>
          </a:xfrm>
          <a:prstGeom prst="rect">
            <a:avLst/>
          </a:prstGeom>
          <a:noFill/>
        </p:spPr>
        <p:txBody>
          <a:bodyPr wrap="square" rtlCol="0">
            <a:spAutoFit/>
          </a:bodyPr>
          <a:lstStyle/>
          <a:p>
            <a:pPr algn="ctr"/>
            <a:r>
              <a:rPr lang="ru-RU" dirty="0"/>
              <a:t>Витая пара </a:t>
            </a:r>
            <a:r>
              <a:rPr lang="en-US" dirty="0"/>
              <a:t>UTP-5e</a:t>
            </a:r>
            <a:r>
              <a:rPr lang="ru-RU" dirty="0"/>
              <a:t>: </a:t>
            </a:r>
            <a:r>
              <a:rPr lang="en-US" dirty="0"/>
              <a:t> </a:t>
            </a:r>
            <a:r>
              <a:rPr lang="ru-RU" dirty="0"/>
              <a:t> 27 скручиваний на 1 метр кабеля. </a:t>
            </a:r>
            <a:r>
              <a:rPr lang="en-US" dirty="0"/>
              <a:t> </a:t>
            </a:r>
            <a:endParaRPr lang="ru-RU" dirty="0"/>
          </a:p>
        </p:txBody>
      </p:sp>
      <p:sp>
        <p:nvSpPr>
          <p:cNvPr id="7" name="Прямоугольник 6">
            <a:extLst>
              <a:ext uri="{FF2B5EF4-FFF2-40B4-BE49-F238E27FC236}">
                <a16:creationId xmlns:a16="http://schemas.microsoft.com/office/drawing/2014/main" id="{885C70F5-D4EF-4938-B0CD-096E3FAE9F6B}"/>
              </a:ext>
            </a:extLst>
          </p:cNvPr>
          <p:cNvSpPr/>
          <p:nvPr/>
        </p:nvSpPr>
        <p:spPr>
          <a:xfrm>
            <a:off x="5125670" y="3244334"/>
            <a:ext cx="1940659"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27 витков на метр</a:t>
            </a:r>
            <a:endParaRPr lang="ru-RU" dirty="0"/>
          </a:p>
        </p:txBody>
      </p:sp>
    </p:spTree>
    <p:extLst>
      <p:ext uri="{BB962C8B-B14F-4D97-AF65-F5344CB8AC3E}">
        <p14:creationId xmlns:p14="http://schemas.microsoft.com/office/powerpoint/2010/main" val="2452782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a:extLst>
              <a:ext uri="{FF2B5EF4-FFF2-40B4-BE49-F238E27FC236}">
                <a16:creationId xmlns:a16="http://schemas.microsoft.com/office/drawing/2014/main" id="{89FC63FF-89C4-45CE-A61F-FC858F94AEB6}"/>
              </a:ext>
            </a:extLst>
          </p:cNvPr>
          <p:cNvSpPr txBox="1">
            <a:spLocks noChangeArrowheads="1"/>
          </p:cNvSpPr>
          <p:nvPr/>
        </p:nvSpPr>
        <p:spPr bwMode="auto">
          <a:xfrm>
            <a:off x="1542362" y="536035"/>
            <a:ext cx="874871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600" b="1" cap="all" dirty="0">
                <a:solidFill>
                  <a:srgbClr val="0033CC"/>
                </a:solidFill>
              </a:rPr>
              <a:t>Коаксиальный кабель и </a:t>
            </a:r>
            <a:r>
              <a:rPr lang="en-US" altLang="ru-RU" sz="1600" b="1" cap="all" dirty="0">
                <a:solidFill>
                  <a:srgbClr val="0033CC"/>
                </a:solidFill>
              </a:rPr>
              <a:t>BNC-</a:t>
            </a:r>
            <a:r>
              <a:rPr lang="ru-RU" altLang="ru-RU" sz="1600" b="1" cap="all" dirty="0">
                <a:solidFill>
                  <a:srgbClr val="0033CC"/>
                </a:solidFill>
              </a:rPr>
              <a:t>коннекторы</a:t>
            </a:r>
          </a:p>
        </p:txBody>
      </p:sp>
      <p:sp>
        <p:nvSpPr>
          <p:cNvPr id="3" name="Text Box 8">
            <a:extLst>
              <a:ext uri="{FF2B5EF4-FFF2-40B4-BE49-F238E27FC236}">
                <a16:creationId xmlns:a16="http://schemas.microsoft.com/office/drawing/2014/main" id="{039982B2-56D5-4DF1-98B0-09F19EF6AAC2}"/>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7FA74990-EBED-4B6D-BA76-93232FA17BE4}"/>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5" name="Picture 2" descr="Image102">
            <a:extLst>
              <a:ext uri="{FF2B5EF4-FFF2-40B4-BE49-F238E27FC236}">
                <a16:creationId xmlns:a16="http://schemas.microsoft.com/office/drawing/2014/main" id="{BE7CBDD7-89D6-4484-BE77-AB3E913E5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666" y="1123231"/>
            <a:ext cx="4386263" cy="147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Группа 8">
            <a:extLst>
              <a:ext uri="{FF2B5EF4-FFF2-40B4-BE49-F238E27FC236}">
                <a16:creationId xmlns:a16="http://schemas.microsoft.com/office/drawing/2014/main" id="{8E505B7D-0328-4F4A-96AB-6A1B879A55A6}"/>
              </a:ext>
            </a:extLst>
          </p:cNvPr>
          <p:cNvGrpSpPr/>
          <p:nvPr/>
        </p:nvGrpSpPr>
        <p:grpSpPr>
          <a:xfrm>
            <a:off x="1225685" y="2965353"/>
            <a:ext cx="10173306" cy="2546588"/>
            <a:chOff x="1225685" y="3879752"/>
            <a:chExt cx="10173306" cy="2546588"/>
          </a:xfrm>
        </p:grpSpPr>
        <p:pic>
          <p:nvPicPr>
            <p:cNvPr id="6" name="Рисунок 5">
              <a:extLst>
                <a:ext uri="{FF2B5EF4-FFF2-40B4-BE49-F238E27FC236}">
                  <a16:creationId xmlns:a16="http://schemas.microsoft.com/office/drawing/2014/main" id="{FB900E1D-48B4-4B23-8BD5-95F0CACE7844}"/>
                </a:ext>
              </a:extLst>
            </p:cNvPr>
            <p:cNvPicPr>
              <a:picLocks noChangeAspect="1"/>
            </p:cNvPicPr>
            <p:nvPr/>
          </p:nvPicPr>
          <p:blipFill>
            <a:blip r:embed="rId3"/>
            <a:stretch>
              <a:fillRect/>
            </a:stretch>
          </p:blipFill>
          <p:spPr>
            <a:xfrm>
              <a:off x="1225685" y="4104041"/>
              <a:ext cx="2863969" cy="2132206"/>
            </a:xfrm>
            <a:prstGeom prst="rect">
              <a:avLst/>
            </a:prstGeom>
          </p:spPr>
        </p:pic>
        <p:pic>
          <p:nvPicPr>
            <p:cNvPr id="53250" name="Picture 2" descr="https://www.mpk-showtechnik.de/images/product_images/popup_images/m_D348350A.jpg">
              <a:extLst>
                <a:ext uri="{FF2B5EF4-FFF2-40B4-BE49-F238E27FC236}">
                  <a16:creationId xmlns:a16="http://schemas.microsoft.com/office/drawing/2014/main" id="{4D48C5CB-AD4E-467D-B47B-262E8796F71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073066" y="4546770"/>
              <a:ext cx="2742466" cy="1651377"/>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https://ecs7.tokopedia.net/img/cache/700/product-1/2015/8/6/208023/208023_40c96671-e739-4d30-a04a-7ef02793b3af.jpg">
              <a:extLst>
                <a:ext uri="{FF2B5EF4-FFF2-40B4-BE49-F238E27FC236}">
                  <a16:creationId xmlns:a16="http://schemas.microsoft.com/office/drawing/2014/main" id="{0F557C37-907E-4AD6-B822-96418EE89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2403" y="3879752"/>
              <a:ext cx="2546588" cy="254658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 Box 9">
            <a:extLst>
              <a:ext uri="{FF2B5EF4-FFF2-40B4-BE49-F238E27FC236}">
                <a16:creationId xmlns:a16="http://schemas.microsoft.com/office/drawing/2014/main" id="{97D4B52A-8925-44D7-A622-6378AFF395AC}"/>
              </a:ext>
            </a:extLst>
          </p:cNvPr>
          <p:cNvSpPr txBox="1">
            <a:spLocks noChangeArrowheads="1"/>
          </p:cNvSpPr>
          <p:nvPr/>
        </p:nvSpPr>
        <p:spPr bwMode="auto">
          <a:xfrm>
            <a:off x="5977073" y="1264845"/>
            <a:ext cx="568584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tIns="0" rIns="18000" bIns="0">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eaLnBrk="1" hangingPunct="1">
              <a:spcBef>
                <a:spcPct val="50000"/>
              </a:spcBef>
              <a:buClrTx/>
              <a:buSzTx/>
              <a:buFontTx/>
              <a:buChar char="•"/>
            </a:pPr>
            <a:r>
              <a:rPr lang="ru-RU" altLang="ru-RU" sz="1600" b="1" dirty="0">
                <a:solidFill>
                  <a:srgbClr val="0033CC"/>
                </a:solidFill>
              </a:rPr>
              <a:t>Тонкий</a:t>
            </a:r>
            <a:r>
              <a:rPr lang="en-US" altLang="ru-RU" sz="1600" b="0" dirty="0"/>
              <a:t> - ø</a:t>
            </a:r>
            <a:r>
              <a:rPr lang="ru-RU" altLang="ru-RU" sz="1600" b="0" dirty="0"/>
              <a:t> оплетки ≈ 5 мм </a:t>
            </a:r>
            <a:r>
              <a:rPr lang="en-US" altLang="ru-RU" sz="1600" b="0" dirty="0"/>
              <a:t>(</a:t>
            </a:r>
            <a:r>
              <a:rPr lang="ru-RU" altLang="ru-RU" sz="1600" b="0" dirty="0"/>
              <a:t>RG–58</a:t>
            </a:r>
            <a:r>
              <a:rPr lang="en-US" altLang="ru-RU" sz="1600" b="0" dirty="0"/>
              <a:t>)</a:t>
            </a:r>
            <a:r>
              <a:rPr lang="ru-RU" altLang="ru-RU" sz="1600" b="0" dirty="0"/>
              <a:t> </a:t>
            </a:r>
            <a:endParaRPr lang="en-US" altLang="ru-RU" sz="1600" b="0" dirty="0"/>
          </a:p>
          <a:p>
            <a:pPr eaLnBrk="1" hangingPunct="1">
              <a:spcBef>
                <a:spcPct val="50000"/>
              </a:spcBef>
              <a:buClrTx/>
              <a:buSzTx/>
              <a:buFontTx/>
              <a:buChar char="•"/>
            </a:pPr>
            <a:r>
              <a:rPr lang="ru-RU" altLang="ru-RU" sz="1600" b="1" dirty="0">
                <a:solidFill>
                  <a:srgbClr val="0033CC"/>
                </a:solidFill>
              </a:rPr>
              <a:t>Толстый</a:t>
            </a:r>
            <a:r>
              <a:rPr lang="en-US" altLang="ru-RU" sz="1600" b="0" dirty="0"/>
              <a:t> - ø </a:t>
            </a:r>
            <a:r>
              <a:rPr lang="ru-RU" altLang="ru-RU" sz="1600" b="0" dirty="0"/>
              <a:t>оплетки ≈ 10 мм </a:t>
            </a:r>
          </a:p>
        </p:txBody>
      </p:sp>
    </p:spTree>
    <p:extLst>
      <p:ext uri="{BB962C8B-B14F-4D97-AF65-F5344CB8AC3E}">
        <p14:creationId xmlns:p14="http://schemas.microsoft.com/office/powerpoint/2010/main" val="359123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00A22855-FE55-491C-BB93-06B2CFE408F4}"/>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28CCC402-4455-4AE8-9823-516679EA0552}"/>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91852BBD-BE5A-4189-ACDF-76CC7A19EFF1}"/>
              </a:ext>
            </a:extLst>
          </p:cNvPr>
          <p:cNvSpPr/>
          <p:nvPr/>
        </p:nvSpPr>
        <p:spPr>
          <a:xfrm>
            <a:off x="800100" y="467151"/>
            <a:ext cx="10210800"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Электрические параметры и характеристики линий и кабелей связи</a:t>
            </a:r>
            <a:endParaRPr lang="ru-RU" spc="100" dirty="0">
              <a:solidFill>
                <a:srgbClr val="0033CC"/>
              </a:solidFill>
            </a:endParaRPr>
          </a:p>
        </p:txBody>
      </p:sp>
      <p:sp>
        <p:nvSpPr>
          <p:cNvPr id="5" name="Прямоугольник 4">
            <a:extLst>
              <a:ext uri="{FF2B5EF4-FFF2-40B4-BE49-F238E27FC236}">
                <a16:creationId xmlns:a16="http://schemas.microsoft.com/office/drawing/2014/main" id="{2BA81F0E-5679-4263-8C8F-6F7901AF2C6E}"/>
              </a:ext>
            </a:extLst>
          </p:cNvPr>
          <p:cNvSpPr/>
          <p:nvPr/>
        </p:nvSpPr>
        <p:spPr>
          <a:xfrm>
            <a:off x="495300" y="969485"/>
            <a:ext cx="6838950" cy="1631216"/>
          </a:xfrm>
          <a:prstGeom prst="rect">
            <a:avLst/>
          </a:prstGeom>
        </p:spPr>
        <p:txBody>
          <a:bodyPr wrap="square">
            <a:spAutoFit/>
          </a:bodyPr>
          <a:lstStyle/>
          <a:p>
            <a:pPr algn="just">
              <a:spcAft>
                <a:spcPts val="0"/>
              </a:spcAft>
            </a:pPr>
            <a:r>
              <a:rPr lang="ru-RU" sz="2000" b="1" dirty="0">
                <a:solidFill>
                  <a:srgbClr val="0033CC"/>
                </a:solidFill>
                <a:ea typeface="Times New Roman" panose="02020603050405020304" pitchFamily="18" charset="0"/>
              </a:rPr>
              <a:t>Первичные параметры </a:t>
            </a:r>
            <a:r>
              <a:rPr lang="ru-RU" sz="2000" dirty="0">
                <a:ea typeface="Times New Roman" panose="02020603050405020304" pitchFamily="18" charset="0"/>
              </a:rPr>
              <a:t>цепи ЛС являются: </a:t>
            </a:r>
          </a:p>
          <a:p>
            <a:pPr marL="342900" lvl="0" indent="-342900" algn="just">
              <a:spcAft>
                <a:spcPts val="0"/>
              </a:spcAft>
              <a:buFont typeface="+mj-lt"/>
              <a:buAutoNum type="arabicParenR"/>
              <a:tabLst>
                <a:tab pos="948690" algn="l"/>
              </a:tabLst>
            </a:pPr>
            <a:r>
              <a:rPr lang="ru-RU" sz="2000" dirty="0">
                <a:ea typeface="Times New Roman" panose="02020603050405020304" pitchFamily="18" charset="0"/>
              </a:rPr>
              <a:t>активное сопротивление     R, [Ом/км ];</a:t>
            </a:r>
          </a:p>
          <a:p>
            <a:pPr marL="342900" lvl="0" indent="-342900" algn="just">
              <a:spcAft>
                <a:spcPts val="0"/>
              </a:spcAft>
              <a:buFont typeface="+mj-lt"/>
              <a:buAutoNum type="arabicParenR"/>
              <a:tabLst>
                <a:tab pos="948690" algn="l"/>
              </a:tabLst>
            </a:pPr>
            <a:r>
              <a:rPr lang="ru-RU" sz="2000" dirty="0">
                <a:ea typeface="Times New Roman" panose="02020603050405020304" pitchFamily="18" charset="0"/>
              </a:rPr>
              <a:t>индуктивность    L, [ Гн/км];</a:t>
            </a:r>
          </a:p>
          <a:p>
            <a:pPr marL="342900" lvl="0" indent="-342900" algn="just">
              <a:spcAft>
                <a:spcPts val="0"/>
              </a:spcAft>
              <a:buFont typeface="+mj-lt"/>
              <a:buAutoNum type="arabicParenR"/>
              <a:tabLst>
                <a:tab pos="948690" algn="l"/>
              </a:tabLst>
            </a:pPr>
            <a:r>
              <a:rPr lang="ru-RU" sz="2000" dirty="0">
                <a:ea typeface="Times New Roman" panose="02020603050405020304" pitchFamily="18" charset="0"/>
              </a:rPr>
              <a:t>емкость между проводами   C, [Ф/км];</a:t>
            </a:r>
          </a:p>
          <a:p>
            <a:pPr marL="342900" lvl="0" indent="-342900" algn="just">
              <a:spcAft>
                <a:spcPts val="0"/>
              </a:spcAft>
              <a:buFont typeface="+mj-lt"/>
              <a:buAutoNum type="arabicParenR"/>
              <a:tabLst>
                <a:tab pos="948690" algn="l"/>
              </a:tabLst>
            </a:pPr>
            <a:r>
              <a:rPr lang="ru-RU" sz="2000" dirty="0">
                <a:ea typeface="Times New Roman" panose="02020603050405020304" pitchFamily="18" charset="0"/>
              </a:rPr>
              <a:t>проводимость изоляции между проводами   G, [Сим /км].</a:t>
            </a:r>
          </a:p>
        </p:txBody>
      </p:sp>
      <p:sp>
        <p:nvSpPr>
          <p:cNvPr id="6" name="Прямоугольник 5">
            <a:extLst>
              <a:ext uri="{FF2B5EF4-FFF2-40B4-BE49-F238E27FC236}">
                <a16:creationId xmlns:a16="http://schemas.microsoft.com/office/drawing/2014/main" id="{27094281-B7DA-4265-9545-1CC031E75639}"/>
              </a:ext>
            </a:extLst>
          </p:cNvPr>
          <p:cNvSpPr/>
          <p:nvPr/>
        </p:nvSpPr>
        <p:spPr>
          <a:xfrm>
            <a:off x="495300" y="2828835"/>
            <a:ext cx="6096000" cy="1323439"/>
          </a:xfrm>
          <a:prstGeom prst="rect">
            <a:avLst/>
          </a:prstGeom>
        </p:spPr>
        <p:txBody>
          <a:bodyPr>
            <a:spAutoFit/>
          </a:bodyPr>
          <a:lstStyle/>
          <a:p>
            <a:r>
              <a:rPr lang="ru-RU" sz="2000" b="1" dirty="0">
                <a:solidFill>
                  <a:srgbClr val="0033CC"/>
                </a:solidFill>
                <a:ea typeface="Times New Roman" panose="02020603050405020304" pitchFamily="18" charset="0"/>
              </a:rPr>
              <a:t>Вторичные параметры</a:t>
            </a:r>
            <a:r>
              <a:rPr lang="ru-RU" sz="2000" dirty="0">
                <a:ea typeface="Times New Roman" panose="02020603050405020304" pitchFamily="18" charset="0"/>
              </a:rPr>
              <a:t>:  волновое сопротивление </a:t>
            </a:r>
            <a:r>
              <a:rPr lang="ru-RU" sz="2000" dirty="0" err="1">
                <a:ea typeface="Times New Roman" panose="02020603050405020304" pitchFamily="18" charset="0"/>
              </a:rPr>
              <a:t>Z</a:t>
            </a:r>
            <a:r>
              <a:rPr lang="ru-RU" sz="2000" baseline="-25000" dirty="0" err="1">
                <a:ea typeface="Times New Roman" panose="02020603050405020304" pitchFamily="18" charset="0"/>
              </a:rPr>
              <a:t>в</a:t>
            </a:r>
            <a:r>
              <a:rPr lang="ru-RU" sz="2000" dirty="0">
                <a:ea typeface="Times New Roman" panose="02020603050405020304" pitchFamily="18" charset="0"/>
              </a:rPr>
              <a:t> и коэффициент распространения сигнала γ, составляющими которого являются коэффициент затухания α и коэффициент фазы β сигнала</a:t>
            </a:r>
            <a:r>
              <a:rPr lang="ru-RU" dirty="0">
                <a:latin typeface="Times New Roman" panose="02020603050405020304" pitchFamily="18" charset="0"/>
                <a:ea typeface="Times New Roman" panose="02020603050405020304" pitchFamily="18" charset="0"/>
              </a:rPr>
              <a:t>.</a:t>
            </a:r>
            <a:endParaRPr lang="ru-RU" dirty="0"/>
          </a:p>
        </p:txBody>
      </p:sp>
      <p:graphicFrame>
        <p:nvGraphicFramePr>
          <p:cNvPr id="7" name="Объект 6">
            <a:extLst>
              <a:ext uri="{FF2B5EF4-FFF2-40B4-BE49-F238E27FC236}">
                <a16:creationId xmlns:a16="http://schemas.microsoft.com/office/drawing/2014/main" id="{E80E2633-E186-46D7-9248-3C59B5E91782}"/>
              </a:ext>
            </a:extLst>
          </p:cNvPr>
          <p:cNvGraphicFramePr>
            <a:graphicFrameLocks noChangeAspect="1"/>
          </p:cNvGraphicFramePr>
          <p:nvPr>
            <p:extLst>
              <p:ext uri="{D42A27DB-BD31-4B8C-83A1-F6EECF244321}">
                <p14:modId xmlns:p14="http://schemas.microsoft.com/office/powerpoint/2010/main" val="2627286486"/>
              </p:ext>
            </p:extLst>
          </p:nvPr>
        </p:nvGraphicFramePr>
        <p:xfrm>
          <a:off x="754643" y="4375150"/>
          <a:ext cx="4750807" cy="1323439"/>
        </p:xfrm>
        <a:graphic>
          <a:graphicData uri="http://schemas.openxmlformats.org/presentationml/2006/ole">
            <mc:AlternateContent xmlns:mc="http://schemas.openxmlformats.org/markup-compatibility/2006">
              <mc:Choice xmlns:v="urn:schemas-microsoft-com:vml" Requires="v">
                <p:oleObj spid="_x0000_s43071" name="Equation" r:id="rId3" imgW="4000172" imgH="1114441" progId="Equation.DSMT4">
                  <p:embed/>
                </p:oleObj>
              </mc:Choice>
              <mc:Fallback>
                <p:oleObj name="Equation" r:id="rId3" imgW="4000172" imgH="1114441" progId="Equation.DSMT4">
                  <p:embed/>
                  <p:pic>
                    <p:nvPicPr>
                      <p:cNvPr id="11" name="Объект 10">
                        <a:extLst>
                          <a:ext uri="{FF2B5EF4-FFF2-40B4-BE49-F238E27FC236}">
                            <a16:creationId xmlns:a16="http://schemas.microsoft.com/office/drawing/2014/main" id="{5537E736-7EF1-4E7A-9B69-079526E44DA6}"/>
                          </a:ext>
                        </a:extLst>
                      </p:cNvPr>
                      <p:cNvPicPr/>
                      <p:nvPr/>
                    </p:nvPicPr>
                    <p:blipFill>
                      <a:blip r:embed="rId4"/>
                      <a:stretch>
                        <a:fillRect/>
                      </a:stretch>
                    </p:blipFill>
                    <p:spPr>
                      <a:xfrm>
                        <a:off x="754643" y="4375150"/>
                        <a:ext cx="4750807" cy="1323439"/>
                      </a:xfrm>
                      <a:prstGeom prst="rect">
                        <a:avLst/>
                      </a:prstGeom>
                    </p:spPr>
                  </p:pic>
                </p:oleObj>
              </mc:Fallback>
            </mc:AlternateContent>
          </a:graphicData>
        </a:graphic>
      </p:graphicFrame>
      <p:pic>
        <p:nvPicPr>
          <p:cNvPr id="8" name="Рисунок 7">
            <a:extLst>
              <a:ext uri="{FF2B5EF4-FFF2-40B4-BE49-F238E27FC236}">
                <a16:creationId xmlns:a16="http://schemas.microsoft.com/office/drawing/2014/main" id="{DA5F7B1F-76AD-4294-A479-FE1A0BD80BEC}"/>
              </a:ext>
            </a:extLst>
          </p:cNvPr>
          <p:cNvPicPr>
            <a:picLocks noChangeAspect="1"/>
          </p:cNvPicPr>
          <p:nvPr/>
        </p:nvPicPr>
        <p:blipFill>
          <a:blip r:embed="rId5"/>
          <a:stretch>
            <a:fillRect/>
          </a:stretch>
        </p:blipFill>
        <p:spPr>
          <a:xfrm>
            <a:off x="7148512" y="1036682"/>
            <a:ext cx="4752975" cy="2343150"/>
          </a:xfrm>
          <a:prstGeom prst="rect">
            <a:avLst/>
          </a:prstGeom>
        </p:spPr>
      </p:pic>
      <p:sp>
        <p:nvSpPr>
          <p:cNvPr id="9" name="TextBox 8">
            <a:extLst>
              <a:ext uri="{FF2B5EF4-FFF2-40B4-BE49-F238E27FC236}">
                <a16:creationId xmlns:a16="http://schemas.microsoft.com/office/drawing/2014/main" id="{166E455B-BFA9-480F-AFF6-0E507165173C}"/>
              </a:ext>
            </a:extLst>
          </p:cNvPr>
          <p:cNvSpPr txBox="1"/>
          <p:nvPr/>
        </p:nvSpPr>
        <p:spPr>
          <a:xfrm>
            <a:off x="6591300" y="4152274"/>
            <a:ext cx="4750807" cy="1046440"/>
          </a:xfrm>
          <a:prstGeom prst="rect">
            <a:avLst/>
          </a:prstGeom>
          <a:noFill/>
        </p:spPr>
        <p:txBody>
          <a:bodyPr wrap="square" rtlCol="0">
            <a:spAutoFit/>
          </a:bodyPr>
          <a:lstStyle/>
          <a:p>
            <a:r>
              <a:rPr lang="ru-RU" sz="2000" b="1" dirty="0">
                <a:solidFill>
                  <a:srgbClr val="0033CC"/>
                </a:solidFill>
              </a:rPr>
              <a:t>Условие согласованной передачи:</a:t>
            </a:r>
          </a:p>
          <a:p>
            <a:endParaRPr lang="ru-RU" dirty="0"/>
          </a:p>
          <a:p>
            <a:r>
              <a:rPr lang="ru-RU" sz="2400" dirty="0"/>
              <a:t>                         </a:t>
            </a:r>
            <a:r>
              <a:rPr lang="en-US" sz="2400" dirty="0"/>
              <a:t>Z</a:t>
            </a:r>
            <a:r>
              <a:rPr lang="ru-RU" sz="2400" baseline="-25000" dirty="0"/>
              <a:t>в</a:t>
            </a:r>
            <a:r>
              <a:rPr lang="en-US" sz="2400" dirty="0"/>
              <a:t> = Z</a:t>
            </a:r>
            <a:r>
              <a:rPr lang="ru-RU" sz="2400" baseline="-25000" dirty="0"/>
              <a:t>н</a:t>
            </a:r>
          </a:p>
        </p:txBody>
      </p:sp>
      <p:sp>
        <p:nvSpPr>
          <p:cNvPr id="10" name="TextBox 9">
            <a:extLst>
              <a:ext uri="{FF2B5EF4-FFF2-40B4-BE49-F238E27FC236}">
                <a16:creationId xmlns:a16="http://schemas.microsoft.com/office/drawing/2014/main" id="{DEEDB9D9-93D3-4A99-8FD3-30C88B07295B}"/>
              </a:ext>
            </a:extLst>
          </p:cNvPr>
          <p:cNvSpPr txBox="1"/>
          <p:nvPr/>
        </p:nvSpPr>
        <p:spPr>
          <a:xfrm>
            <a:off x="3143250" y="5992804"/>
            <a:ext cx="6348412" cy="400110"/>
          </a:xfrm>
          <a:prstGeom prst="rect">
            <a:avLst/>
          </a:prstGeom>
          <a:noFill/>
        </p:spPr>
        <p:txBody>
          <a:bodyPr wrap="square" rtlCol="0">
            <a:spAutoFit/>
          </a:bodyPr>
          <a:lstStyle/>
          <a:p>
            <a:pPr algn="ctr"/>
            <a:r>
              <a:rPr lang="ru-RU" sz="2000" b="1" dirty="0">
                <a:solidFill>
                  <a:srgbClr val="0033CC"/>
                </a:solidFill>
              </a:rPr>
              <a:t>Затухание линии связи</a:t>
            </a:r>
            <a:r>
              <a:rPr lang="ru-RU" sz="2000" i="1" dirty="0"/>
              <a:t>:     </a:t>
            </a:r>
            <a:r>
              <a:rPr lang="en-US" sz="2000" i="1" dirty="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 20</a:t>
            </a:r>
            <a:r>
              <a:rPr lang="en-US" sz="2000" i="1" dirty="0">
                <a:latin typeface="Times New Roman" panose="02020603050405020304" pitchFamily="18" charset="0"/>
                <a:cs typeface="Times New Roman" panose="02020603050405020304" pitchFamily="18" charset="0"/>
              </a:rPr>
              <a:t>lg </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U</a:t>
            </a:r>
            <a:r>
              <a:rPr lang="ru-RU" sz="2000" i="1" dirty="0" err="1">
                <a:latin typeface="Times New Roman" panose="02020603050405020304" pitchFamily="18" charset="0"/>
                <a:cs typeface="Times New Roman" panose="02020603050405020304" pitchFamily="18" charset="0"/>
              </a:rPr>
              <a:t>вх</a:t>
            </a:r>
            <a:r>
              <a:rPr lang="en-US" sz="2000" i="1" dirty="0">
                <a:latin typeface="Times New Roman" panose="02020603050405020304" pitchFamily="18" charset="0"/>
                <a:cs typeface="Times New Roman" panose="02020603050405020304" pitchFamily="18" charset="0"/>
              </a:rPr>
              <a:t> /U</a:t>
            </a:r>
            <a:r>
              <a:rPr lang="ru-RU" sz="2000" i="1" dirty="0" err="1">
                <a:latin typeface="Times New Roman" panose="02020603050405020304" pitchFamily="18" charset="0"/>
                <a:cs typeface="Times New Roman" panose="02020603050405020304" pitchFamily="18" charset="0"/>
              </a:rPr>
              <a:t>вых</a:t>
            </a:r>
            <a:r>
              <a:rPr lang="en-US" sz="2000" dirty="0">
                <a:latin typeface="Times New Roman" panose="02020603050405020304" pitchFamily="18" charset="0"/>
                <a:cs typeface="Times New Roman" panose="02020603050405020304" pitchFamily="18" charset="0"/>
              </a:rPr>
              <a:t>)</a:t>
            </a:r>
            <a:r>
              <a:rPr lang="ru-RU" sz="2000" dirty="0">
                <a:latin typeface="Times New Roman" panose="02020603050405020304" pitchFamily="18" charset="0"/>
                <a:cs typeface="Times New Roman" panose="02020603050405020304" pitchFamily="18" charset="0"/>
              </a:rPr>
              <a:t> дБ .</a:t>
            </a:r>
          </a:p>
        </p:txBody>
      </p:sp>
    </p:spTree>
    <p:extLst>
      <p:ext uri="{BB962C8B-B14F-4D97-AF65-F5344CB8AC3E}">
        <p14:creationId xmlns:p14="http://schemas.microsoft.com/office/powerpoint/2010/main" val="1296364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4488ACBB-9995-4033-A38B-FC63CDA0C0B0}"/>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088F3F92-5F5E-45C2-98AD-9B9ADBCFB11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F43498DD-B841-4B86-8E8A-0C2ECBFC8B74}"/>
              </a:ext>
            </a:extLst>
          </p:cNvPr>
          <p:cNvSpPr/>
          <p:nvPr/>
        </p:nvSpPr>
        <p:spPr>
          <a:xfrm>
            <a:off x="800100" y="467151"/>
            <a:ext cx="10210800"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Помехи в линиях и кабелях связи</a:t>
            </a:r>
            <a:endParaRPr lang="ru-RU" spc="100" dirty="0">
              <a:solidFill>
                <a:srgbClr val="0033CC"/>
              </a:solidFill>
            </a:endParaRPr>
          </a:p>
        </p:txBody>
      </p:sp>
      <p:pic>
        <p:nvPicPr>
          <p:cNvPr id="5" name="Picture 2">
            <a:extLst>
              <a:ext uri="{FF2B5EF4-FFF2-40B4-BE49-F238E27FC236}">
                <a16:creationId xmlns:a16="http://schemas.microsoft.com/office/drawing/2014/main" id="{2D0D5EB4-99E1-4731-9C02-17EB44F47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2788046"/>
            <a:ext cx="4212057" cy="1803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Прямоугольник 5">
            <a:extLst>
              <a:ext uri="{FF2B5EF4-FFF2-40B4-BE49-F238E27FC236}">
                <a16:creationId xmlns:a16="http://schemas.microsoft.com/office/drawing/2014/main" id="{BAAE514A-13C3-4CAC-B63D-1B3AB6CB2F6F}"/>
              </a:ext>
            </a:extLst>
          </p:cNvPr>
          <p:cNvSpPr/>
          <p:nvPr/>
        </p:nvSpPr>
        <p:spPr>
          <a:xfrm>
            <a:off x="5341257" y="2864247"/>
            <a:ext cx="5849256" cy="369332"/>
          </a:xfrm>
          <a:prstGeom prst="rect">
            <a:avLst/>
          </a:prstGeom>
        </p:spPr>
        <p:txBody>
          <a:bodyPr wrap="square">
            <a:spAutoFit/>
          </a:bodyPr>
          <a:lstStyle/>
          <a:p>
            <a:r>
              <a:rPr lang="ru-RU" dirty="0">
                <a:latin typeface="Times New Roman" panose="02020603050405020304" pitchFamily="18" charset="0"/>
                <a:ea typeface="Times New Roman" panose="02020603050405020304" pitchFamily="18" charset="0"/>
              </a:rPr>
              <a:t>NEXT = 20lg (U</a:t>
            </a:r>
            <a:r>
              <a:rPr lang="ru-RU" baseline="-25000" dirty="0">
                <a:latin typeface="Times New Roman" panose="02020603050405020304" pitchFamily="18" charset="0"/>
                <a:ea typeface="Times New Roman" panose="02020603050405020304" pitchFamily="18" charset="0"/>
              </a:rPr>
              <a:t>10 </a:t>
            </a:r>
            <a:r>
              <a:rPr lang="ru-RU" dirty="0">
                <a:latin typeface="Times New Roman" panose="02020603050405020304" pitchFamily="18" charset="0"/>
                <a:ea typeface="Times New Roman" panose="02020603050405020304" pitchFamily="18" charset="0"/>
              </a:rPr>
              <a:t>/ U</a:t>
            </a:r>
            <a:r>
              <a:rPr lang="ru-RU" baseline="-25000" dirty="0">
                <a:latin typeface="Times New Roman" panose="02020603050405020304" pitchFamily="18" charset="0"/>
                <a:ea typeface="Times New Roman" panose="02020603050405020304" pitchFamily="18" charset="0"/>
              </a:rPr>
              <a:t>20</a:t>
            </a:r>
            <a:r>
              <a:rPr lang="ru-RU" dirty="0">
                <a:latin typeface="Times New Roman" panose="02020603050405020304" pitchFamily="18" charset="0"/>
                <a:ea typeface="Times New Roman" panose="02020603050405020304" pitchFamily="18" charset="0"/>
              </a:rPr>
              <a:t>)  дБ;    FEXT = 20lg (U</a:t>
            </a:r>
            <a:r>
              <a:rPr lang="ru-RU" baseline="-25000" dirty="0">
                <a:latin typeface="Times New Roman" panose="02020603050405020304" pitchFamily="18" charset="0"/>
                <a:ea typeface="Times New Roman" panose="02020603050405020304" pitchFamily="18" charset="0"/>
              </a:rPr>
              <a:t>10 </a:t>
            </a:r>
            <a:r>
              <a:rPr lang="ru-RU" dirty="0">
                <a:latin typeface="Times New Roman" panose="02020603050405020304" pitchFamily="18" charset="0"/>
                <a:ea typeface="Times New Roman" panose="02020603050405020304" pitchFamily="18" charset="0"/>
              </a:rPr>
              <a:t>/ U</a:t>
            </a:r>
            <a:r>
              <a:rPr lang="ru-RU" baseline="-25000" dirty="0">
                <a:latin typeface="Times New Roman" panose="02020603050405020304" pitchFamily="18" charset="0"/>
                <a:ea typeface="Times New Roman" panose="02020603050405020304" pitchFamily="18" charset="0"/>
              </a:rPr>
              <a:t>21</a:t>
            </a:r>
            <a:r>
              <a:rPr lang="ru-RU" dirty="0">
                <a:latin typeface="Times New Roman" panose="02020603050405020304" pitchFamily="18" charset="0"/>
                <a:ea typeface="Times New Roman" panose="02020603050405020304" pitchFamily="18" charset="0"/>
              </a:rPr>
              <a:t>)  дБ</a:t>
            </a:r>
            <a:endParaRPr lang="ru-RU" dirty="0"/>
          </a:p>
        </p:txBody>
      </p:sp>
      <p:sp>
        <p:nvSpPr>
          <p:cNvPr id="7" name="Прямоугольник 6">
            <a:extLst>
              <a:ext uri="{FF2B5EF4-FFF2-40B4-BE49-F238E27FC236}">
                <a16:creationId xmlns:a16="http://schemas.microsoft.com/office/drawing/2014/main" id="{3E4A79F1-1042-4493-94E9-68339D09C2EF}"/>
              </a:ext>
            </a:extLst>
          </p:cNvPr>
          <p:cNvSpPr/>
          <p:nvPr/>
        </p:nvSpPr>
        <p:spPr>
          <a:xfrm>
            <a:off x="571500" y="927438"/>
            <a:ext cx="11125200" cy="1631216"/>
          </a:xfrm>
          <a:prstGeom prst="rect">
            <a:avLst/>
          </a:prstGeom>
        </p:spPr>
        <p:txBody>
          <a:bodyPr wrap="square">
            <a:spAutoFit/>
          </a:bodyPr>
          <a:lstStyle/>
          <a:p>
            <a:r>
              <a:rPr lang="ru-RU" sz="2000" dirty="0">
                <a:ea typeface="Times New Roman" panose="02020603050405020304" pitchFamily="18" charset="0"/>
              </a:rPr>
              <a:t>Степень мешающего воздействия активной линии оценивается посредством  </a:t>
            </a:r>
            <a:r>
              <a:rPr lang="ru-RU" sz="2000" b="1" dirty="0">
                <a:solidFill>
                  <a:srgbClr val="000000"/>
                </a:solidFill>
                <a:ea typeface="Times New Roman" panose="02020603050405020304" pitchFamily="18" charset="0"/>
              </a:rPr>
              <a:t>переходных затуханий  </a:t>
            </a:r>
            <a:r>
              <a:rPr lang="ru-RU" sz="2000" dirty="0">
                <a:solidFill>
                  <a:srgbClr val="000000"/>
                </a:solidFill>
                <a:ea typeface="Times New Roman" panose="02020603050405020304" pitchFamily="18" charset="0"/>
              </a:rPr>
              <a:t>между парами проводов</a:t>
            </a:r>
            <a:r>
              <a:rPr lang="ru-RU" sz="2000" b="1" dirty="0">
                <a:solidFill>
                  <a:srgbClr val="000000"/>
                </a:solidFill>
                <a:ea typeface="Times New Roman" panose="02020603050405020304" pitchFamily="18" charset="0"/>
              </a:rPr>
              <a:t> на ближнем и дальнем концах линии (NEXT, FEXT).</a:t>
            </a:r>
            <a:r>
              <a:rPr lang="ru-RU" sz="2000" dirty="0">
                <a:solidFill>
                  <a:srgbClr val="000000"/>
                </a:solidFill>
                <a:ea typeface="Times New Roman" panose="02020603050405020304" pitchFamily="18" charset="0"/>
              </a:rPr>
              <a:t> Здесь параметр </a:t>
            </a:r>
            <a:r>
              <a:rPr lang="ru-RU" sz="2000" b="1" dirty="0">
                <a:ea typeface="Times New Roman" panose="02020603050405020304" pitchFamily="18" charset="0"/>
              </a:rPr>
              <a:t>NEXT (</a:t>
            </a:r>
            <a:r>
              <a:rPr lang="ru-RU" sz="2000" i="1" dirty="0" err="1">
                <a:ea typeface="Times New Roman" panose="02020603050405020304" pitchFamily="18" charset="0"/>
              </a:rPr>
              <a:t>Near</a:t>
            </a:r>
            <a:r>
              <a:rPr lang="ru-RU" sz="2000" i="1" dirty="0">
                <a:ea typeface="Times New Roman" panose="02020603050405020304" pitchFamily="18" charset="0"/>
              </a:rPr>
              <a:t> </a:t>
            </a:r>
            <a:r>
              <a:rPr lang="ru-RU" sz="2000" i="1" dirty="0" err="1">
                <a:ea typeface="Times New Roman" panose="02020603050405020304" pitchFamily="18" charset="0"/>
              </a:rPr>
              <a:t>End</a:t>
            </a:r>
            <a:r>
              <a:rPr lang="ru-RU" sz="2000" i="1" dirty="0">
                <a:ea typeface="Times New Roman" panose="02020603050405020304" pitchFamily="18" charset="0"/>
              </a:rPr>
              <a:t> </a:t>
            </a:r>
            <a:r>
              <a:rPr lang="ru-RU" sz="2000" i="1" dirty="0" err="1">
                <a:ea typeface="Times New Roman" panose="02020603050405020304" pitchFamily="18" charset="0"/>
              </a:rPr>
              <a:t>Crosstalk</a:t>
            </a:r>
            <a:r>
              <a:rPr lang="ru-RU" sz="2000" dirty="0">
                <a:ea typeface="Times New Roman" panose="02020603050405020304" pitchFamily="18" charset="0"/>
              </a:rPr>
              <a:t>) – переходное затухание измеренное на ближнем конце соседней пары, а </a:t>
            </a:r>
            <a:r>
              <a:rPr lang="ru-RU" sz="2000" b="1" dirty="0">
                <a:solidFill>
                  <a:srgbClr val="FF0000"/>
                </a:solidFill>
                <a:ea typeface="Times New Roman" panose="02020603050405020304" pitchFamily="18" charset="0"/>
              </a:rPr>
              <a:t> </a:t>
            </a:r>
            <a:r>
              <a:rPr lang="ru-RU" sz="2000" b="1" dirty="0">
                <a:ea typeface="Times New Roman" panose="02020603050405020304" pitchFamily="18" charset="0"/>
              </a:rPr>
              <a:t>FEXT </a:t>
            </a:r>
            <a:r>
              <a:rPr lang="ru-RU" sz="2000" dirty="0">
                <a:ea typeface="Times New Roman" panose="02020603050405020304" pitchFamily="18" charset="0"/>
              </a:rPr>
              <a:t>(</a:t>
            </a:r>
            <a:r>
              <a:rPr lang="ru-RU" sz="2000" i="1" dirty="0" err="1">
                <a:ea typeface="Times New Roman" panose="02020603050405020304" pitchFamily="18" charset="0"/>
              </a:rPr>
              <a:t>Far</a:t>
            </a:r>
            <a:r>
              <a:rPr lang="ru-RU" sz="2000" i="1" dirty="0">
                <a:ea typeface="Times New Roman" panose="02020603050405020304" pitchFamily="18" charset="0"/>
              </a:rPr>
              <a:t> </a:t>
            </a:r>
            <a:r>
              <a:rPr lang="ru-RU" sz="2000" i="1" dirty="0" err="1">
                <a:ea typeface="Times New Roman" panose="02020603050405020304" pitchFamily="18" charset="0"/>
              </a:rPr>
              <a:t>End</a:t>
            </a:r>
            <a:r>
              <a:rPr lang="ru-RU" sz="2000" i="1" dirty="0">
                <a:ea typeface="Times New Roman" panose="02020603050405020304" pitchFamily="18" charset="0"/>
              </a:rPr>
              <a:t> </a:t>
            </a:r>
            <a:r>
              <a:rPr lang="ru-RU" sz="2000" i="1" dirty="0" err="1">
                <a:ea typeface="Times New Roman" panose="02020603050405020304" pitchFamily="18" charset="0"/>
              </a:rPr>
              <a:t>Crosstalk</a:t>
            </a:r>
            <a:r>
              <a:rPr lang="ru-RU" sz="2000" dirty="0">
                <a:ea typeface="Times New Roman" panose="02020603050405020304" pitchFamily="18" charset="0"/>
              </a:rPr>
              <a:t>) – переходное затухание, измеренное на дальнем конце соседней пары. </a:t>
            </a:r>
            <a:endParaRPr lang="ru-RU" sz="2000" dirty="0"/>
          </a:p>
        </p:txBody>
      </p:sp>
      <p:pic>
        <p:nvPicPr>
          <p:cNvPr id="8" name="Picture 3">
            <a:extLst>
              <a:ext uri="{FF2B5EF4-FFF2-40B4-BE49-F238E27FC236}">
                <a16:creationId xmlns:a16="http://schemas.microsoft.com/office/drawing/2014/main" id="{B22E0A12-D49D-456F-954B-C9666156B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705" y="4938049"/>
            <a:ext cx="5417544" cy="132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685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9ACD7904-9E57-4AFF-AB02-4ABF3E16F694}"/>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C4455B1-C24D-4149-AB2B-7CC2D23AF02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7634BF5F-9E1F-4BF6-A9BE-AE28AACECF7F}"/>
              </a:ext>
            </a:extLst>
          </p:cNvPr>
          <p:cNvSpPr/>
          <p:nvPr/>
        </p:nvSpPr>
        <p:spPr>
          <a:xfrm>
            <a:off x="800100" y="467151"/>
            <a:ext cx="10210800"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Уровни сигналов и затухание ЛС</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5CE5CD91-34D4-4E48-94AA-527DF86A1660}"/>
              </a:ext>
            </a:extLst>
          </p:cNvPr>
          <p:cNvSpPr/>
          <p:nvPr/>
        </p:nvSpPr>
        <p:spPr>
          <a:xfrm>
            <a:off x="564205" y="912961"/>
            <a:ext cx="11167352" cy="1508105"/>
          </a:xfrm>
          <a:prstGeom prst="rect">
            <a:avLst/>
          </a:prstGeom>
        </p:spPr>
        <p:txBody>
          <a:bodyPr wrap="square">
            <a:spAutoFit/>
          </a:bodyPr>
          <a:lstStyle/>
          <a:p>
            <a:pPr algn="just">
              <a:spcAft>
                <a:spcPts val="0"/>
              </a:spcAft>
            </a:pPr>
            <a:r>
              <a:rPr lang="ru-RU" b="1" dirty="0">
                <a:ea typeface="Times New Roman" panose="02020603050405020304" pitchFamily="18" charset="0"/>
              </a:rPr>
              <a:t>Уровнем сигнала</a:t>
            </a:r>
            <a:r>
              <a:rPr lang="ru-RU" dirty="0">
                <a:ea typeface="Times New Roman" panose="02020603050405020304" pitchFamily="18" charset="0"/>
              </a:rPr>
              <a:t> называется логарифмическое отношение мощности, напряжения или тока в данной точке цепи к мощности, напряжению или току, которые приняты за исходные. Количественное значение уровней по мощности, напряжению или току определяется в децибелах (дБ) соответственно по формулам:</a:t>
            </a:r>
          </a:p>
          <a:p>
            <a:pPr algn="just">
              <a:spcAft>
                <a:spcPts val="0"/>
              </a:spcAft>
            </a:pPr>
            <a:r>
              <a:rPr lang="ru-RU" dirty="0">
                <a:latin typeface="Times New Roman" panose="02020603050405020304" pitchFamily="18" charset="0"/>
                <a:ea typeface="Times New Roman" panose="02020603050405020304" pitchFamily="18" charset="0"/>
              </a:rPr>
              <a:t> </a:t>
            </a:r>
            <a:endParaRPr lang="ru-RU" sz="1600" dirty="0">
              <a:latin typeface="Times New Roman" panose="02020603050405020304" pitchFamily="18" charset="0"/>
              <a:ea typeface="Times New Roman" panose="02020603050405020304" pitchFamily="18" charset="0"/>
            </a:endParaRPr>
          </a:p>
          <a:p>
            <a:pPr algn="ctr">
              <a:spcAft>
                <a:spcPts val="0"/>
              </a:spcAft>
            </a:pPr>
            <a:r>
              <a:rPr lang="ru-RU" sz="2000" i="1" dirty="0" err="1">
                <a:latin typeface="Times New Roman" panose="02020603050405020304" pitchFamily="18" charset="0"/>
                <a:ea typeface="Times New Roman" panose="02020603050405020304" pitchFamily="18" charset="0"/>
              </a:rPr>
              <a:t>р</a:t>
            </a:r>
            <a:r>
              <a:rPr lang="ru-RU" sz="2000" i="1" baseline="-25000" dirty="0" err="1">
                <a:latin typeface="Times New Roman" panose="02020603050405020304" pitchFamily="18" charset="0"/>
                <a:ea typeface="Times New Roman" panose="02020603050405020304" pitchFamily="18" charset="0"/>
              </a:rPr>
              <a:t>м</a:t>
            </a:r>
            <a:r>
              <a:rPr lang="ru-RU" sz="2000" dirty="0">
                <a:latin typeface="Times New Roman" panose="02020603050405020304" pitchFamily="18" charset="0"/>
                <a:ea typeface="Times New Roman" panose="02020603050405020304" pitchFamily="18" charset="0"/>
              </a:rPr>
              <a:t>=10</a:t>
            </a:r>
            <a:r>
              <a:rPr lang="en-US" sz="2000" i="1" dirty="0">
                <a:latin typeface="Times New Roman" panose="02020603050405020304" pitchFamily="18" charset="0"/>
                <a:ea typeface="Times New Roman" panose="02020603050405020304" pitchFamily="18" charset="0"/>
              </a:rPr>
              <a:t>lg</a:t>
            </a:r>
            <a:r>
              <a:rPr lang="ru-RU" sz="2000" i="1" dirty="0" err="1">
                <a:latin typeface="Times New Roman" panose="02020603050405020304" pitchFamily="18" charset="0"/>
                <a:ea typeface="Times New Roman" panose="02020603050405020304" pitchFamily="18" charset="0"/>
              </a:rPr>
              <a:t>Р</a:t>
            </a:r>
            <a:r>
              <a:rPr lang="ru-RU" sz="2000" i="1" baseline="-25000" dirty="0" err="1">
                <a:latin typeface="Times New Roman" panose="02020603050405020304" pitchFamily="18" charset="0"/>
                <a:ea typeface="Times New Roman" panose="02020603050405020304" pitchFamily="18" charset="0"/>
              </a:rPr>
              <a:t>м</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Р</a:t>
            </a:r>
            <a:r>
              <a:rPr lang="ru-RU" sz="2000" i="1" baseline="-25000" dirty="0">
                <a:latin typeface="Times New Roman" panose="02020603050405020304" pitchFamily="18" charset="0"/>
                <a:ea typeface="Times New Roman" panose="02020603050405020304" pitchFamily="18" charset="0"/>
              </a:rPr>
              <a:t>0</a:t>
            </a:r>
            <a:r>
              <a:rPr lang="ru-RU" sz="2000" dirty="0">
                <a:latin typeface="Times New Roman" panose="02020603050405020304" pitchFamily="18" charset="0"/>
                <a:ea typeface="Times New Roman" panose="02020603050405020304" pitchFamily="18" charset="0"/>
              </a:rPr>
              <a:t>;        </a:t>
            </a:r>
            <a:r>
              <a:rPr lang="ru-RU" sz="2000" i="1" dirty="0" err="1">
                <a:latin typeface="Times New Roman" panose="02020603050405020304" pitchFamily="18" charset="0"/>
                <a:ea typeface="Times New Roman" panose="02020603050405020304" pitchFamily="18" charset="0"/>
              </a:rPr>
              <a:t>р</a:t>
            </a:r>
            <a:r>
              <a:rPr lang="ru-RU" sz="2000" i="1" baseline="-25000" dirty="0" err="1">
                <a:latin typeface="Times New Roman" panose="02020603050405020304" pitchFamily="18" charset="0"/>
                <a:ea typeface="Times New Roman" panose="02020603050405020304" pitchFamily="18" charset="0"/>
              </a:rPr>
              <a:t>м</a:t>
            </a:r>
            <a:r>
              <a:rPr lang="ru-RU" sz="2000" dirty="0">
                <a:latin typeface="Times New Roman" panose="02020603050405020304" pitchFamily="18" charset="0"/>
                <a:ea typeface="Times New Roman" panose="02020603050405020304" pitchFamily="18" charset="0"/>
              </a:rPr>
              <a:t>=20</a:t>
            </a:r>
            <a:r>
              <a:rPr lang="en-US" sz="2000" i="1" dirty="0" err="1">
                <a:latin typeface="Times New Roman" panose="02020603050405020304" pitchFamily="18" charset="0"/>
                <a:ea typeface="Times New Roman" panose="02020603050405020304" pitchFamily="18" charset="0"/>
              </a:rPr>
              <a:t>lgU</a:t>
            </a:r>
            <a:r>
              <a:rPr lang="en-US" sz="2000" i="1" baseline="-25000" dirty="0" err="1">
                <a:latin typeface="Times New Roman" panose="02020603050405020304" pitchFamily="18" charset="0"/>
                <a:ea typeface="Times New Roman" panose="02020603050405020304" pitchFamily="18" charset="0"/>
              </a:rPr>
              <a:t>x</a:t>
            </a:r>
            <a:r>
              <a:rPr lang="ru-RU" sz="2000" i="1" dirty="0">
                <a:latin typeface="Times New Roman" panose="02020603050405020304" pitchFamily="18" charset="0"/>
                <a:ea typeface="Times New Roman" panose="02020603050405020304" pitchFamily="18" charset="0"/>
              </a:rPr>
              <a:t>/</a:t>
            </a:r>
            <a:r>
              <a:rPr lang="en-US" sz="2000" i="1" dirty="0">
                <a:latin typeface="Times New Roman" panose="02020603050405020304" pitchFamily="18" charset="0"/>
                <a:ea typeface="Times New Roman" panose="02020603050405020304" pitchFamily="18" charset="0"/>
              </a:rPr>
              <a:t>U</a:t>
            </a:r>
            <a:r>
              <a:rPr lang="ru-RU" sz="2000" i="1" baseline="-25000" dirty="0">
                <a:latin typeface="Times New Roman" panose="02020603050405020304" pitchFamily="18" charset="0"/>
                <a:ea typeface="Times New Roman" panose="02020603050405020304" pitchFamily="18" charset="0"/>
              </a:rPr>
              <a:t>0 </a:t>
            </a:r>
            <a:r>
              <a:rPr lang="ru-RU" sz="2000" dirty="0">
                <a:latin typeface="Times New Roman" panose="02020603050405020304" pitchFamily="18" charset="0"/>
                <a:ea typeface="Times New Roman" panose="02020603050405020304" pitchFamily="18" charset="0"/>
              </a:rPr>
              <a:t>;        </a:t>
            </a:r>
            <a:r>
              <a:rPr lang="ru-RU" sz="2000" i="1" dirty="0" err="1">
                <a:latin typeface="Times New Roman" panose="02020603050405020304" pitchFamily="18" charset="0"/>
                <a:ea typeface="Times New Roman" panose="02020603050405020304" pitchFamily="18" charset="0"/>
              </a:rPr>
              <a:t>р</a:t>
            </a:r>
            <a:r>
              <a:rPr lang="ru-RU" sz="2000" baseline="-25000" dirty="0" err="1">
                <a:latin typeface="Times New Roman" panose="02020603050405020304" pitchFamily="18" charset="0"/>
                <a:ea typeface="Times New Roman" panose="02020603050405020304" pitchFamily="18" charset="0"/>
              </a:rPr>
              <a:t>т</a:t>
            </a:r>
            <a:r>
              <a:rPr lang="ru-RU" sz="2000" i="1" baseline="-25000" dirty="0">
                <a:latin typeface="Times New Roman" panose="02020603050405020304" pitchFamily="18" charset="0"/>
                <a:ea typeface="Times New Roman" panose="02020603050405020304" pitchFamily="18" charset="0"/>
              </a:rPr>
              <a:t> </a:t>
            </a:r>
            <a:r>
              <a:rPr lang="ru-RU" sz="2000" dirty="0">
                <a:latin typeface="Times New Roman" panose="02020603050405020304" pitchFamily="18" charset="0"/>
                <a:ea typeface="Times New Roman" panose="02020603050405020304" pitchFamily="18" charset="0"/>
              </a:rPr>
              <a:t>=20</a:t>
            </a:r>
            <a:r>
              <a:rPr lang="en-US" sz="2000" i="1" dirty="0" err="1">
                <a:latin typeface="Times New Roman" panose="02020603050405020304" pitchFamily="18" charset="0"/>
                <a:ea typeface="Times New Roman" panose="02020603050405020304" pitchFamily="18" charset="0"/>
              </a:rPr>
              <a:t>lgI</a:t>
            </a:r>
            <a:r>
              <a:rPr lang="en-US" sz="2000" i="1" baseline="-25000" dirty="0" err="1">
                <a:latin typeface="Times New Roman" panose="02020603050405020304" pitchFamily="18" charset="0"/>
                <a:ea typeface="Times New Roman" panose="02020603050405020304" pitchFamily="18" charset="0"/>
              </a:rPr>
              <a:t>x</a:t>
            </a:r>
            <a:r>
              <a:rPr lang="ru-RU" sz="2000" i="1" dirty="0">
                <a:latin typeface="Times New Roman" panose="02020603050405020304" pitchFamily="18" charset="0"/>
                <a:ea typeface="Times New Roman" panose="02020603050405020304" pitchFamily="18" charset="0"/>
              </a:rPr>
              <a:t>/</a:t>
            </a:r>
            <a:r>
              <a:rPr lang="en-US" sz="2000" i="1" dirty="0">
                <a:latin typeface="Times New Roman" panose="02020603050405020304" pitchFamily="18" charset="0"/>
                <a:ea typeface="Times New Roman" panose="02020603050405020304" pitchFamily="18" charset="0"/>
              </a:rPr>
              <a:t>I</a:t>
            </a:r>
            <a:r>
              <a:rPr lang="en-US" sz="2000" i="1" baseline="-25000" dirty="0">
                <a:latin typeface="Times New Roman" panose="02020603050405020304" pitchFamily="18" charset="0"/>
                <a:ea typeface="Times New Roman" panose="02020603050405020304" pitchFamily="18" charset="0"/>
              </a:rPr>
              <a:t>o</a:t>
            </a:r>
            <a:r>
              <a:rPr lang="ru-RU" i="1" dirty="0">
                <a:latin typeface="Times New Roman" panose="02020603050405020304" pitchFamily="18" charset="0"/>
                <a:ea typeface="Times New Roman" panose="02020603050405020304" pitchFamily="18" charset="0"/>
              </a:rPr>
              <a:t>;</a:t>
            </a:r>
            <a:endParaRPr lang="ru-RU" sz="1600" dirty="0">
              <a:effectLst/>
              <a:latin typeface="Times New Roman" panose="02020603050405020304" pitchFamily="18" charset="0"/>
              <a:ea typeface="Times New Roman" panose="02020603050405020304" pitchFamily="18" charset="0"/>
            </a:endParaRPr>
          </a:p>
        </p:txBody>
      </p:sp>
      <p:sp>
        <p:nvSpPr>
          <p:cNvPr id="8" name="Прямоугольник 7">
            <a:extLst>
              <a:ext uri="{FF2B5EF4-FFF2-40B4-BE49-F238E27FC236}">
                <a16:creationId xmlns:a16="http://schemas.microsoft.com/office/drawing/2014/main" id="{D6603997-C1BB-4E6A-AAD2-BCE44B61BB72}"/>
              </a:ext>
            </a:extLst>
          </p:cNvPr>
          <p:cNvSpPr/>
          <p:nvPr/>
        </p:nvSpPr>
        <p:spPr>
          <a:xfrm>
            <a:off x="564205" y="2606549"/>
            <a:ext cx="11381361" cy="2862322"/>
          </a:xfrm>
          <a:prstGeom prst="rect">
            <a:avLst/>
          </a:prstGeom>
        </p:spPr>
        <p:txBody>
          <a:bodyPr wrap="square">
            <a:spAutoFit/>
          </a:bodyPr>
          <a:lstStyle/>
          <a:p>
            <a:pPr algn="just">
              <a:spcAft>
                <a:spcPts val="0"/>
              </a:spcAft>
            </a:pPr>
            <a:r>
              <a:rPr lang="ru-RU" dirty="0">
                <a:ea typeface="Times New Roman" panose="02020603050405020304" pitchFamily="18" charset="0"/>
              </a:rPr>
              <a:t>где  </a:t>
            </a:r>
            <a:r>
              <a:rPr lang="ru-RU" i="1" dirty="0" err="1">
                <a:ea typeface="Times New Roman" panose="02020603050405020304" pitchFamily="18" charset="0"/>
              </a:rPr>
              <a:t>Р</a:t>
            </a:r>
            <a:r>
              <a:rPr lang="ru-RU" i="1" baseline="-25000" dirty="0" err="1">
                <a:ea typeface="Times New Roman" panose="02020603050405020304" pitchFamily="18" charset="0"/>
              </a:rPr>
              <a:t>x</a:t>
            </a:r>
            <a:r>
              <a:rPr lang="ru-RU" i="1" dirty="0">
                <a:ea typeface="Times New Roman" panose="02020603050405020304" pitchFamily="18" charset="0"/>
              </a:rPr>
              <a:t>, </a:t>
            </a:r>
            <a:r>
              <a:rPr lang="en-US" i="1" dirty="0" err="1">
                <a:ea typeface="Times New Roman" panose="02020603050405020304" pitchFamily="18" charset="0"/>
              </a:rPr>
              <a:t>U</a:t>
            </a:r>
            <a:r>
              <a:rPr lang="en-US" i="1" baseline="-25000" dirty="0" err="1">
                <a:ea typeface="Times New Roman" panose="02020603050405020304" pitchFamily="18" charset="0"/>
              </a:rPr>
              <a:t>x</a:t>
            </a:r>
            <a:r>
              <a:rPr lang="ru-RU" i="1" dirty="0">
                <a:ea typeface="Times New Roman" panose="02020603050405020304" pitchFamily="18" charset="0"/>
              </a:rPr>
              <a:t>, </a:t>
            </a:r>
            <a:r>
              <a:rPr lang="en-US" i="1" dirty="0">
                <a:ea typeface="Times New Roman" panose="02020603050405020304" pitchFamily="18" charset="0"/>
              </a:rPr>
              <a:t>I</a:t>
            </a:r>
            <a:r>
              <a:rPr lang="en-US" i="1" baseline="-25000" dirty="0">
                <a:ea typeface="Times New Roman" panose="02020603050405020304" pitchFamily="18" charset="0"/>
              </a:rPr>
              <a:t>x</a:t>
            </a:r>
            <a:r>
              <a:rPr lang="ru-RU" dirty="0">
                <a:ea typeface="Times New Roman" panose="02020603050405020304" pitchFamily="18" charset="0"/>
              </a:rPr>
              <a:t> – мощность, напряжение и ток в данной точке цепи; </a:t>
            </a:r>
            <a:r>
              <a:rPr lang="en-US" i="1" dirty="0">
                <a:ea typeface="Times New Roman" panose="02020603050405020304" pitchFamily="18" charset="0"/>
              </a:rPr>
              <a:t>P</a:t>
            </a:r>
            <a:r>
              <a:rPr lang="en-US" i="1" baseline="-25000" dirty="0">
                <a:ea typeface="Times New Roman" panose="02020603050405020304" pitchFamily="18" charset="0"/>
              </a:rPr>
              <a:t>o</a:t>
            </a:r>
            <a:r>
              <a:rPr lang="ru-RU" i="1" dirty="0">
                <a:ea typeface="Times New Roman" panose="02020603050405020304" pitchFamily="18" charset="0"/>
              </a:rPr>
              <a:t> , </a:t>
            </a:r>
            <a:r>
              <a:rPr lang="en-US" i="1" dirty="0" err="1">
                <a:ea typeface="Times New Roman" panose="02020603050405020304" pitchFamily="18" charset="0"/>
              </a:rPr>
              <a:t>U</a:t>
            </a:r>
            <a:r>
              <a:rPr lang="en-US" i="1" baseline="-25000" dirty="0" err="1">
                <a:ea typeface="Times New Roman" panose="02020603050405020304" pitchFamily="18" charset="0"/>
              </a:rPr>
              <a:t>o</a:t>
            </a:r>
            <a:r>
              <a:rPr lang="ru-RU" i="1" dirty="0">
                <a:ea typeface="Times New Roman" panose="02020603050405020304" pitchFamily="18" charset="0"/>
              </a:rPr>
              <a:t>,, </a:t>
            </a:r>
            <a:r>
              <a:rPr lang="en-US" i="1" dirty="0">
                <a:ea typeface="Times New Roman" panose="02020603050405020304" pitchFamily="18" charset="0"/>
              </a:rPr>
              <a:t>I</a:t>
            </a:r>
            <a:r>
              <a:rPr lang="en-US" i="1" baseline="-25000" dirty="0">
                <a:ea typeface="Times New Roman" panose="02020603050405020304" pitchFamily="18" charset="0"/>
              </a:rPr>
              <a:t>o</a:t>
            </a:r>
            <a:r>
              <a:rPr lang="ru-RU" dirty="0">
                <a:ea typeface="Times New Roman" panose="02020603050405020304" pitchFamily="18" charset="0"/>
              </a:rPr>
              <a:t> –мощность, напряжение и ток, принятые за исходные.</a:t>
            </a:r>
          </a:p>
          <a:p>
            <a:pPr algn="just">
              <a:spcAft>
                <a:spcPts val="0"/>
              </a:spcAft>
            </a:pPr>
            <a:r>
              <a:rPr lang="ru-RU" dirty="0">
                <a:ea typeface="Times New Roman" panose="02020603050405020304" pitchFamily="18" charset="0"/>
              </a:rPr>
              <a:t>В зависимости от значений величин, принятых за исходные, различают абсолютный, относительный и измерительный уровни.</a:t>
            </a:r>
          </a:p>
          <a:p>
            <a:pPr algn="just">
              <a:spcAft>
                <a:spcPts val="0"/>
              </a:spcAft>
            </a:pPr>
            <a:r>
              <a:rPr lang="ru-RU" b="1" dirty="0">
                <a:solidFill>
                  <a:srgbClr val="0033CC"/>
                </a:solidFill>
                <a:ea typeface="Times New Roman" panose="02020603050405020304" pitchFamily="18" charset="0"/>
              </a:rPr>
              <a:t>Абсолютным</a:t>
            </a:r>
            <a:r>
              <a:rPr lang="ru-RU" dirty="0">
                <a:solidFill>
                  <a:srgbClr val="0033CC"/>
                </a:solidFill>
                <a:ea typeface="Times New Roman" panose="02020603050405020304" pitchFamily="18" charset="0"/>
              </a:rPr>
              <a:t> </a:t>
            </a:r>
            <a:r>
              <a:rPr lang="ru-RU" dirty="0">
                <a:ea typeface="Times New Roman" panose="02020603050405020304" pitchFamily="18" charset="0"/>
              </a:rPr>
              <a:t>называют уровень, когда за исходные величины приняты мощность </a:t>
            </a:r>
            <a:r>
              <a:rPr lang="en-US" i="1" dirty="0">
                <a:ea typeface="Times New Roman" panose="02020603050405020304" pitchFamily="18" charset="0"/>
              </a:rPr>
              <a:t>P</a:t>
            </a:r>
            <a:r>
              <a:rPr lang="ru-RU" i="1" baseline="-25000" dirty="0">
                <a:ea typeface="Times New Roman" panose="02020603050405020304" pitchFamily="18" charset="0"/>
              </a:rPr>
              <a:t>o</a:t>
            </a:r>
            <a:r>
              <a:rPr lang="ru-RU" dirty="0">
                <a:ea typeface="Times New Roman" panose="02020603050405020304" pitchFamily="18" charset="0"/>
              </a:rPr>
              <a:t> =1 мВт, напряжение </a:t>
            </a:r>
          </a:p>
          <a:p>
            <a:pPr algn="just">
              <a:spcAft>
                <a:spcPts val="0"/>
              </a:spcAft>
            </a:pPr>
            <a:r>
              <a:rPr lang="ru-RU" i="1" dirty="0" err="1">
                <a:ea typeface="Times New Roman" panose="02020603050405020304" pitchFamily="18" charset="0"/>
              </a:rPr>
              <a:t>U</a:t>
            </a:r>
            <a:r>
              <a:rPr lang="ru-RU" i="1" baseline="-25000" dirty="0" err="1">
                <a:ea typeface="Times New Roman" panose="02020603050405020304" pitchFamily="18" charset="0"/>
              </a:rPr>
              <a:t>o</a:t>
            </a:r>
            <a:r>
              <a:rPr lang="ru-RU" dirty="0">
                <a:ea typeface="Times New Roman" panose="02020603050405020304" pitchFamily="18" charset="0"/>
              </a:rPr>
              <a:t> = 0, 755 B и ток </a:t>
            </a:r>
            <a:r>
              <a:rPr lang="ru-RU" i="1" dirty="0" err="1">
                <a:ea typeface="Times New Roman" panose="02020603050405020304" pitchFamily="18" charset="0"/>
              </a:rPr>
              <a:t>I</a:t>
            </a:r>
            <a:r>
              <a:rPr lang="ru-RU" i="1" baseline="-25000" dirty="0" err="1">
                <a:ea typeface="Times New Roman" panose="02020603050405020304" pitchFamily="18" charset="0"/>
              </a:rPr>
              <a:t>o</a:t>
            </a:r>
            <a:r>
              <a:rPr lang="ru-RU" dirty="0">
                <a:ea typeface="Times New Roman" panose="02020603050405020304" pitchFamily="18" charset="0"/>
              </a:rPr>
              <a:t>=1,29 мА. Значения </a:t>
            </a:r>
            <a:r>
              <a:rPr lang="en-US" i="1" dirty="0" err="1">
                <a:ea typeface="Times New Roman" panose="02020603050405020304" pitchFamily="18" charset="0"/>
              </a:rPr>
              <a:t>U</a:t>
            </a:r>
            <a:r>
              <a:rPr lang="en-US" i="1" baseline="-25000" dirty="0" err="1">
                <a:ea typeface="Times New Roman" panose="02020603050405020304" pitchFamily="18" charset="0"/>
              </a:rPr>
              <a:t>o</a:t>
            </a:r>
            <a:r>
              <a:rPr lang="ru-RU" dirty="0">
                <a:ea typeface="Times New Roman" panose="02020603050405020304" pitchFamily="18" charset="0"/>
              </a:rPr>
              <a:t> и </a:t>
            </a:r>
            <a:r>
              <a:rPr lang="en-US" i="1" dirty="0">
                <a:ea typeface="Times New Roman" panose="02020603050405020304" pitchFamily="18" charset="0"/>
              </a:rPr>
              <a:t>I</a:t>
            </a:r>
            <a:r>
              <a:rPr lang="en-US" i="1" baseline="-25000" dirty="0">
                <a:ea typeface="Times New Roman" panose="02020603050405020304" pitchFamily="18" charset="0"/>
              </a:rPr>
              <a:t>o</a:t>
            </a:r>
            <a:r>
              <a:rPr lang="ru-RU" dirty="0">
                <a:ea typeface="Times New Roman" panose="02020603050405020304" pitchFamily="18" charset="0"/>
              </a:rPr>
              <a:t> определены на основе </a:t>
            </a:r>
            <a:r>
              <a:rPr lang="ru-RU" i="1" dirty="0" err="1">
                <a:ea typeface="Times New Roman" panose="02020603050405020304" pitchFamily="18" charset="0"/>
              </a:rPr>
              <a:t>Р</a:t>
            </a:r>
            <a:r>
              <a:rPr lang="ru-RU" i="1" baseline="-25000" dirty="0" err="1">
                <a:ea typeface="Times New Roman" panose="02020603050405020304" pitchFamily="18" charset="0"/>
              </a:rPr>
              <a:t>o</a:t>
            </a:r>
            <a:r>
              <a:rPr lang="ru-RU" dirty="0">
                <a:ea typeface="Times New Roman" panose="02020603050405020304" pitchFamily="18" charset="0"/>
              </a:rPr>
              <a:t>= 1 мВт для величины сопротивления нагрузки </a:t>
            </a:r>
            <a:r>
              <a:rPr lang="en-US" i="1" dirty="0">
                <a:ea typeface="Times New Roman" panose="02020603050405020304" pitchFamily="18" charset="0"/>
              </a:rPr>
              <a:t>R</a:t>
            </a:r>
            <a:r>
              <a:rPr lang="ru-RU" i="1" baseline="-25000" dirty="0">
                <a:ea typeface="Times New Roman" panose="02020603050405020304" pitchFamily="18" charset="0"/>
              </a:rPr>
              <a:t>н</a:t>
            </a:r>
            <a:r>
              <a:rPr lang="ru-RU" dirty="0">
                <a:ea typeface="Times New Roman" panose="02020603050405020304" pitchFamily="18" charset="0"/>
              </a:rPr>
              <a:t> = 600 Ом, так как входное и выходное сопротивления большинства устройств связи имеет величину 600 Ом.</a:t>
            </a:r>
          </a:p>
          <a:p>
            <a:pPr algn="just">
              <a:spcAft>
                <a:spcPts val="0"/>
              </a:spcAft>
            </a:pPr>
            <a:r>
              <a:rPr lang="ru-RU" b="1" dirty="0">
                <a:solidFill>
                  <a:srgbClr val="0033CC"/>
                </a:solidFill>
                <a:ea typeface="Times New Roman" panose="02020603050405020304" pitchFamily="18" charset="0"/>
              </a:rPr>
              <a:t>Относительным</a:t>
            </a:r>
            <a:r>
              <a:rPr lang="ru-RU" b="1" dirty="0">
                <a:ea typeface="Times New Roman" panose="02020603050405020304" pitchFamily="18" charset="0"/>
              </a:rPr>
              <a:t> </a:t>
            </a:r>
            <a:r>
              <a:rPr lang="ru-RU" dirty="0">
                <a:ea typeface="Times New Roman" panose="02020603050405020304" pitchFamily="18" charset="0"/>
              </a:rPr>
              <a:t>называется уровень, определяемый в точке </a:t>
            </a:r>
            <a:r>
              <a:rPr lang="ru-RU" i="1" dirty="0">
                <a:ea typeface="Times New Roman" panose="02020603050405020304" pitchFamily="18" charset="0"/>
              </a:rPr>
              <a:t>х </a:t>
            </a:r>
            <a:r>
              <a:rPr lang="ru-RU" dirty="0">
                <a:ea typeface="Times New Roman" panose="02020603050405020304" pitchFamily="18" charset="0"/>
              </a:rPr>
              <a:t>системы при значениях </a:t>
            </a:r>
            <a:r>
              <a:rPr lang="ru-RU" i="1" dirty="0" err="1">
                <a:ea typeface="Times New Roman" panose="02020603050405020304" pitchFamily="18" charset="0"/>
              </a:rPr>
              <a:t>Р</a:t>
            </a:r>
            <a:r>
              <a:rPr lang="ru-RU" i="1" baseline="-25000" dirty="0" err="1">
                <a:ea typeface="Times New Roman" panose="02020603050405020304" pitchFamily="18" charset="0"/>
              </a:rPr>
              <a:t>о</a:t>
            </a:r>
            <a:r>
              <a:rPr lang="ru-RU" i="1" dirty="0">
                <a:ea typeface="Times New Roman" panose="02020603050405020304" pitchFamily="18" charset="0"/>
              </a:rPr>
              <a:t>, </a:t>
            </a:r>
            <a:r>
              <a:rPr lang="en-US" i="1" dirty="0">
                <a:ea typeface="Times New Roman" panose="02020603050405020304" pitchFamily="18" charset="0"/>
              </a:rPr>
              <a:t>U</a:t>
            </a:r>
            <a:r>
              <a:rPr lang="ru-RU" i="1" baseline="-25000" dirty="0">
                <a:ea typeface="Times New Roman" panose="02020603050405020304" pitchFamily="18" charset="0"/>
              </a:rPr>
              <a:t>о</a:t>
            </a:r>
            <a:r>
              <a:rPr lang="ru-RU" i="1" dirty="0">
                <a:ea typeface="Times New Roman" panose="02020603050405020304" pitchFamily="18" charset="0"/>
              </a:rPr>
              <a:t>, </a:t>
            </a:r>
            <a:r>
              <a:rPr lang="en-US" i="1" dirty="0">
                <a:ea typeface="Times New Roman" panose="02020603050405020304" pitchFamily="18" charset="0"/>
              </a:rPr>
              <a:t>I</a:t>
            </a:r>
            <a:r>
              <a:rPr lang="ru-RU" i="1" baseline="-25000" dirty="0">
                <a:ea typeface="Times New Roman" panose="02020603050405020304" pitchFamily="18" charset="0"/>
              </a:rPr>
              <a:t>о</a:t>
            </a:r>
            <a:r>
              <a:rPr lang="ru-RU" i="1" dirty="0">
                <a:ea typeface="Times New Roman" panose="02020603050405020304" pitchFamily="18" charset="0"/>
              </a:rPr>
              <a:t>,</a:t>
            </a:r>
            <a:r>
              <a:rPr lang="ru-RU" dirty="0">
                <a:ea typeface="Times New Roman" panose="02020603050405020304" pitchFamily="18" charset="0"/>
              </a:rPr>
              <a:t> соответствующих величинам в некоторой другой точке цепи, принятой за исходную.</a:t>
            </a:r>
            <a:endParaRPr lang="ru-RU" dirty="0">
              <a:effectLst/>
              <a:ea typeface="Times New Roman" panose="02020603050405020304" pitchFamily="18" charset="0"/>
            </a:endParaRPr>
          </a:p>
        </p:txBody>
      </p:sp>
      <p:sp>
        <p:nvSpPr>
          <p:cNvPr id="10" name="Прямоугольник 9">
            <a:extLst>
              <a:ext uri="{FF2B5EF4-FFF2-40B4-BE49-F238E27FC236}">
                <a16:creationId xmlns:a16="http://schemas.microsoft.com/office/drawing/2014/main" id="{5F654C70-7A1D-4D63-95F8-977D76C57E41}"/>
              </a:ext>
            </a:extLst>
          </p:cNvPr>
          <p:cNvSpPr/>
          <p:nvPr/>
        </p:nvSpPr>
        <p:spPr>
          <a:xfrm>
            <a:off x="564205" y="5554886"/>
            <a:ext cx="11381361" cy="646331"/>
          </a:xfrm>
          <a:prstGeom prst="rect">
            <a:avLst/>
          </a:prstGeom>
        </p:spPr>
        <p:txBody>
          <a:bodyPr wrap="square">
            <a:spAutoFit/>
          </a:bodyPr>
          <a:lstStyle/>
          <a:p>
            <a:pPr algn="just">
              <a:spcAft>
                <a:spcPts val="0"/>
              </a:spcAft>
            </a:pPr>
            <a:r>
              <a:rPr lang="ru-RU" b="1" dirty="0">
                <a:solidFill>
                  <a:srgbClr val="0033CC"/>
                </a:solidFill>
                <a:latin typeface="Times New Roman" panose="02020603050405020304" pitchFamily="18" charset="0"/>
                <a:ea typeface="Times New Roman" panose="02020603050405020304" pitchFamily="18" charset="0"/>
              </a:rPr>
              <a:t>Остаточное затухание</a:t>
            </a:r>
            <a:r>
              <a:rPr lang="ru-RU" dirty="0">
                <a:solidFill>
                  <a:srgbClr val="0033CC"/>
                </a:solidFill>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линии (канала) связи  </a:t>
            </a:r>
            <a:r>
              <a:rPr lang="ru-RU" i="1" dirty="0" err="1">
                <a:latin typeface="Times New Roman" panose="02020603050405020304" pitchFamily="18" charset="0"/>
                <a:ea typeface="Times New Roman" panose="02020603050405020304" pitchFamily="18" charset="0"/>
              </a:rPr>
              <a:t>а</a:t>
            </a:r>
            <a:r>
              <a:rPr lang="ru-RU" i="1" baseline="-25000" dirty="0" err="1">
                <a:latin typeface="Times New Roman" panose="02020603050405020304" pitchFamily="18" charset="0"/>
                <a:ea typeface="Times New Roman" panose="02020603050405020304" pitchFamily="18" charset="0"/>
              </a:rPr>
              <a:t>ост</a:t>
            </a:r>
            <a:r>
              <a:rPr lang="ru-RU" i="1" baseline="-25000"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 определяется разностью уровней на входе и выходе каналов</a:t>
            </a:r>
            <a:endParaRPr lang="ru-RU" sz="1600" dirty="0">
              <a:latin typeface="Times New Roman" panose="02020603050405020304" pitchFamily="18" charset="0"/>
              <a:ea typeface="Times New Roman" panose="02020603050405020304" pitchFamily="18" charset="0"/>
            </a:endParaRPr>
          </a:p>
          <a:p>
            <a:pPr algn="ctr">
              <a:spcAft>
                <a:spcPts val="0"/>
              </a:spcAft>
            </a:pPr>
            <a:r>
              <a:rPr lang="ru-RU" i="1" dirty="0" err="1">
                <a:latin typeface="Times New Roman" panose="02020603050405020304" pitchFamily="18" charset="0"/>
                <a:ea typeface="Times New Roman" panose="02020603050405020304" pitchFamily="18" charset="0"/>
              </a:rPr>
              <a:t>а</a:t>
            </a:r>
            <a:r>
              <a:rPr lang="ru-RU" i="1" baseline="-25000" dirty="0" err="1">
                <a:latin typeface="Times New Roman" panose="02020603050405020304" pitchFamily="18" charset="0"/>
                <a:ea typeface="Times New Roman" panose="02020603050405020304" pitchFamily="18" charset="0"/>
              </a:rPr>
              <a:t>ост</a:t>
            </a:r>
            <a:r>
              <a:rPr lang="ru-RU" i="1" baseline="-25000"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р</a:t>
            </a:r>
            <a:r>
              <a:rPr lang="ru-RU" i="1" baseline="-25000" dirty="0" err="1">
                <a:latin typeface="Times New Roman" panose="02020603050405020304" pitchFamily="18" charset="0"/>
                <a:ea typeface="Times New Roman" panose="02020603050405020304" pitchFamily="18" charset="0"/>
              </a:rPr>
              <a:t>вх</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р</a:t>
            </a:r>
            <a:r>
              <a:rPr lang="ru-RU" i="1" baseline="-25000" dirty="0" err="1">
                <a:latin typeface="Times New Roman" panose="02020603050405020304" pitchFamily="18" charset="0"/>
                <a:ea typeface="Times New Roman" panose="02020603050405020304" pitchFamily="18" charset="0"/>
              </a:rPr>
              <a:t>вых</a:t>
            </a:r>
            <a:r>
              <a:rPr lang="ru-RU" i="1"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5227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8">
            <a:extLst>
              <a:ext uri="{FF2B5EF4-FFF2-40B4-BE49-F238E27FC236}">
                <a16:creationId xmlns:a16="http://schemas.microsoft.com/office/drawing/2014/main" id="{F85586DB-F34F-493D-84BB-E25B12FC82FB}"/>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8F9289D0-7F22-4D99-89FD-16399EA7111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CFAD0848-59AA-44CA-9739-92C0A18DDB7B}"/>
              </a:ext>
            </a:extLst>
          </p:cNvPr>
          <p:cNvSpPr/>
          <p:nvPr/>
        </p:nvSpPr>
        <p:spPr>
          <a:xfrm>
            <a:off x="800100" y="467151"/>
            <a:ext cx="10210800"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Частотные характеристики линий и кабелей связи</a:t>
            </a:r>
            <a:endParaRPr lang="ru-RU" spc="100" dirty="0">
              <a:solidFill>
                <a:srgbClr val="0033CC"/>
              </a:solidFill>
            </a:endParaRPr>
          </a:p>
        </p:txBody>
      </p:sp>
      <p:pic>
        <p:nvPicPr>
          <p:cNvPr id="8" name="Рисунок 7">
            <a:extLst>
              <a:ext uri="{FF2B5EF4-FFF2-40B4-BE49-F238E27FC236}">
                <a16:creationId xmlns:a16="http://schemas.microsoft.com/office/drawing/2014/main" id="{71F34865-2F94-4BEE-8DAF-9BDF1EE45C5D}"/>
              </a:ext>
            </a:extLst>
          </p:cNvPr>
          <p:cNvPicPr>
            <a:picLocks noChangeAspect="1"/>
          </p:cNvPicPr>
          <p:nvPr/>
        </p:nvPicPr>
        <p:blipFill>
          <a:blip r:embed="rId2"/>
          <a:stretch>
            <a:fillRect/>
          </a:stretch>
        </p:blipFill>
        <p:spPr>
          <a:xfrm>
            <a:off x="5797685" y="1828800"/>
            <a:ext cx="5591175" cy="2257425"/>
          </a:xfrm>
          <a:prstGeom prst="rect">
            <a:avLst/>
          </a:prstGeom>
        </p:spPr>
      </p:pic>
      <p:sp>
        <p:nvSpPr>
          <p:cNvPr id="11" name="TextBox 10">
            <a:extLst>
              <a:ext uri="{FF2B5EF4-FFF2-40B4-BE49-F238E27FC236}">
                <a16:creationId xmlns:a16="http://schemas.microsoft.com/office/drawing/2014/main" id="{2A68462E-F1C9-46BF-A106-B32107D27F26}"/>
              </a:ext>
            </a:extLst>
          </p:cNvPr>
          <p:cNvSpPr txBox="1"/>
          <p:nvPr/>
        </p:nvSpPr>
        <p:spPr>
          <a:xfrm>
            <a:off x="1244735" y="1047750"/>
            <a:ext cx="9366115" cy="369332"/>
          </a:xfrm>
          <a:prstGeom prst="rect">
            <a:avLst/>
          </a:prstGeom>
          <a:noFill/>
        </p:spPr>
        <p:txBody>
          <a:bodyPr wrap="square" rtlCol="0">
            <a:spAutoFit/>
          </a:bodyPr>
          <a:lstStyle/>
          <a:p>
            <a:r>
              <a:rPr lang="ru-RU" dirty="0"/>
              <a:t>АЧХ:   </a:t>
            </a:r>
            <a:r>
              <a:rPr lang="en-US" i="1" dirty="0"/>
              <a:t>K(F)=U</a:t>
            </a:r>
            <a:r>
              <a:rPr lang="ru-RU" i="1" dirty="0" err="1"/>
              <a:t>вых</a:t>
            </a:r>
            <a:r>
              <a:rPr lang="ru-RU" i="1" dirty="0"/>
              <a:t> </a:t>
            </a:r>
            <a:r>
              <a:rPr lang="en-US" i="1" dirty="0"/>
              <a:t>(F)</a:t>
            </a:r>
            <a:r>
              <a:rPr lang="ru-RU" i="1" dirty="0"/>
              <a:t> </a:t>
            </a:r>
            <a:r>
              <a:rPr lang="en-US" i="1" dirty="0"/>
              <a:t>/</a:t>
            </a:r>
            <a:r>
              <a:rPr lang="ru-RU" i="1" dirty="0"/>
              <a:t> </a:t>
            </a:r>
            <a:r>
              <a:rPr lang="en-US" i="1" dirty="0"/>
              <a:t>U</a:t>
            </a:r>
            <a:r>
              <a:rPr lang="ru-RU" i="1" dirty="0" err="1"/>
              <a:t>вх</a:t>
            </a:r>
            <a:r>
              <a:rPr lang="ru-RU" i="1" dirty="0"/>
              <a:t> .  </a:t>
            </a:r>
            <a:r>
              <a:rPr lang="ru-RU" dirty="0"/>
              <a:t>При</a:t>
            </a:r>
            <a:r>
              <a:rPr lang="ru-RU" i="1" dirty="0"/>
              <a:t> </a:t>
            </a:r>
            <a:r>
              <a:rPr lang="en-US" i="1" dirty="0"/>
              <a:t>U</a:t>
            </a:r>
            <a:r>
              <a:rPr lang="ru-RU" i="1" dirty="0" err="1"/>
              <a:t>вх</a:t>
            </a:r>
            <a:r>
              <a:rPr lang="en-US" i="1" dirty="0"/>
              <a:t> =const</a:t>
            </a:r>
            <a:r>
              <a:rPr lang="ru-RU" dirty="0"/>
              <a:t>                              ФЧХ:   </a:t>
            </a:r>
            <a:r>
              <a:rPr lang="el-GR" dirty="0"/>
              <a:t>Δϕ</a:t>
            </a:r>
            <a:r>
              <a:rPr lang="ru-RU" dirty="0"/>
              <a:t>(</a:t>
            </a:r>
            <a:r>
              <a:rPr lang="en-US" dirty="0"/>
              <a:t>F)</a:t>
            </a:r>
            <a:r>
              <a:rPr lang="ru-RU" dirty="0"/>
              <a:t> </a:t>
            </a:r>
            <a:r>
              <a:rPr lang="en-US" dirty="0"/>
              <a:t>=</a:t>
            </a:r>
            <a:r>
              <a:rPr lang="ru-RU" dirty="0"/>
              <a:t> </a:t>
            </a:r>
            <a:r>
              <a:rPr lang="en-US" dirty="0"/>
              <a:t>ϕ</a:t>
            </a:r>
            <a:r>
              <a:rPr lang="ru-RU" dirty="0" err="1"/>
              <a:t>вых</a:t>
            </a:r>
            <a:r>
              <a:rPr lang="ru-RU" dirty="0"/>
              <a:t> - </a:t>
            </a:r>
            <a:r>
              <a:rPr lang="ru-RU" dirty="0" err="1"/>
              <a:t>ϕвх</a:t>
            </a:r>
            <a:endParaRPr lang="ru-RU" dirty="0"/>
          </a:p>
        </p:txBody>
      </p:sp>
      <p:pic>
        <p:nvPicPr>
          <p:cNvPr id="10" name="Рисунок 9">
            <a:extLst>
              <a:ext uri="{FF2B5EF4-FFF2-40B4-BE49-F238E27FC236}">
                <a16:creationId xmlns:a16="http://schemas.microsoft.com/office/drawing/2014/main" id="{3FB98610-02FC-4F92-AB84-697EC6C66342}"/>
              </a:ext>
            </a:extLst>
          </p:cNvPr>
          <p:cNvPicPr>
            <a:picLocks noChangeAspect="1"/>
          </p:cNvPicPr>
          <p:nvPr/>
        </p:nvPicPr>
        <p:blipFill>
          <a:blip r:embed="rId3"/>
          <a:stretch>
            <a:fillRect/>
          </a:stretch>
        </p:blipFill>
        <p:spPr>
          <a:xfrm>
            <a:off x="818645" y="1829103"/>
            <a:ext cx="4562475" cy="2114550"/>
          </a:xfrm>
          <a:prstGeom prst="rect">
            <a:avLst/>
          </a:prstGeom>
        </p:spPr>
      </p:pic>
    </p:spTree>
    <p:extLst>
      <p:ext uri="{BB962C8B-B14F-4D97-AF65-F5344CB8AC3E}">
        <p14:creationId xmlns:p14="http://schemas.microsoft.com/office/powerpoint/2010/main" val="708550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E443A756-C2C8-4959-8592-BBCA4D9B707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458BC9A-5F4E-416C-9187-C1CB1F5D87B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687DF8DF-E7A5-43A1-8F5C-2B3DB6537B81}"/>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Оптические линии связи ИКСС  (ВОЛС)</a:t>
            </a:r>
            <a:endParaRPr lang="ru-RU" spc="100" dirty="0">
              <a:solidFill>
                <a:srgbClr val="0033CC"/>
              </a:solidFill>
            </a:endParaRPr>
          </a:p>
        </p:txBody>
      </p:sp>
      <p:pic>
        <p:nvPicPr>
          <p:cNvPr id="14338" name="Picture 2">
            <a:extLst>
              <a:ext uri="{FF2B5EF4-FFF2-40B4-BE49-F238E27FC236}">
                <a16:creationId xmlns:a16="http://schemas.microsoft.com/office/drawing/2014/main" id="{8BC459E1-0F6F-4C88-B826-78E18155D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754" y="1014413"/>
            <a:ext cx="3346888" cy="223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a:extLst>
              <a:ext uri="{FF2B5EF4-FFF2-40B4-BE49-F238E27FC236}">
                <a16:creationId xmlns:a16="http://schemas.microsoft.com/office/drawing/2014/main" id="{943B12F2-1FE2-42B9-9A69-837B1AE4C66A}"/>
              </a:ext>
            </a:extLst>
          </p:cNvPr>
          <p:cNvPicPr>
            <a:picLocks noChangeAspect="1"/>
          </p:cNvPicPr>
          <p:nvPr/>
        </p:nvPicPr>
        <p:blipFill>
          <a:blip r:embed="rId3"/>
          <a:stretch>
            <a:fillRect/>
          </a:stretch>
        </p:blipFill>
        <p:spPr>
          <a:xfrm>
            <a:off x="7144750" y="962114"/>
            <a:ext cx="4120285" cy="3420106"/>
          </a:xfrm>
          <a:prstGeom prst="rect">
            <a:avLst/>
          </a:prstGeom>
        </p:spPr>
      </p:pic>
      <p:pic>
        <p:nvPicPr>
          <p:cNvPr id="10" name="Рисунок 9">
            <a:extLst>
              <a:ext uri="{FF2B5EF4-FFF2-40B4-BE49-F238E27FC236}">
                <a16:creationId xmlns:a16="http://schemas.microsoft.com/office/drawing/2014/main" id="{54E30AB2-36F5-4829-ADCA-6008DEBA1F77}"/>
              </a:ext>
            </a:extLst>
          </p:cNvPr>
          <p:cNvPicPr>
            <a:picLocks noChangeAspect="1"/>
          </p:cNvPicPr>
          <p:nvPr/>
        </p:nvPicPr>
        <p:blipFill>
          <a:blip r:embed="rId4"/>
          <a:stretch>
            <a:fillRect/>
          </a:stretch>
        </p:blipFill>
        <p:spPr>
          <a:xfrm>
            <a:off x="1225685" y="3955147"/>
            <a:ext cx="4942515" cy="2438400"/>
          </a:xfrm>
          <a:prstGeom prst="rect">
            <a:avLst/>
          </a:prstGeom>
        </p:spPr>
      </p:pic>
      <p:pic>
        <p:nvPicPr>
          <p:cNvPr id="5" name="Рисунок 4">
            <a:extLst>
              <a:ext uri="{FF2B5EF4-FFF2-40B4-BE49-F238E27FC236}">
                <a16:creationId xmlns:a16="http://schemas.microsoft.com/office/drawing/2014/main" id="{74C58D4B-4A1C-4C7A-93A4-72255980F4E9}"/>
              </a:ext>
            </a:extLst>
          </p:cNvPr>
          <p:cNvPicPr>
            <a:picLocks noChangeAspect="1"/>
          </p:cNvPicPr>
          <p:nvPr/>
        </p:nvPicPr>
        <p:blipFill>
          <a:blip r:embed="rId5"/>
          <a:stretch>
            <a:fillRect/>
          </a:stretch>
        </p:blipFill>
        <p:spPr>
          <a:xfrm>
            <a:off x="7346916" y="4391459"/>
            <a:ext cx="3715951" cy="2169210"/>
          </a:xfrm>
          <a:prstGeom prst="rect">
            <a:avLst/>
          </a:prstGeom>
        </p:spPr>
      </p:pic>
    </p:spTree>
    <p:extLst>
      <p:ext uri="{BB962C8B-B14F-4D97-AF65-F5344CB8AC3E}">
        <p14:creationId xmlns:p14="http://schemas.microsoft.com/office/powerpoint/2010/main" val="282896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82C390D2-4546-4118-A7B1-3FEA5C4579C8}"/>
              </a:ext>
            </a:extLst>
          </p:cNvPr>
          <p:cNvSpPr txBox="1">
            <a:spLocks noChangeArrowheads="1"/>
          </p:cNvSpPr>
          <p:nvPr/>
        </p:nvSpPr>
        <p:spPr bwMode="auto">
          <a:xfrm>
            <a:off x="1466490" y="622298"/>
            <a:ext cx="87487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2000" b="1" dirty="0">
                <a:solidFill>
                  <a:srgbClr val="0033CC"/>
                </a:solidFill>
              </a:rPr>
              <a:t>Соединители волоконно-оптических линий связи</a:t>
            </a:r>
          </a:p>
        </p:txBody>
      </p:sp>
      <p:grpSp>
        <p:nvGrpSpPr>
          <p:cNvPr id="12" name="Группа 11">
            <a:extLst>
              <a:ext uri="{FF2B5EF4-FFF2-40B4-BE49-F238E27FC236}">
                <a16:creationId xmlns:a16="http://schemas.microsoft.com/office/drawing/2014/main" id="{5EA0E333-0A5C-4939-A82E-4ED0D0295EAE}"/>
              </a:ext>
            </a:extLst>
          </p:cNvPr>
          <p:cNvGrpSpPr/>
          <p:nvPr/>
        </p:nvGrpSpPr>
        <p:grpSpPr>
          <a:xfrm>
            <a:off x="1786327" y="1335474"/>
            <a:ext cx="8497888" cy="4826001"/>
            <a:chOff x="1717315" y="1628775"/>
            <a:chExt cx="8497888" cy="4826001"/>
          </a:xfrm>
        </p:grpSpPr>
        <p:pic>
          <p:nvPicPr>
            <p:cNvPr id="5" name="Picture 19">
              <a:extLst>
                <a:ext uri="{FF2B5EF4-FFF2-40B4-BE49-F238E27FC236}">
                  <a16:creationId xmlns:a16="http://schemas.microsoft.com/office/drawing/2014/main" id="{12E4BB93-745B-43AE-AE01-94571A975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053" y="1628775"/>
              <a:ext cx="424815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a:extLst>
                <a:ext uri="{FF2B5EF4-FFF2-40B4-BE49-F238E27FC236}">
                  <a16:creationId xmlns:a16="http://schemas.microsoft.com/office/drawing/2014/main" id="{E1DCEA24-769D-43A2-ADED-AAFD4B679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33" t="3506" r="2133" b="1753"/>
            <a:stretch>
              <a:fillRect/>
            </a:stretch>
          </p:blipFill>
          <p:spPr bwMode="auto">
            <a:xfrm>
              <a:off x="1717315" y="1628775"/>
              <a:ext cx="4113213"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a:extLst>
                <a:ext uri="{FF2B5EF4-FFF2-40B4-BE49-F238E27FC236}">
                  <a16:creationId xmlns:a16="http://schemas.microsoft.com/office/drawing/2014/main" id="{4A860587-9F4C-4A36-8179-C2F504E5B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3890" y="4379913"/>
              <a:ext cx="252095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3">
              <a:extLst>
                <a:ext uri="{FF2B5EF4-FFF2-40B4-BE49-F238E27FC236}">
                  <a16:creationId xmlns:a16="http://schemas.microsoft.com/office/drawing/2014/main" id="{C17BA62A-CF8A-4936-8191-673BD618D2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315" y="4365625"/>
              <a:ext cx="489743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 Box 8">
            <a:extLst>
              <a:ext uri="{FF2B5EF4-FFF2-40B4-BE49-F238E27FC236}">
                <a16:creationId xmlns:a16="http://schemas.microsoft.com/office/drawing/2014/main" id="{A92EDC93-A98A-4304-B8D1-DCB2A10069F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10" name="Line 9">
            <a:extLst>
              <a:ext uri="{FF2B5EF4-FFF2-40B4-BE49-F238E27FC236}">
                <a16:creationId xmlns:a16="http://schemas.microsoft.com/office/drawing/2014/main" id="{18B3FE14-FE19-4BFF-89DC-BBB8D5998A81}"/>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Tree>
    <p:extLst>
      <p:ext uri="{BB962C8B-B14F-4D97-AF65-F5344CB8AC3E}">
        <p14:creationId xmlns:p14="http://schemas.microsoft.com/office/powerpoint/2010/main" val="4259083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DE9596D5-FA92-4FD4-B306-0B5FB3AE9E99}"/>
              </a:ext>
            </a:extLst>
          </p:cNvPr>
          <p:cNvSpPr/>
          <p:nvPr/>
        </p:nvSpPr>
        <p:spPr>
          <a:xfrm>
            <a:off x="914400" y="941844"/>
            <a:ext cx="10763250" cy="5170646"/>
          </a:xfrm>
          <a:prstGeom prst="rect">
            <a:avLst/>
          </a:prstGeom>
        </p:spPr>
        <p:txBody>
          <a:bodyPr wrap="square">
            <a:spAutoFit/>
          </a:bodyPr>
          <a:lstStyle/>
          <a:p>
            <a:pPr>
              <a:spcAft>
                <a:spcPts val="600"/>
              </a:spcAft>
              <a:buFont typeface="Arial" panose="020B0604020202020204" pitchFamily="34" charset="0"/>
              <a:buChar char="•"/>
            </a:pPr>
            <a:r>
              <a:rPr lang="ru-RU" sz="2000" b="1" i="0" dirty="0">
                <a:solidFill>
                  <a:srgbClr val="0033CC"/>
                </a:solidFill>
                <a:effectLst/>
              </a:rPr>
              <a:t>Высокая пропускная способность </a:t>
            </a:r>
            <a:r>
              <a:rPr lang="ru-RU" sz="2000" b="0" i="0" dirty="0">
                <a:solidFill>
                  <a:srgbClr val="333333"/>
                </a:solidFill>
                <a:effectLst/>
              </a:rPr>
              <a:t>за счёт высокой несущей частоты. Потенциальная возможность одного оптического волокна – несколько терабит информации за 1 с.</a:t>
            </a:r>
          </a:p>
          <a:p>
            <a:pPr>
              <a:spcAft>
                <a:spcPts val="600"/>
              </a:spcAft>
              <a:buFont typeface="Arial" panose="020B0604020202020204" pitchFamily="34" charset="0"/>
              <a:buChar char="•"/>
            </a:pPr>
            <a:r>
              <a:rPr lang="ru-RU" sz="2000" b="1" i="0" dirty="0">
                <a:solidFill>
                  <a:srgbClr val="0033CC"/>
                </a:solidFill>
                <a:effectLst/>
              </a:rPr>
              <a:t>Низкий уровень шума</a:t>
            </a:r>
            <a:r>
              <a:rPr lang="ru-RU" sz="2000" b="0" i="0" dirty="0">
                <a:solidFill>
                  <a:srgbClr val="333333"/>
                </a:solidFill>
                <a:effectLst/>
              </a:rPr>
              <a:t>, что положительно сказывается на его пропускной способности.</a:t>
            </a:r>
          </a:p>
          <a:p>
            <a:pPr>
              <a:spcAft>
                <a:spcPts val="600"/>
              </a:spcAft>
              <a:buFont typeface="Arial" panose="020B0604020202020204" pitchFamily="34" charset="0"/>
              <a:buChar char="•"/>
            </a:pPr>
            <a:r>
              <a:rPr lang="ru-RU" sz="2000" b="1" i="0" dirty="0">
                <a:solidFill>
                  <a:srgbClr val="0033CC"/>
                </a:solidFill>
                <a:effectLst/>
              </a:rPr>
              <a:t>Пожарная безопасность </a:t>
            </a:r>
            <a:r>
              <a:rPr lang="ru-RU" sz="2000" b="0" i="0" dirty="0">
                <a:solidFill>
                  <a:srgbClr val="333333"/>
                </a:solidFill>
                <a:effectLst/>
              </a:rPr>
              <a:t>(</a:t>
            </a:r>
            <a:r>
              <a:rPr lang="ru-RU" sz="2000" b="0" i="0" dirty="0" err="1">
                <a:solidFill>
                  <a:srgbClr val="333333"/>
                </a:solidFill>
                <a:effectLst/>
              </a:rPr>
              <a:t>пожароустойчивость</a:t>
            </a:r>
            <a:r>
              <a:rPr lang="ru-RU" sz="2000" b="0" i="0" dirty="0">
                <a:solidFill>
                  <a:srgbClr val="333333"/>
                </a:solidFill>
                <a:effectLst/>
              </a:rPr>
              <a:t>). В отличие от других систем связи, ВОЛС может использоваться безо всяких ограничений на предприятиях повышенной опасности, в частности на нефтехимических производствах, благодаря отсутствию искрообразования.</a:t>
            </a:r>
          </a:p>
          <a:p>
            <a:pPr>
              <a:spcAft>
                <a:spcPts val="600"/>
              </a:spcAft>
              <a:buFont typeface="Arial" panose="020B0604020202020204" pitchFamily="34" charset="0"/>
              <a:buChar char="•"/>
            </a:pPr>
            <a:r>
              <a:rPr lang="ru-RU" sz="2000" b="1" i="0" dirty="0">
                <a:solidFill>
                  <a:srgbClr val="0033CC"/>
                </a:solidFill>
                <a:effectLst/>
              </a:rPr>
              <a:t>Малое затухание </a:t>
            </a:r>
            <a:r>
              <a:rPr lang="ru-RU" sz="2000" b="0" i="0" dirty="0">
                <a:solidFill>
                  <a:srgbClr val="333333"/>
                </a:solidFill>
                <a:effectLst/>
              </a:rPr>
              <a:t>светового сигнала. Оптические кабели могут объединять рабочие участки на значительных расстояниях (более 100 км) без использования дополнительных ретрансляторов (усилителей).</a:t>
            </a:r>
          </a:p>
          <a:p>
            <a:pPr>
              <a:spcAft>
                <a:spcPts val="600"/>
              </a:spcAft>
            </a:pPr>
            <a:r>
              <a:rPr lang="ru-RU" sz="2000" b="1" dirty="0">
                <a:solidFill>
                  <a:srgbClr val="0033CC"/>
                </a:solidFill>
              </a:rPr>
              <a:t>Информационная безопасность</a:t>
            </a:r>
            <a:r>
              <a:rPr lang="ru-RU" sz="2000" dirty="0"/>
              <a:t>. Отсутствием излучений в радиодиапазоне, а также высокой чувствительностью к колебаниям. </a:t>
            </a:r>
          </a:p>
          <a:p>
            <a:pPr>
              <a:spcAft>
                <a:spcPts val="600"/>
              </a:spcAft>
            </a:pPr>
            <a:r>
              <a:rPr lang="ru-RU" sz="2000" b="1" dirty="0">
                <a:solidFill>
                  <a:srgbClr val="0033CC"/>
                </a:solidFill>
              </a:rPr>
              <a:t>Высокая надёжность и помехоустойчивость системы</a:t>
            </a:r>
            <a:r>
              <a:rPr lang="ru-RU" sz="2000" dirty="0"/>
              <a:t>. ВОЛС не чувствительна к электромагнитным излучениям, не боится окисления и влаги.</a:t>
            </a:r>
          </a:p>
          <a:p>
            <a:pPr>
              <a:spcAft>
                <a:spcPts val="600"/>
              </a:spcAft>
            </a:pPr>
            <a:r>
              <a:rPr lang="ru-RU" sz="2000" b="1" dirty="0">
                <a:solidFill>
                  <a:srgbClr val="0033CC"/>
                </a:solidFill>
              </a:rPr>
              <a:t>Экономичность</a:t>
            </a:r>
            <a:r>
              <a:rPr lang="ru-RU" sz="2000" dirty="0"/>
              <a:t>. Оптическое волокно стоит примерно в 2 раза дешевле медного кабеля. Требуется меньше регенераторов (усилителей). </a:t>
            </a:r>
          </a:p>
        </p:txBody>
      </p:sp>
      <p:sp>
        <p:nvSpPr>
          <p:cNvPr id="3" name="Text Box 8">
            <a:extLst>
              <a:ext uri="{FF2B5EF4-FFF2-40B4-BE49-F238E27FC236}">
                <a16:creationId xmlns:a16="http://schemas.microsoft.com/office/drawing/2014/main" id="{0EB06D06-0537-470D-A497-F8350D40AC3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16B618D6-62DE-4D91-8994-BC73D81358D1}"/>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52A5A1FC-A3F8-498B-A136-CCFEC5FE0431}"/>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Оптические линии связи ИКСС.  Преимущества.</a:t>
            </a:r>
            <a:endParaRPr lang="ru-RU" spc="100" dirty="0">
              <a:solidFill>
                <a:srgbClr val="0033CC"/>
              </a:solidFill>
            </a:endParaRPr>
          </a:p>
        </p:txBody>
      </p:sp>
    </p:spTree>
    <p:extLst>
      <p:ext uri="{BB962C8B-B14F-4D97-AF65-F5344CB8AC3E}">
        <p14:creationId xmlns:p14="http://schemas.microsoft.com/office/powerpoint/2010/main" val="1938653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51434AC6-A3AF-4F0E-904F-73701B810E7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CCE2E17-A39E-488D-9AC4-CB76938A6F2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30493B92-22BF-47ED-9447-9E9A5138112C}"/>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ВОЛС. Окна прозрачности</a:t>
            </a:r>
            <a:endParaRPr lang="ru-RU" spc="100" dirty="0">
              <a:solidFill>
                <a:srgbClr val="0033CC"/>
              </a:solidFill>
            </a:endParaRPr>
          </a:p>
        </p:txBody>
      </p:sp>
      <p:pic>
        <p:nvPicPr>
          <p:cNvPr id="10" name="Рисунок 9">
            <a:extLst>
              <a:ext uri="{FF2B5EF4-FFF2-40B4-BE49-F238E27FC236}">
                <a16:creationId xmlns:a16="http://schemas.microsoft.com/office/drawing/2014/main" id="{C4152F7C-3344-4AD7-A32F-BE7B3975BA84}"/>
              </a:ext>
            </a:extLst>
          </p:cNvPr>
          <p:cNvPicPr>
            <a:picLocks noChangeAspect="1"/>
          </p:cNvPicPr>
          <p:nvPr/>
        </p:nvPicPr>
        <p:blipFill>
          <a:blip r:embed="rId2"/>
          <a:stretch>
            <a:fillRect/>
          </a:stretch>
        </p:blipFill>
        <p:spPr>
          <a:xfrm>
            <a:off x="2614612" y="1042987"/>
            <a:ext cx="6962775" cy="4772025"/>
          </a:xfrm>
          <a:prstGeom prst="rect">
            <a:avLst/>
          </a:prstGeom>
        </p:spPr>
      </p:pic>
    </p:spTree>
    <p:extLst>
      <p:ext uri="{BB962C8B-B14F-4D97-AF65-F5344CB8AC3E}">
        <p14:creationId xmlns:p14="http://schemas.microsoft.com/office/powerpoint/2010/main" val="1436469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D5A2CFB9-871B-47E1-9208-268B1F860666}"/>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Прямоугольник 3">
            <a:extLst>
              <a:ext uri="{FF2B5EF4-FFF2-40B4-BE49-F238E27FC236}">
                <a16:creationId xmlns:a16="http://schemas.microsoft.com/office/drawing/2014/main" id="{42202B6B-0081-4BE6-A0A3-46C9BC4C88BC}"/>
              </a:ext>
            </a:extLst>
          </p:cNvPr>
          <p:cNvSpPr/>
          <p:nvPr/>
        </p:nvSpPr>
        <p:spPr>
          <a:xfrm>
            <a:off x="802105" y="467151"/>
            <a:ext cx="10668000" cy="369312"/>
          </a:xfrm>
          <a:prstGeom prst="rect">
            <a:avLst/>
          </a:prstGeom>
        </p:spPr>
        <p:txBody>
          <a:bodyPr wrap="square">
            <a:spAutoFit/>
          </a:bodyPr>
          <a:lstStyle/>
          <a:p>
            <a:pPr algn="ctr"/>
            <a:r>
              <a:rPr lang="ru-RU" b="1" spc="100" dirty="0">
                <a:solidFill>
                  <a:srgbClr val="0033CC"/>
                </a:solidFill>
                <a:latin typeface="Verdana" panose="020B0604030504040204" pitchFamily="34" charset="0"/>
              </a:rPr>
              <a:t>Инфокоммуникационная сеть. Основные термины и определения.</a:t>
            </a:r>
            <a:endParaRPr lang="ru-RU" spc="100" dirty="0">
              <a:solidFill>
                <a:srgbClr val="0033CC"/>
              </a:solidFill>
            </a:endParaRPr>
          </a:p>
        </p:txBody>
      </p:sp>
      <p:sp>
        <p:nvSpPr>
          <p:cNvPr id="5" name="Прямоугольник 4">
            <a:extLst>
              <a:ext uri="{FF2B5EF4-FFF2-40B4-BE49-F238E27FC236}">
                <a16:creationId xmlns:a16="http://schemas.microsoft.com/office/drawing/2014/main" id="{C77AC20A-E055-448A-95DB-530173B575BA}"/>
              </a:ext>
            </a:extLst>
          </p:cNvPr>
          <p:cNvSpPr/>
          <p:nvPr/>
        </p:nvSpPr>
        <p:spPr>
          <a:xfrm>
            <a:off x="802105" y="943346"/>
            <a:ext cx="11053011" cy="5570756"/>
          </a:xfrm>
          <a:prstGeom prst="rect">
            <a:avLst/>
          </a:prstGeom>
        </p:spPr>
        <p:txBody>
          <a:bodyPr wrap="square">
            <a:spAutoFit/>
          </a:bodyPr>
          <a:lstStyle/>
          <a:p>
            <a:pPr>
              <a:spcAft>
                <a:spcPts val="1200"/>
              </a:spcAft>
            </a:pPr>
            <a:r>
              <a:rPr lang="ru-RU" dirty="0">
                <a:solidFill>
                  <a:srgbClr val="000000"/>
                </a:solidFill>
                <a:ea typeface="Times New Roman" panose="02020603050405020304" pitchFamily="18" charset="0"/>
              </a:rPr>
              <a:t>Основной организацией, регламентирующей процессы передачи информации по каналам электросвязи, является Международный Союз Телекоммуникаций  </a:t>
            </a:r>
            <a:r>
              <a:rPr lang="ru-RU" b="1" dirty="0">
                <a:solidFill>
                  <a:srgbClr val="0033CC"/>
                </a:solidFill>
                <a:ea typeface="Times New Roman" panose="02020603050405020304" pitchFamily="18" charset="0"/>
              </a:rPr>
              <a:t>ITU</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International</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Telecommunications</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Unit</a:t>
            </a:r>
            <a:r>
              <a:rPr lang="ru-RU" dirty="0">
                <a:solidFill>
                  <a:srgbClr val="000000"/>
                </a:solidFill>
                <a:ea typeface="Times New Roman" panose="02020603050405020304" pitchFamily="18" charset="0"/>
              </a:rPr>
              <a:t>). До 1994 г. он назывался Международный Консультативный Комитет по Телефонии и Телеграфии (</a:t>
            </a:r>
            <a:r>
              <a:rPr lang="ru-RU" b="1" dirty="0">
                <a:solidFill>
                  <a:srgbClr val="0033CC"/>
                </a:solidFill>
                <a:ea typeface="Times New Roman" panose="02020603050405020304" pitchFamily="18" charset="0"/>
              </a:rPr>
              <a:t>МККТТ</a:t>
            </a:r>
            <a:r>
              <a:rPr lang="ru-RU" dirty="0">
                <a:solidFill>
                  <a:srgbClr val="000000"/>
                </a:solidFill>
                <a:ea typeface="Times New Roman" panose="02020603050405020304" pitchFamily="18" charset="0"/>
              </a:rPr>
              <a:t>) - </a:t>
            </a:r>
            <a:r>
              <a:rPr lang="ru-RU" b="1" dirty="0">
                <a:solidFill>
                  <a:srgbClr val="0033CC"/>
                </a:solidFill>
                <a:ea typeface="Times New Roman" panose="02020603050405020304" pitchFamily="18" charset="0"/>
              </a:rPr>
              <a:t>CCITT</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International</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Telegraph</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and</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Telephone</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Consultative</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Commitee</a:t>
            </a:r>
            <a:r>
              <a:rPr lang="ru-RU" dirty="0">
                <a:solidFill>
                  <a:srgbClr val="000000"/>
                </a:solidFill>
                <a:ea typeface="Times New Roman" panose="02020603050405020304" pitchFamily="18" charset="0"/>
              </a:rPr>
              <a:t>). </a:t>
            </a:r>
          </a:p>
          <a:p>
            <a:pPr>
              <a:spcAft>
                <a:spcPts val="1200"/>
              </a:spcAft>
            </a:pPr>
            <a:r>
              <a:rPr lang="ru-RU" b="1" dirty="0"/>
              <a:t>Передача данных</a:t>
            </a:r>
            <a:r>
              <a:rPr lang="ru-RU" dirty="0"/>
              <a:t> - по определению </a:t>
            </a:r>
            <a:r>
              <a:rPr lang="en-US" dirty="0"/>
              <a:t>ITU</a:t>
            </a:r>
            <a:r>
              <a:rPr lang="ru-RU" dirty="0"/>
              <a:t> – </a:t>
            </a:r>
            <a:r>
              <a:rPr lang="ru-RU" b="1" dirty="0"/>
              <a:t>это область электросвязи, целью которой является передача информации для обработки ее вычислительными машинами или уже обработанной ими.</a:t>
            </a:r>
            <a:endParaRPr lang="ru-RU" dirty="0"/>
          </a:p>
          <a:p>
            <a:pPr>
              <a:spcAft>
                <a:spcPts val="1200"/>
              </a:spcAft>
            </a:pPr>
            <a:r>
              <a:rPr lang="ru-RU" dirty="0"/>
              <a:t>Под информацией понимают совокупность объективных сведений о каком-либо явлении, событии, объекте. В информатике</a:t>
            </a:r>
            <a:r>
              <a:rPr lang="ru-RU" b="1" dirty="0"/>
              <a:t> Информация</a:t>
            </a:r>
            <a:r>
              <a:rPr lang="ru-RU" dirty="0"/>
              <a:t> – это сведения, являющиеся объектом передачи, распределения, преобразования, хранения или непосредственного использования.</a:t>
            </a:r>
          </a:p>
          <a:p>
            <a:pPr>
              <a:spcAft>
                <a:spcPts val="1200"/>
              </a:spcAft>
            </a:pPr>
            <a:r>
              <a:rPr lang="ru-RU" dirty="0"/>
              <a:t>В системах передачи данных </a:t>
            </a:r>
            <a:r>
              <a:rPr lang="ru-RU" b="1" dirty="0">
                <a:solidFill>
                  <a:srgbClr val="0033CC"/>
                </a:solidFill>
              </a:rPr>
              <a:t>информация</a:t>
            </a:r>
            <a:r>
              <a:rPr lang="ru-RU" dirty="0"/>
              <a:t> – сведения, подлежащие передаче, заранее не известные получателю.</a:t>
            </a:r>
          </a:p>
          <a:p>
            <a:r>
              <a:rPr lang="ru-RU" b="1" dirty="0"/>
              <a:t>Сообщение</a:t>
            </a:r>
            <a:r>
              <a:rPr lang="ru-RU" dirty="0"/>
              <a:t> – форма представления информации (телеграфное, телефонное, телевизионное, изображение, текст и т.п.). </a:t>
            </a:r>
          </a:p>
          <a:p>
            <a:pPr>
              <a:spcAft>
                <a:spcPts val="1200"/>
              </a:spcAft>
            </a:pPr>
            <a:r>
              <a:rPr lang="ru-RU" b="1" dirty="0"/>
              <a:t>Сигнал</a:t>
            </a:r>
            <a:r>
              <a:rPr lang="ru-RU" dirty="0"/>
              <a:t> – физический процесс, однозначно отображающий сообщение. В информационных системах под сигналом понимается электрические или оптические возмущения (ток или напряжение), однозначно отображающие передаваемое сообщение.</a:t>
            </a:r>
          </a:p>
          <a:p>
            <a:r>
              <a:rPr lang="ru-RU" dirty="0"/>
              <a:t>Сообщение и соответствующие им сигналы бывают </a:t>
            </a:r>
            <a:r>
              <a:rPr lang="ru-RU" b="1" dirty="0"/>
              <a:t>дискретными</a:t>
            </a:r>
            <a:r>
              <a:rPr lang="ru-RU" dirty="0"/>
              <a:t> или </a:t>
            </a:r>
            <a:r>
              <a:rPr lang="ru-RU" b="1" dirty="0"/>
              <a:t>непрерывными.</a:t>
            </a:r>
          </a:p>
        </p:txBody>
      </p:sp>
      <p:cxnSp>
        <p:nvCxnSpPr>
          <p:cNvPr id="9" name="Прямая соединительная линия 8">
            <a:extLst>
              <a:ext uri="{FF2B5EF4-FFF2-40B4-BE49-F238E27FC236}">
                <a16:creationId xmlns:a16="http://schemas.microsoft.com/office/drawing/2014/main" id="{405FB93F-3D20-422F-B2EB-73B8EFF18840}"/>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652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2FCBA3FE-2514-43C2-845D-C6F98F39384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B1618AF5-EB5C-4284-815E-9058ACC65153}"/>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EEBB3760-5F69-4819-ADC5-7331022AEB82}"/>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Параметры ВОЛС</a:t>
            </a:r>
            <a:endParaRPr lang="ru-RU" spc="100" dirty="0">
              <a:solidFill>
                <a:srgbClr val="0033CC"/>
              </a:solidFill>
            </a:endParaRPr>
          </a:p>
        </p:txBody>
      </p:sp>
      <p:pic>
        <p:nvPicPr>
          <p:cNvPr id="19458" name="Picture 2" descr="skachannye-fayly">
            <a:extLst>
              <a:ext uri="{FF2B5EF4-FFF2-40B4-BE49-F238E27FC236}">
                <a16:creationId xmlns:a16="http://schemas.microsoft.com/office/drawing/2014/main" id="{F6A6B4A9-9CD3-4FCE-B68B-5663B3012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21" y="3810000"/>
            <a:ext cx="4893767" cy="1908433"/>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BEDE9EFB-D8A6-498E-A865-5709F378D8D2}"/>
              </a:ext>
            </a:extLst>
          </p:cNvPr>
          <p:cNvSpPr/>
          <p:nvPr/>
        </p:nvSpPr>
        <p:spPr>
          <a:xfrm>
            <a:off x="419100" y="2097901"/>
            <a:ext cx="11315700" cy="1477328"/>
          </a:xfrm>
          <a:prstGeom prst="rect">
            <a:avLst/>
          </a:prstGeom>
        </p:spPr>
        <p:txBody>
          <a:bodyPr wrap="square">
            <a:spAutoFit/>
          </a:bodyPr>
          <a:lstStyle/>
          <a:p>
            <a:pPr lvl="0" algn="just" eaLnBrk="0" fontAlgn="base" hangingPunct="0">
              <a:spcBef>
                <a:spcPct val="0"/>
              </a:spcBef>
              <a:spcAft>
                <a:spcPct val="0"/>
              </a:spcAft>
            </a:pPr>
            <a:r>
              <a:rPr lang="ru-RU" b="1" i="0" dirty="0">
                <a:solidFill>
                  <a:srgbClr val="0033CC"/>
                </a:solidFill>
                <a:effectLst/>
                <a:latin typeface="Open Sans"/>
              </a:rPr>
              <a:t>Дисперсия</a:t>
            </a:r>
            <a:r>
              <a:rPr lang="ru-RU" b="0" i="0" dirty="0">
                <a:solidFill>
                  <a:srgbClr val="000000"/>
                </a:solidFill>
                <a:effectLst/>
                <a:latin typeface="Open Sans"/>
              </a:rPr>
              <a:t> – рассеивание во времени </a:t>
            </a:r>
            <a:r>
              <a:rPr lang="ru-RU" b="0" i="0" dirty="0" err="1">
                <a:solidFill>
                  <a:srgbClr val="000000"/>
                </a:solidFill>
                <a:effectLst/>
                <a:latin typeface="Open Sans"/>
              </a:rPr>
              <a:t>модовых</a:t>
            </a:r>
            <a:r>
              <a:rPr lang="ru-RU" b="0" i="0" dirty="0">
                <a:solidFill>
                  <a:srgbClr val="000000"/>
                </a:solidFill>
                <a:effectLst/>
                <a:latin typeface="Open Sans"/>
              </a:rPr>
              <a:t> и частотных составляющих сигнала. Дисперсия приводит к расширению импульсов. При достаточно большом расширении импульсы начинают перекрываться так, что становится невозможным их выделение на приеме. </a:t>
            </a:r>
          </a:p>
          <a:p>
            <a:pPr lvl="0" algn="just" eaLnBrk="0" fontAlgn="base" hangingPunct="0">
              <a:spcBef>
                <a:spcPct val="0"/>
              </a:spcBef>
              <a:spcAft>
                <a:spcPct val="0"/>
              </a:spcAft>
            </a:pPr>
            <a:r>
              <a:rPr lang="ru-RU" altLang="ru-RU" dirty="0">
                <a:solidFill>
                  <a:srgbClr val="000000"/>
                </a:solidFill>
                <a:latin typeface="Open Sans"/>
              </a:rPr>
              <a:t>Дисперсия имеет размерность времени и определяется как квадратичная разность длительностей импульсов на входе и выходе кабеля длины </a:t>
            </a:r>
            <a:r>
              <a:rPr lang="ru-RU" altLang="ru-RU" i="1" dirty="0">
                <a:solidFill>
                  <a:srgbClr val="000000"/>
                </a:solidFill>
                <a:latin typeface="Open Sans"/>
              </a:rPr>
              <a:t>L</a:t>
            </a:r>
            <a:endParaRPr lang="ru-RU" i="1" dirty="0"/>
          </a:p>
        </p:txBody>
      </p:sp>
      <p:pic>
        <p:nvPicPr>
          <p:cNvPr id="19460" name="Picture 4" descr="Latex formula">
            <a:extLst>
              <a:ext uri="{FF2B5EF4-FFF2-40B4-BE49-F238E27FC236}">
                <a16:creationId xmlns:a16="http://schemas.microsoft.com/office/drawing/2014/main" id="{58F4BDDE-5B37-455A-BC94-3F75BDE36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335" y="3737192"/>
            <a:ext cx="2028706" cy="4728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B59EB783-523F-4CB5-A219-0C0923D3EA8D}"/>
              </a:ext>
            </a:extLst>
          </p:cNvPr>
          <p:cNvSpPr>
            <a:spLocks noChangeArrowheads="1"/>
          </p:cNvSpPr>
          <p:nvPr/>
        </p:nvSpPr>
        <p:spPr bwMode="auto">
          <a:xfrm>
            <a:off x="800101" y="1121285"/>
            <a:ext cx="123825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1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a:ln>
                  <a:noFill/>
                </a:ln>
                <a:solidFill>
                  <a:schemeClr val="tx1"/>
                </a:solidFill>
                <a:effectLst/>
                <a:latin typeface="Arial" panose="020B0604020202020204" pitchFamily="34" charset="0"/>
              </a:rPr>
              <a:t/>
            </a:r>
            <a:br>
              <a:rPr kumimoji="0" lang="ru-RU" altLang="ru-RU" sz="1800" b="0" i="0" u="none" strike="noStrike" cap="none" normalizeH="0" baseline="0" dirty="0">
                <a:ln>
                  <a:noFill/>
                </a:ln>
                <a:solidFill>
                  <a:schemeClr val="tx1"/>
                </a:solidFill>
                <a:effectLst/>
                <a:latin typeface="Arial" panose="020B0604020202020204" pitchFamily="34" charset="0"/>
              </a:rPr>
            </a:b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Прямоугольник 7">
            <a:extLst>
              <a:ext uri="{FF2B5EF4-FFF2-40B4-BE49-F238E27FC236}">
                <a16:creationId xmlns:a16="http://schemas.microsoft.com/office/drawing/2014/main" id="{8F6F11E3-9F5A-4B28-95CB-D7B349410ECA}"/>
              </a:ext>
            </a:extLst>
          </p:cNvPr>
          <p:cNvSpPr/>
          <p:nvPr/>
        </p:nvSpPr>
        <p:spPr>
          <a:xfrm>
            <a:off x="533401" y="913230"/>
            <a:ext cx="10725148" cy="954107"/>
          </a:xfrm>
          <a:prstGeom prst="rect">
            <a:avLst/>
          </a:prstGeom>
        </p:spPr>
        <p:txBody>
          <a:bodyPr wrap="square">
            <a:spAutoFit/>
          </a:bodyPr>
          <a:lstStyle/>
          <a:p>
            <a:r>
              <a:rPr lang="ru-RU" altLang="ru-RU" sz="2000" b="1" dirty="0">
                <a:solidFill>
                  <a:srgbClr val="0033CC"/>
                </a:solidFill>
              </a:rPr>
              <a:t>Затухание </a:t>
            </a:r>
            <a:r>
              <a:rPr lang="ru-RU" altLang="ru-RU" sz="2000" dirty="0"/>
              <a:t>- уменьшение мощности оптического сигнала. Измеряется в децибелах</a:t>
            </a:r>
          </a:p>
          <a:p>
            <a:endParaRPr lang="ru-RU" dirty="0">
              <a:latin typeface="Arial" panose="020B0604020202020204" pitchFamily="34" charset="0"/>
            </a:endParaRPr>
          </a:p>
          <a:p>
            <a:r>
              <a:rPr lang="ru-RU" dirty="0">
                <a:latin typeface="Arial" panose="020B0604020202020204" pitchFamily="34" charset="0"/>
              </a:rPr>
              <a:t>                                                               </a:t>
            </a:r>
            <a:r>
              <a:rPr lang="en-US" b="1" dirty="0">
                <a:solidFill>
                  <a:srgbClr val="0033CC"/>
                </a:solidFill>
                <a:latin typeface="Arial" panose="020B0604020202020204" pitchFamily="34" charset="0"/>
              </a:rPr>
              <a:t>A=10lg (P</a:t>
            </a:r>
            <a:r>
              <a:rPr lang="ru-RU" b="1" dirty="0" err="1">
                <a:solidFill>
                  <a:srgbClr val="0033CC"/>
                </a:solidFill>
                <a:latin typeface="Arial" panose="020B0604020202020204" pitchFamily="34" charset="0"/>
              </a:rPr>
              <a:t>вх</a:t>
            </a:r>
            <a:r>
              <a:rPr lang="en-US" b="1" dirty="0">
                <a:solidFill>
                  <a:srgbClr val="0033CC"/>
                </a:solidFill>
                <a:latin typeface="Arial" panose="020B0604020202020204" pitchFamily="34" charset="0"/>
              </a:rPr>
              <a:t> /</a:t>
            </a:r>
            <a:r>
              <a:rPr lang="ru-RU" b="1" dirty="0">
                <a:solidFill>
                  <a:srgbClr val="0033CC"/>
                </a:solidFill>
                <a:latin typeface="Arial" panose="020B0604020202020204" pitchFamily="34" charset="0"/>
              </a:rPr>
              <a:t> </a:t>
            </a:r>
            <a:r>
              <a:rPr lang="en-US" b="1" dirty="0">
                <a:solidFill>
                  <a:srgbClr val="0033CC"/>
                </a:solidFill>
                <a:latin typeface="Arial" panose="020B0604020202020204" pitchFamily="34" charset="0"/>
              </a:rPr>
              <a:t>P </a:t>
            </a:r>
            <a:r>
              <a:rPr lang="ru-RU" b="1" dirty="0" err="1">
                <a:solidFill>
                  <a:srgbClr val="0033CC"/>
                </a:solidFill>
                <a:latin typeface="Arial" panose="020B0604020202020204" pitchFamily="34" charset="0"/>
              </a:rPr>
              <a:t>вых</a:t>
            </a:r>
            <a:r>
              <a:rPr lang="en-US" b="1" dirty="0">
                <a:solidFill>
                  <a:srgbClr val="0033CC"/>
                </a:solidFill>
                <a:latin typeface="Arial" panose="020B0604020202020204" pitchFamily="34" charset="0"/>
              </a:rPr>
              <a:t>)</a:t>
            </a:r>
            <a:endParaRPr lang="ru-RU" b="1" dirty="0">
              <a:solidFill>
                <a:srgbClr val="0033CC"/>
              </a:solidFill>
            </a:endParaRPr>
          </a:p>
        </p:txBody>
      </p:sp>
    </p:spTree>
    <p:extLst>
      <p:ext uri="{BB962C8B-B14F-4D97-AF65-F5344CB8AC3E}">
        <p14:creationId xmlns:p14="http://schemas.microsoft.com/office/powerpoint/2010/main" val="1435095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D849E9D2-06CC-41D4-8AC2-4C230C7B8ED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75DD3B83-B95D-442A-8D9E-C5547C650908}"/>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DE6E5ECD-CBC3-40C1-B427-CF21E9957F07}"/>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Параметры и характеристики каналов связи</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A8D05C37-3475-4D53-BBFB-A948E263579F}"/>
              </a:ext>
            </a:extLst>
          </p:cNvPr>
          <p:cNvSpPr/>
          <p:nvPr/>
        </p:nvSpPr>
        <p:spPr>
          <a:xfrm>
            <a:off x="366409" y="1128566"/>
            <a:ext cx="11459182" cy="923330"/>
          </a:xfrm>
          <a:prstGeom prst="rect">
            <a:avLst/>
          </a:prstGeom>
        </p:spPr>
        <p:txBody>
          <a:bodyPr wrap="square">
            <a:spAutoFit/>
          </a:bodyPr>
          <a:lstStyle/>
          <a:p>
            <a:pPr algn="just">
              <a:spcAft>
                <a:spcPts val="0"/>
              </a:spcAft>
            </a:pPr>
            <a:r>
              <a:rPr lang="ru-RU" dirty="0">
                <a:latin typeface="Times New Roman" panose="02020603050405020304" pitchFamily="18" charset="0"/>
                <a:ea typeface="Times New Roman" panose="02020603050405020304" pitchFamily="18" charset="0"/>
              </a:rPr>
              <a:t>Качество передачи дискретных сигналов зависит от частотных характеристик канала и тем в большей степени, чем выше скорость передачи. К частотным характеристикам канала относятся </a:t>
            </a:r>
            <a:r>
              <a:rPr lang="ru-RU" b="1" dirty="0">
                <a:latin typeface="Times New Roman" panose="02020603050405020304" pitchFamily="18" charset="0"/>
                <a:ea typeface="Times New Roman" panose="02020603050405020304" pitchFamily="18" charset="0"/>
              </a:rPr>
              <a:t>амплитудно-частотная</a:t>
            </a:r>
            <a:r>
              <a:rPr lang="ru-RU" dirty="0">
                <a:latin typeface="Times New Roman" panose="02020603050405020304" pitchFamily="18" charset="0"/>
                <a:ea typeface="Times New Roman" panose="02020603050405020304" pitchFamily="18" charset="0"/>
              </a:rPr>
              <a:t>  (АЧХ) </a:t>
            </a:r>
            <a:r>
              <a:rPr lang="ru-RU" b="1" dirty="0">
                <a:latin typeface="Times New Roman" panose="02020603050405020304" pitchFamily="18" charset="0"/>
                <a:ea typeface="Times New Roman" panose="02020603050405020304" pitchFamily="18" charset="0"/>
              </a:rPr>
              <a:t>и </a:t>
            </a:r>
            <a:r>
              <a:rPr lang="ru-RU" b="1" dirty="0" err="1">
                <a:latin typeface="Times New Roman" panose="02020603050405020304" pitchFamily="18" charset="0"/>
                <a:ea typeface="Times New Roman" panose="02020603050405020304" pitchFamily="18" charset="0"/>
              </a:rPr>
              <a:t>фазо</a:t>
            </a:r>
            <a:r>
              <a:rPr lang="ru-RU" b="1" dirty="0">
                <a:latin typeface="Times New Roman" panose="02020603050405020304" pitchFamily="18" charset="0"/>
                <a:ea typeface="Times New Roman" panose="02020603050405020304" pitchFamily="18" charset="0"/>
              </a:rPr>
              <a:t>-частотная </a:t>
            </a:r>
            <a:r>
              <a:rPr lang="ru-RU" dirty="0">
                <a:latin typeface="Times New Roman" panose="02020603050405020304" pitchFamily="18" charset="0"/>
                <a:ea typeface="Times New Roman" panose="02020603050405020304" pitchFamily="18" charset="0"/>
              </a:rPr>
              <a:t>(ФЧХ). </a:t>
            </a:r>
            <a:endParaRPr lang="ru-RU" sz="16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FF968AAD-A015-4963-A370-10E7D9F2BC77}"/>
              </a:ext>
            </a:extLst>
          </p:cNvPr>
          <p:cNvSpPr txBox="1"/>
          <p:nvPr/>
        </p:nvSpPr>
        <p:spPr>
          <a:xfrm>
            <a:off x="1040675" y="5849592"/>
            <a:ext cx="5291847" cy="400110"/>
          </a:xfrm>
          <a:prstGeom prst="rect">
            <a:avLst/>
          </a:prstGeom>
          <a:noFill/>
        </p:spPr>
        <p:txBody>
          <a:bodyPr wrap="square" rtlCol="0">
            <a:spAutoFit/>
          </a:bodyPr>
          <a:lstStyle/>
          <a:p>
            <a:r>
              <a:rPr lang="en-US" sz="2000" i="1" dirty="0"/>
              <a:t>K</a:t>
            </a:r>
            <a:r>
              <a:rPr lang="en-US" sz="2000" dirty="0"/>
              <a:t>u = U</a:t>
            </a:r>
            <a:r>
              <a:rPr lang="ru-RU" sz="2000" dirty="0" err="1"/>
              <a:t>вых</a:t>
            </a:r>
            <a:r>
              <a:rPr lang="en-US" sz="2000" dirty="0"/>
              <a:t> /U</a:t>
            </a:r>
            <a:r>
              <a:rPr lang="ru-RU" sz="2000" dirty="0" err="1"/>
              <a:t>вх</a:t>
            </a:r>
            <a:r>
              <a:rPr lang="ru-RU" sz="2000" dirty="0"/>
              <a:t> ;</a:t>
            </a:r>
            <a:r>
              <a:rPr lang="en-US" sz="2000" dirty="0"/>
              <a:t>             </a:t>
            </a:r>
            <a:r>
              <a:rPr lang="ru-RU" sz="2000" dirty="0"/>
              <a:t>20</a:t>
            </a:r>
            <a:r>
              <a:rPr lang="en-US" sz="2000" i="1" dirty="0">
                <a:latin typeface="Times New Roman" panose="02020603050405020304" pitchFamily="18" charset="0"/>
                <a:cs typeface="Times New Roman" panose="02020603050405020304" pitchFamily="18" charset="0"/>
              </a:rPr>
              <a:t>lg</a:t>
            </a:r>
            <a:r>
              <a:rPr lang="ru-RU" sz="2000" dirty="0"/>
              <a:t> </a:t>
            </a:r>
            <a:r>
              <a:rPr lang="en-US" sz="2000" dirty="0"/>
              <a:t>0,7</a:t>
            </a:r>
            <a:r>
              <a:rPr lang="ru-RU" sz="2000" dirty="0"/>
              <a:t> </a:t>
            </a:r>
            <a:r>
              <a:rPr lang="en-US" sz="2000" dirty="0"/>
              <a:t>=</a:t>
            </a:r>
            <a:r>
              <a:rPr lang="ru-RU" sz="2000" dirty="0"/>
              <a:t> </a:t>
            </a:r>
            <a:r>
              <a:rPr lang="en-US" sz="2000" dirty="0"/>
              <a:t>- 3 </a:t>
            </a:r>
            <a:r>
              <a:rPr lang="ru-RU" sz="2000" dirty="0"/>
              <a:t>дБ</a:t>
            </a:r>
          </a:p>
        </p:txBody>
      </p:sp>
      <p:pic>
        <p:nvPicPr>
          <p:cNvPr id="5" name="Рисунок 4">
            <a:extLst>
              <a:ext uri="{FF2B5EF4-FFF2-40B4-BE49-F238E27FC236}">
                <a16:creationId xmlns:a16="http://schemas.microsoft.com/office/drawing/2014/main" id="{DFA52A42-6C05-41CD-8B33-9EC454D539AE}"/>
              </a:ext>
            </a:extLst>
          </p:cNvPr>
          <p:cNvPicPr>
            <a:picLocks noChangeAspect="1"/>
          </p:cNvPicPr>
          <p:nvPr/>
        </p:nvPicPr>
        <p:blipFill>
          <a:blip r:embed="rId2"/>
          <a:stretch>
            <a:fillRect/>
          </a:stretch>
        </p:blipFill>
        <p:spPr>
          <a:xfrm>
            <a:off x="763013" y="2204684"/>
            <a:ext cx="4314825" cy="2962275"/>
          </a:xfrm>
          <a:prstGeom prst="rect">
            <a:avLst/>
          </a:prstGeom>
        </p:spPr>
      </p:pic>
      <p:pic>
        <p:nvPicPr>
          <p:cNvPr id="7" name="Рисунок 6">
            <a:extLst>
              <a:ext uri="{FF2B5EF4-FFF2-40B4-BE49-F238E27FC236}">
                <a16:creationId xmlns:a16="http://schemas.microsoft.com/office/drawing/2014/main" id="{26D8CE67-B6D1-4088-AB38-1BDFCF0B1D79}"/>
              </a:ext>
            </a:extLst>
          </p:cNvPr>
          <p:cNvPicPr>
            <a:picLocks noChangeAspect="1"/>
          </p:cNvPicPr>
          <p:nvPr/>
        </p:nvPicPr>
        <p:blipFill>
          <a:blip r:embed="rId3"/>
          <a:stretch>
            <a:fillRect/>
          </a:stretch>
        </p:blipFill>
        <p:spPr>
          <a:xfrm>
            <a:off x="6359660" y="2450986"/>
            <a:ext cx="4010025" cy="1247775"/>
          </a:xfrm>
          <a:prstGeom prst="rect">
            <a:avLst/>
          </a:prstGeom>
        </p:spPr>
      </p:pic>
      <p:sp>
        <p:nvSpPr>
          <p:cNvPr id="9" name="TextBox 8">
            <a:extLst>
              <a:ext uri="{FF2B5EF4-FFF2-40B4-BE49-F238E27FC236}">
                <a16:creationId xmlns:a16="http://schemas.microsoft.com/office/drawing/2014/main" id="{F21C3AE4-7476-42CB-8F71-258B3AF47D20}"/>
              </a:ext>
            </a:extLst>
          </p:cNvPr>
          <p:cNvSpPr txBox="1"/>
          <p:nvPr/>
        </p:nvSpPr>
        <p:spPr>
          <a:xfrm>
            <a:off x="6096000" y="2104708"/>
            <a:ext cx="4821153" cy="369332"/>
          </a:xfrm>
          <a:prstGeom prst="rect">
            <a:avLst/>
          </a:prstGeom>
          <a:noFill/>
        </p:spPr>
        <p:txBody>
          <a:bodyPr wrap="square" rtlCol="0">
            <a:spAutoFit/>
          </a:bodyPr>
          <a:lstStyle/>
          <a:p>
            <a:r>
              <a:rPr lang="ru-RU" dirty="0"/>
              <a:t>Схема измерения АЧХ канала (линии) связи</a:t>
            </a:r>
          </a:p>
        </p:txBody>
      </p:sp>
      <p:pic>
        <p:nvPicPr>
          <p:cNvPr id="12" name="Рисунок 11">
            <a:extLst>
              <a:ext uri="{FF2B5EF4-FFF2-40B4-BE49-F238E27FC236}">
                <a16:creationId xmlns:a16="http://schemas.microsoft.com/office/drawing/2014/main" id="{61FE6830-699A-40F7-9EC7-2369B26E5E1B}"/>
              </a:ext>
            </a:extLst>
          </p:cNvPr>
          <p:cNvPicPr>
            <a:picLocks noChangeAspect="1"/>
          </p:cNvPicPr>
          <p:nvPr/>
        </p:nvPicPr>
        <p:blipFill>
          <a:blip r:embed="rId4"/>
          <a:stretch>
            <a:fillRect/>
          </a:stretch>
        </p:blipFill>
        <p:spPr>
          <a:xfrm>
            <a:off x="6359660" y="4410075"/>
            <a:ext cx="3333750" cy="2057400"/>
          </a:xfrm>
          <a:prstGeom prst="rect">
            <a:avLst/>
          </a:prstGeom>
        </p:spPr>
      </p:pic>
      <p:sp>
        <p:nvSpPr>
          <p:cNvPr id="13" name="TextBox 12">
            <a:extLst>
              <a:ext uri="{FF2B5EF4-FFF2-40B4-BE49-F238E27FC236}">
                <a16:creationId xmlns:a16="http://schemas.microsoft.com/office/drawing/2014/main" id="{09B2202C-5AD5-4BD6-8D9F-CF55C568833E}"/>
              </a:ext>
            </a:extLst>
          </p:cNvPr>
          <p:cNvSpPr txBox="1"/>
          <p:nvPr/>
        </p:nvSpPr>
        <p:spPr>
          <a:xfrm>
            <a:off x="6095999" y="3977150"/>
            <a:ext cx="4821153" cy="369332"/>
          </a:xfrm>
          <a:prstGeom prst="rect">
            <a:avLst/>
          </a:prstGeom>
          <a:noFill/>
        </p:spPr>
        <p:txBody>
          <a:bodyPr wrap="square" rtlCol="0">
            <a:spAutoFit/>
          </a:bodyPr>
          <a:lstStyle/>
          <a:p>
            <a:r>
              <a:rPr lang="ru-RU" dirty="0"/>
              <a:t>Схема измерения ФЧХ канала (линии) связи</a:t>
            </a:r>
          </a:p>
        </p:txBody>
      </p:sp>
    </p:spTree>
    <p:extLst>
      <p:ext uri="{BB962C8B-B14F-4D97-AF65-F5344CB8AC3E}">
        <p14:creationId xmlns:p14="http://schemas.microsoft.com/office/powerpoint/2010/main" val="2221416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a:extLst>
              <a:ext uri="{FF2B5EF4-FFF2-40B4-BE49-F238E27FC236}">
                <a16:creationId xmlns:a16="http://schemas.microsoft.com/office/drawing/2014/main" id="{FD99D970-7DB0-43A2-87A7-C85D149C6D2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6890292A-2764-4FB2-9ED9-A9D412BD68F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82532A52-DE64-43FA-BB8D-4E3FB6D04DCF}"/>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Сигналы в инфокоммуникационных системах</a:t>
            </a:r>
            <a:endParaRPr lang="ru-RU" spc="100" dirty="0">
              <a:solidFill>
                <a:srgbClr val="0033CC"/>
              </a:solidFill>
            </a:endParaRPr>
          </a:p>
        </p:txBody>
      </p:sp>
      <p:sp>
        <p:nvSpPr>
          <p:cNvPr id="7" name="Прямоугольник 6">
            <a:extLst>
              <a:ext uri="{FF2B5EF4-FFF2-40B4-BE49-F238E27FC236}">
                <a16:creationId xmlns:a16="http://schemas.microsoft.com/office/drawing/2014/main" id="{F370469D-64A1-493D-B0C2-2E3A6EE365F5}"/>
              </a:ext>
            </a:extLst>
          </p:cNvPr>
          <p:cNvSpPr/>
          <p:nvPr/>
        </p:nvSpPr>
        <p:spPr>
          <a:xfrm>
            <a:off x="476250" y="918686"/>
            <a:ext cx="11201400" cy="4755148"/>
          </a:xfrm>
          <a:prstGeom prst="rect">
            <a:avLst/>
          </a:prstGeom>
        </p:spPr>
        <p:txBody>
          <a:bodyPr wrap="square">
            <a:spAutoFit/>
          </a:bodyPr>
          <a:lstStyle/>
          <a:p>
            <a:r>
              <a:rPr lang="ru-RU" sz="2000" b="1" dirty="0">
                <a:solidFill>
                  <a:srgbClr val="0033CC"/>
                </a:solidFill>
                <a:ea typeface="Times New Roman" panose="02020603050405020304" pitchFamily="18" charset="0"/>
              </a:rPr>
              <a:t>Сигналом</a:t>
            </a:r>
            <a:r>
              <a:rPr lang="ru-RU" sz="2000" dirty="0">
                <a:ea typeface="Times New Roman" panose="02020603050405020304" pitchFamily="18" charset="0"/>
              </a:rPr>
              <a:t> называется некоторая физическая величина (например, электрический  ток, электро-магнитное поле, световое излучение, звуковые волны и т. п.), отображающая сообщение. Зная закон, связывающий  сообщение и сигнал, получатель может выявить содержащиеся в сообщении сведения. </a:t>
            </a:r>
          </a:p>
          <a:p>
            <a:pPr>
              <a:spcAft>
                <a:spcPts val="1200"/>
              </a:spcAft>
            </a:pPr>
            <a:r>
              <a:rPr lang="ru-RU" sz="2000" dirty="0">
                <a:latin typeface="Times New Roman" panose="02020603050405020304" pitchFamily="18" charset="0"/>
                <a:ea typeface="Times New Roman" panose="02020603050405020304" pitchFamily="18" charset="0"/>
              </a:rPr>
              <a:t>Сигналы в СПД могут отличаться типом переносчика, формой и способом модуляции. </a:t>
            </a:r>
          </a:p>
          <a:p>
            <a:pPr>
              <a:spcAft>
                <a:spcPts val="600"/>
              </a:spcAft>
            </a:pPr>
            <a:r>
              <a:rPr lang="ru-RU" sz="2000" b="1" dirty="0">
                <a:solidFill>
                  <a:srgbClr val="000000"/>
                </a:solidFill>
                <a:ea typeface="Times New Roman" panose="02020603050405020304" pitchFamily="18" charset="0"/>
              </a:rPr>
              <a:t>Модуляцией</a:t>
            </a:r>
            <a:r>
              <a:rPr lang="ru-RU" sz="2000" dirty="0">
                <a:solidFill>
                  <a:srgbClr val="000000"/>
                </a:solidFill>
                <a:ea typeface="Times New Roman" panose="02020603050405020304" pitchFamily="18" charset="0"/>
              </a:rPr>
              <a:t> называется изменение параметра(</a:t>
            </a:r>
            <a:r>
              <a:rPr lang="ru-RU" sz="2000" dirty="0" err="1">
                <a:solidFill>
                  <a:srgbClr val="000000"/>
                </a:solidFill>
                <a:ea typeface="Times New Roman" panose="02020603050405020304" pitchFamily="18" charset="0"/>
              </a:rPr>
              <a:t>ов</a:t>
            </a:r>
            <a:r>
              <a:rPr lang="ru-RU" sz="2000" dirty="0">
                <a:solidFill>
                  <a:srgbClr val="000000"/>
                </a:solidFill>
                <a:ea typeface="Times New Roman" panose="02020603050405020304" pitchFamily="18" charset="0"/>
              </a:rPr>
              <a:t>)  переносчика сигнала в соответствии с функцией, отображающей передаваемое сообщение. Целью модуляции является согласования параметров сигналов с характеристиками канала связи и обеспечение максимальной помехоустойчивости приема сигналов при наличии помех в канале.</a:t>
            </a:r>
            <a:endParaRPr lang="ru-RU" sz="2000" dirty="0">
              <a:ea typeface="Times New Roman" panose="02020603050405020304" pitchFamily="18" charset="0"/>
            </a:endParaRPr>
          </a:p>
          <a:p>
            <a:r>
              <a:rPr lang="ru-RU" sz="2000" dirty="0"/>
              <a:t>В качестве переносчика обычно используется гармоническое (синусоидальное) колебание</a:t>
            </a:r>
          </a:p>
          <a:p>
            <a:endParaRPr lang="en-US" sz="2000" dirty="0">
              <a:latin typeface="Times New Roman" panose="02020603050405020304" pitchFamily="18" charset="0"/>
            </a:endParaRPr>
          </a:p>
          <a:p>
            <a:pPr algn="ctr"/>
            <a:r>
              <a:rPr lang="en-US" sz="2800" b="1" i="1" dirty="0">
                <a:solidFill>
                  <a:srgbClr val="0033CC"/>
                </a:solidFill>
                <a:latin typeface="Times New Roman" panose="02020603050405020304" pitchFamily="18" charset="0"/>
              </a:rPr>
              <a:t>u</a:t>
            </a:r>
            <a:r>
              <a:rPr lang="en-US" sz="2800" b="1" dirty="0">
                <a:solidFill>
                  <a:srgbClr val="0033CC"/>
                </a:solidFill>
                <a:latin typeface="Times New Roman" panose="02020603050405020304" pitchFamily="18" charset="0"/>
              </a:rPr>
              <a:t>(</a:t>
            </a:r>
            <a:r>
              <a:rPr lang="en-US" sz="2800" b="1" i="1" dirty="0">
                <a:solidFill>
                  <a:srgbClr val="0033CC"/>
                </a:solidFill>
                <a:latin typeface="Times New Roman" panose="02020603050405020304" pitchFamily="18" charset="0"/>
              </a:rPr>
              <a:t>t</a:t>
            </a:r>
            <a:r>
              <a:rPr lang="en-US" sz="2800" b="1" dirty="0">
                <a:solidFill>
                  <a:srgbClr val="0033CC"/>
                </a:solidFill>
                <a:latin typeface="Times New Roman" panose="02020603050405020304" pitchFamily="18" charset="0"/>
              </a:rPr>
              <a:t>)= </a:t>
            </a:r>
            <a:r>
              <a:rPr lang="en-US" sz="2800" b="1" i="1" dirty="0">
                <a:solidFill>
                  <a:srgbClr val="0033CC"/>
                </a:solidFill>
                <a:latin typeface="Times New Roman" panose="02020603050405020304" pitchFamily="18" charset="0"/>
              </a:rPr>
              <a:t>U</a:t>
            </a:r>
            <a:r>
              <a:rPr lang="en-US" sz="2800" b="1" baseline="-25000" dirty="0">
                <a:solidFill>
                  <a:srgbClr val="0033CC"/>
                </a:solidFill>
                <a:latin typeface="Times New Roman" panose="02020603050405020304" pitchFamily="18" charset="0"/>
              </a:rPr>
              <a:t>0</a:t>
            </a:r>
            <a:r>
              <a:rPr lang="en-US" sz="2800" b="1" i="1" dirty="0">
                <a:solidFill>
                  <a:srgbClr val="0033CC"/>
                </a:solidFill>
                <a:latin typeface="Times New Roman" panose="02020603050405020304" pitchFamily="18" charset="0"/>
              </a:rPr>
              <a:t>sin</a:t>
            </a:r>
            <a:r>
              <a:rPr lang="en-US" sz="2800" b="1" dirty="0">
                <a:solidFill>
                  <a:srgbClr val="0033CC"/>
                </a:solidFill>
                <a:latin typeface="Times New Roman" panose="02020603050405020304" pitchFamily="18" charset="0"/>
              </a:rPr>
              <a:t>(2πf +</a:t>
            </a:r>
            <a:r>
              <a:rPr lang="el-GR" sz="2800" b="1" dirty="0">
                <a:solidFill>
                  <a:srgbClr val="0033CC"/>
                </a:solidFill>
                <a:latin typeface="Times New Roman" panose="02020603050405020304" pitchFamily="18" charset="0"/>
              </a:rPr>
              <a:t>φ</a:t>
            </a:r>
            <a:r>
              <a:rPr lang="en-US" sz="2800" b="1" baseline="-25000" dirty="0">
                <a:solidFill>
                  <a:srgbClr val="0033CC"/>
                </a:solidFill>
                <a:latin typeface="Times New Roman" panose="02020603050405020304" pitchFamily="18" charset="0"/>
              </a:rPr>
              <a:t>0</a:t>
            </a:r>
            <a:r>
              <a:rPr lang="en-US" sz="2800" b="1" dirty="0">
                <a:solidFill>
                  <a:srgbClr val="0033CC"/>
                </a:solidFill>
                <a:latin typeface="Times New Roman" panose="02020603050405020304" pitchFamily="18" charset="0"/>
              </a:rPr>
              <a:t>)</a:t>
            </a:r>
            <a:endParaRPr lang="ru-RU" sz="2800" b="1" dirty="0">
              <a:solidFill>
                <a:srgbClr val="0033CC"/>
              </a:solidFill>
              <a:latin typeface="Times New Roman" panose="02020603050405020304" pitchFamily="18" charset="0"/>
            </a:endParaRPr>
          </a:p>
          <a:p>
            <a:endParaRPr lang="ru-RU" sz="2000" dirty="0"/>
          </a:p>
          <a:p>
            <a:endParaRPr lang="ru-RU" sz="2000" dirty="0"/>
          </a:p>
        </p:txBody>
      </p:sp>
    </p:spTree>
    <p:extLst>
      <p:ext uri="{BB962C8B-B14F-4D97-AF65-F5344CB8AC3E}">
        <p14:creationId xmlns:p14="http://schemas.microsoft.com/office/powerpoint/2010/main" val="489896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0EEE864-5B9A-45F4-8F55-E59F46ED2FC2}"/>
              </a:ext>
            </a:extLst>
          </p:cNvPr>
          <p:cNvPicPr>
            <a:picLocks noChangeAspect="1"/>
          </p:cNvPicPr>
          <p:nvPr/>
        </p:nvPicPr>
        <p:blipFill>
          <a:blip r:embed="rId2"/>
          <a:stretch>
            <a:fillRect/>
          </a:stretch>
        </p:blipFill>
        <p:spPr>
          <a:xfrm>
            <a:off x="197918" y="1775986"/>
            <a:ext cx="5504517" cy="4519613"/>
          </a:xfrm>
          <a:prstGeom prst="rect">
            <a:avLst/>
          </a:prstGeom>
        </p:spPr>
      </p:pic>
      <p:sp>
        <p:nvSpPr>
          <p:cNvPr id="4" name="Text Box 8">
            <a:extLst>
              <a:ext uri="{FF2B5EF4-FFF2-40B4-BE49-F238E27FC236}">
                <a16:creationId xmlns:a16="http://schemas.microsoft.com/office/drawing/2014/main" id="{8CC5FE24-86EF-4DC0-AD0D-72AC5C0B9DC0}"/>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A8CC16E1-DC0C-44DF-9E7B-F9595B4C75E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445B5AC9-4872-438E-9404-3F57CB24EDBA}"/>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Немодулированные и модулированные сигналы</a:t>
            </a:r>
            <a:endParaRPr lang="ru-RU" spc="100" dirty="0">
              <a:solidFill>
                <a:srgbClr val="0033CC"/>
              </a:solidFill>
            </a:endParaRPr>
          </a:p>
        </p:txBody>
      </p:sp>
      <p:sp>
        <p:nvSpPr>
          <p:cNvPr id="7" name="Прямоугольник 6">
            <a:extLst>
              <a:ext uri="{FF2B5EF4-FFF2-40B4-BE49-F238E27FC236}">
                <a16:creationId xmlns:a16="http://schemas.microsoft.com/office/drawing/2014/main" id="{FB451681-2165-4729-843F-22E19DC367C4}"/>
              </a:ext>
            </a:extLst>
          </p:cNvPr>
          <p:cNvSpPr/>
          <p:nvPr/>
        </p:nvSpPr>
        <p:spPr>
          <a:xfrm>
            <a:off x="726189" y="1021769"/>
            <a:ext cx="2776722" cy="461665"/>
          </a:xfrm>
          <a:prstGeom prst="rect">
            <a:avLst/>
          </a:prstGeom>
        </p:spPr>
        <p:txBody>
          <a:bodyPr wrap="none">
            <a:spAutoFit/>
          </a:bodyPr>
          <a:lstStyle/>
          <a:p>
            <a:pPr algn="ctr"/>
            <a:r>
              <a:rPr lang="en-US" sz="2400" b="1" i="1" dirty="0">
                <a:solidFill>
                  <a:srgbClr val="0033CC"/>
                </a:solidFill>
                <a:latin typeface="Times New Roman" panose="02020603050405020304" pitchFamily="18" charset="0"/>
              </a:rPr>
              <a:t>u</a:t>
            </a:r>
            <a:r>
              <a:rPr lang="en-US" sz="2400" b="1" dirty="0">
                <a:solidFill>
                  <a:srgbClr val="0033CC"/>
                </a:solidFill>
                <a:latin typeface="Times New Roman" panose="02020603050405020304" pitchFamily="18" charset="0"/>
              </a:rPr>
              <a:t>(</a:t>
            </a:r>
            <a:r>
              <a:rPr lang="en-US" sz="2400" b="1" i="1" dirty="0">
                <a:solidFill>
                  <a:srgbClr val="0033CC"/>
                </a:solidFill>
                <a:latin typeface="Times New Roman" panose="02020603050405020304" pitchFamily="18" charset="0"/>
              </a:rPr>
              <a:t>t</a:t>
            </a:r>
            <a:r>
              <a:rPr lang="en-US" sz="2400" b="1" dirty="0">
                <a:solidFill>
                  <a:srgbClr val="0033CC"/>
                </a:solidFill>
                <a:latin typeface="Times New Roman" panose="02020603050405020304" pitchFamily="18" charset="0"/>
              </a:rPr>
              <a:t>)= </a:t>
            </a:r>
            <a:r>
              <a:rPr lang="en-US" sz="2400" b="1" i="1" dirty="0">
                <a:solidFill>
                  <a:srgbClr val="0033CC"/>
                </a:solidFill>
                <a:latin typeface="Times New Roman" panose="02020603050405020304" pitchFamily="18" charset="0"/>
              </a:rPr>
              <a:t>U</a:t>
            </a:r>
            <a:r>
              <a:rPr lang="en-US" sz="2400" b="1" baseline="-25000" dirty="0">
                <a:solidFill>
                  <a:srgbClr val="0033CC"/>
                </a:solidFill>
                <a:latin typeface="Times New Roman" panose="02020603050405020304" pitchFamily="18" charset="0"/>
              </a:rPr>
              <a:t>0</a:t>
            </a:r>
            <a:r>
              <a:rPr lang="en-US" sz="2400" b="1" i="1" dirty="0">
                <a:solidFill>
                  <a:srgbClr val="0033CC"/>
                </a:solidFill>
                <a:latin typeface="Times New Roman" panose="02020603050405020304" pitchFamily="18" charset="0"/>
              </a:rPr>
              <a:t>sin</a:t>
            </a:r>
            <a:r>
              <a:rPr lang="en-US" sz="2400" b="1" dirty="0">
                <a:solidFill>
                  <a:srgbClr val="0033CC"/>
                </a:solidFill>
                <a:latin typeface="Times New Roman" panose="02020603050405020304" pitchFamily="18" charset="0"/>
              </a:rPr>
              <a:t>(2πf +</a:t>
            </a:r>
            <a:r>
              <a:rPr lang="el-GR" sz="2400" b="1" dirty="0">
                <a:solidFill>
                  <a:srgbClr val="0033CC"/>
                </a:solidFill>
                <a:latin typeface="Times New Roman" panose="02020603050405020304" pitchFamily="18" charset="0"/>
              </a:rPr>
              <a:t>φ</a:t>
            </a:r>
            <a:r>
              <a:rPr lang="en-US" sz="2400" b="1" baseline="-25000" dirty="0">
                <a:solidFill>
                  <a:srgbClr val="0033CC"/>
                </a:solidFill>
                <a:latin typeface="Times New Roman" panose="02020603050405020304" pitchFamily="18" charset="0"/>
              </a:rPr>
              <a:t>0</a:t>
            </a:r>
            <a:r>
              <a:rPr lang="en-US" sz="2400" b="1" dirty="0">
                <a:solidFill>
                  <a:srgbClr val="0033CC"/>
                </a:solidFill>
                <a:latin typeface="Times New Roman" panose="02020603050405020304" pitchFamily="18" charset="0"/>
              </a:rPr>
              <a:t>)</a:t>
            </a:r>
            <a:endParaRPr lang="ru-RU" sz="2400" b="1" dirty="0">
              <a:solidFill>
                <a:srgbClr val="0033CC"/>
              </a:solidFill>
              <a:latin typeface="Times New Roman" panose="02020603050405020304" pitchFamily="18" charset="0"/>
            </a:endParaRPr>
          </a:p>
        </p:txBody>
      </p:sp>
      <p:sp>
        <p:nvSpPr>
          <p:cNvPr id="12" name="Прямоугольник 11">
            <a:extLst>
              <a:ext uri="{FF2B5EF4-FFF2-40B4-BE49-F238E27FC236}">
                <a16:creationId xmlns:a16="http://schemas.microsoft.com/office/drawing/2014/main" id="{9D8C603B-F944-40F8-94BF-CD871474B2E6}"/>
              </a:ext>
            </a:extLst>
          </p:cNvPr>
          <p:cNvSpPr/>
          <p:nvPr/>
        </p:nvSpPr>
        <p:spPr>
          <a:xfrm>
            <a:off x="5797685" y="1083785"/>
            <a:ext cx="6096000" cy="5632311"/>
          </a:xfrm>
          <a:prstGeom prst="rect">
            <a:avLst/>
          </a:prstGeom>
        </p:spPr>
        <p:txBody>
          <a:bodyPr>
            <a:spAutoFit/>
          </a:bodyPr>
          <a:lstStyle/>
          <a:p>
            <a:pPr indent="457200" algn="just">
              <a:spcAft>
                <a:spcPts val="0"/>
              </a:spcAft>
            </a:pPr>
            <a:r>
              <a:rPr lang="ru-RU" sz="2000" dirty="0">
                <a:ea typeface="Times New Roman" panose="02020603050405020304" pitchFamily="18" charset="0"/>
              </a:rPr>
              <a:t>Различают абсолютную (ФМ) и относительную (ОФМ) фазовую модуляцию. ОФМ носит также название дифференциальная фазовая модуляция (ДФМ)  При абсолютной двухпозиционной фазовой манипуляции</a:t>
            </a:r>
            <a:r>
              <a:rPr lang="ru-RU" sz="2000" dirty="0">
                <a:solidFill>
                  <a:srgbClr val="000000"/>
                </a:solidFill>
                <a:ea typeface="Times New Roman" panose="02020603050405020304" pitchFamily="18" charset="0"/>
              </a:rPr>
              <a:t> (</a:t>
            </a:r>
            <a:r>
              <a:rPr lang="ru-RU" sz="2000" dirty="0">
                <a:ea typeface="Times New Roman" panose="02020603050405020304" pitchFamily="18" charset="0"/>
              </a:rPr>
              <a:t>англ. обозначение  </a:t>
            </a:r>
            <a:r>
              <a:rPr lang="ru-RU" sz="2000" dirty="0">
                <a:solidFill>
                  <a:srgbClr val="000000"/>
                </a:solidFill>
                <a:ea typeface="Times New Roman" panose="02020603050405020304" pitchFamily="18" charset="0"/>
              </a:rPr>
              <a:t>BPSK - </a:t>
            </a:r>
            <a:r>
              <a:rPr lang="ru-RU" sz="2000" i="1" dirty="0" err="1">
                <a:solidFill>
                  <a:srgbClr val="000000"/>
                </a:solidFill>
                <a:ea typeface="Times New Roman" panose="02020603050405020304" pitchFamily="18" charset="0"/>
              </a:rPr>
              <a:t>Binary</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Phase</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Shift</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Keying</a:t>
            </a:r>
            <a:r>
              <a:rPr lang="ru-RU" sz="2000" dirty="0">
                <a:ea typeface="Times New Roman" panose="02020603050405020304" pitchFamily="18" charset="0"/>
              </a:rPr>
              <a:t> ) фаза модулированного колебания при значении входного сигнала равного уровню логического "0" совпадает со значением фазы опорного (</a:t>
            </a:r>
            <a:r>
              <a:rPr lang="ru-RU" sz="2000" i="1" dirty="0">
                <a:ea typeface="Times New Roman" panose="02020603050405020304" pitchFamily="18" charset="0"/>
              </a:rPr>
              <a:t>несущего</a:t>
            </a:r>
            <a:r>
              <a:rPr lang="ru-RU" sz="2000" dirty="0">
                <a:ea typeface="Times New Roman" panose="02020603050405020304" pitchFamily="18" charset="0"/>
              </a:rPr>
              <a:t>) напряжения (</a:t>
            </a:r>
            <a:r>
              <a:rPr lang="ru-RU" sz="2000" dirty="0" err="1">
                <a:ea typeface="Times New Roman" panose="02020603050405020304" pitchFamily="18" charset="0"/>
              </a:rPr>
              <a:t>Δφ</a:t>
            </a:r>
            <a:r>
              <a:rPr lang="ru-RU" sz="2000" dirty="0">
                <a:ea typeface="Times New Roman" panose="02020603050405020304" pitchFamily="18" charset="0"/>
              </a:rPr>
              <a:t>=0</a:t>
            </a:r>
            <a:r>
              <a:rPr lang="ru-RU" sz="2000" baseline="30000" dirty="0">
                <a:ea typeface="Times New Roman" panose="02020603050405020304" pitchFamily="18" charset="0"/>
              </a:rPr>
              <a:t>0</a:t>
            </a:r>
            <a:r>
              <a:rPr lang="ru-RU" sz="2000" dirty="0">
                <a:ea typeface="Times New Roman" panose="02020603050405020304" pitchFamily="18" charset="0"/>
              </a:rPr>
              <a:t>), а при поступлении "1" – меняется на противоположную (</a:t>
            </a:r>
            <a:r>
              <a:rPr lang="ru-RU" sz="2000" dirty="0" err="1">
                <a:ea typeface="Times New Roman" panose="02020603050405020304" pitchFamily="18" charset="0"/>
              </a:rPr>
              <a:t>Δφ</a:t>
            </a:r>
            <a:r>
              <a:rPr lang="ru-RU" sz="2000" dirty="0">
                <a:ea typeface="Times New Roman" panose="02020603050405020304" pitchFamily="18" charset="0"/>
              </a:rPr>
              <a:t>=180</a:t>
            </a:r>
            <a:r>
              <a:rPr lang="ru-RU" sz="2000" baseline="30000" dirty="0">
                <a:ea typeface="Times New Roman" panose="02020603050405020304" pitchFamily="18" charset="0"/>
              </a:rPr>
              <a:t>0</a:t>
            </a:r>
            <a:r>
              <a:rPr lang="ru-RU" sz="2000" dirty="0">
                <a:ea typeface="Times New Roman" panose="02020603050405020304" pitchFamily="18" charset="0"/>
              </a:rPr>
              <a:t>). То есть, фаза модулированного колебания меняется всякий раз при изменении значения входного сигнала. </a:t>
            </a:r>
            <a:endParaRPr lang="ru-RU" sz="2000" dirty="0">
              <a:effectLst/>
              <a:ea typeface="Times New Roman" panose="02020603050405020304" pitchFamily="18" charset="0"/>
            </a:endParaRPr>
          </a:p>
          <a:p>
            <a:pPr indent="457200" algn="just">
              <a:spcAft>
                <a:spcPts val="0"/>
              </a:spcAft>
            </a:pPr>
            <a:r>
              <a:rPr lang="ru-RU" sz="2000" dirty="0">
                <a:ea typeface="Times New Roman" panose="02020603050405020304" pitchFamily="18" charset="0"/>
              </a:rPr>
              <a:t>В случае дифференциальной фазовой манипуляции ДФМ (англ. </a:t>
            </a:r>
            <a:r>
              <a:rPr lang="ru-RU" sz="2000" dirty="0">
                <a:solidFill>
                  <a:srgbClr val="000000"/>
                </a:solidFill>
                <a:ea typeface="Times New Roman" panose="02020603050405020304" pitchFamily="18" charset="0"/>
              </a:rPr>
              <a:t>DPSK - </a:t>
            </a:r>
            <a:r>
              <a:rPr lang="ru-RU" sz="2000" i="1" dirty="0" err="1">
                <a:solidFill>
                  <a:srgbClr val="000000"/>
                </a:solidFill>
                <a:ea typeface="Times New Roman" panose="02020603050405020304" pitchFamily="18" charset="0"/>
              </a:rPr>
              <a:t>Differential</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Phase</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Shift</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Keying</a:t>
            </a:r>
            <a:r>
              <a:rPr lang="ru-RU" sz="2000" dirty="0">
                <a:solidFill>
                  <a:srgbClr val="000000"/>
                </a:solidFill>
                <a:ea typeface="Times New Roman" panose="02020603050405020304" pitchFamily="18" charset="0"/>
              </a:rPr>
              <a:t>), </a:t>
            </a:r>
            <a:r>
              <a:rPr lang="ru-RU" sz="2000" dirty="0">
                <a:ea typeface="Times New Roman" panose="02020603050405020304" pitchFamily="18" charset="0"/>
              </a:rPr>
              <a:t>фаза текущего колебания изменяется не по отношению к опорному колебанию, а по отношению к фазе предыдущей посылки. </a:t>
            </a:r>
            <a:endParaRPr lang="ru-RU" sz="2000" dirty="0">
              <a:effectLst/>
              <a:ea typeface="Times New Roman" panose="02020603050405020304" pitchFamily="18" charset="0"/>
            </a:endParaRPr>
          </a:p>
        </p:txBody>
      </p:sp>
    </p:spTree>
    <p:extLst>
      <p:ext uri="{BB962C8B-B14F-4D97-AF65-F5344CB8AC3E}">
        <p14:creationId xmlns:p14="http://schemas.microsoft.com/office/powerpoint/2010/main" val="1173296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FD550F4C-87C7-4C57-B28D-66C4201758E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DA509D70-04FE-48E4-83FA-117763C5442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19895791-5BE9-4934-AF67-B5A642919E98}"/>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Временные и энергетические параметры сигналов</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60831FC0-6083-4622-9BF3-359D08011D21}"/>
              </a:ext>
            </a:extLst>
          </p:cNvPr>
          <p:cNvSpPr/>
          <p:nvPr/>
        </p:nvSpPr>
        <p:spPr>
          <a:xfrm>
            <a:off x="552450" y="1042510"/>
            <a:ext cx="10744200" cy="1015663"/>
          </a:xfrm>
          <a:prstGeom prst="rect">
            <a:avLst/>
          </a:prstGeom>
        </p:spPr>
        <p:txBody>
          <a:bodyPr wrap="square">
            <a:spAutoFit/>
          </a:bodyPr>
          <a:lstStyle/>
          <a:p>
            <a:pPr algn="just">
              <a:spcAft>
                <a:spcPts val="0"/>
              </a:spcAft>
            </a:pPr>
            <a:r>
              <a:rPr lang="ru-RU" dirty="0">
                <a:ea typeface="Times New Roman" panose="02020603050405020304" pitchFamily="18" charset="0"/>
              </a:rPr>
              <a:t>Количество единичных элементов В, передаваемых в единицу времени, называется скоростью передачи сигналов или скоростью манипуляции. Эта величина получила размерность Бод. </a:t>
            </a:r>
          </a:p>
          <a:p>
            <a:pPr algn="ctr">
              <a:spcAft>
                <a:spcPts val="0"/>
              </a:spcAft>
            </a:pPr>
            <a:r>
              <a:rPr lang="ru-RU" i="1" dirty="0">
                <a:latin typeface="Times New Roman" panose="02020603050405020304" pitchFamily="18" charset="0"/>
                <a:ea typeface="Times New Roman" panose="02020603050405020304" pitchFamily="18" charset="0"/>
              </a:rPr>
              <a:t> </a:t>
            </a:r>
            <a:r>
              <a:rPr lang="ru-RU" sz="2400" i="1" dirty="0">
                <a:effectLst/>
                <a:latin typeface="Times New Roman" panose="02020603050405020304" pitchFamily="18" charset="0"/>
                <a:ea typeface="Times New Roman" panose="02020603050405020304" pitchFamily="18" charset="0"/>
              </a:rPr>
              <a:t>В </a:t>
            </a:r>
            <a:r>
              <a:rPr lang="ru-RU" sz="2400" dirty="0">
                <a:effectLst/>
                <a:latin typeface="Times New Roman" panose="02020603050405020304" pitchFamily="18" charset="0"/>
                <a:ea typeface="Times New Roman" panose="02020603050405020304" pitchFamily="18" charset="0"/>
              </a:rPr>
              <a:t>= 1/</a:t>
            </a:r>
            <a:r>
              <a:rPr lang="ru-RU" sz="24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400" baseline="-25000" dirty="0">
                <a:effectLst/>
                <a:latin typeface="Times New Roman" panose="02020603050405020304" pitchFamily="18" charset="0"/>
                <a:ea typeface="Times New Roman" panose="02020603050405020304" pitchFamily="18" charset="0"/>
              </a:rPr>
              <a:t>0 </a:t>
            </a:r>
            <a:r>
              <a:rPr lang="ru-RU" sz="2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     </a:t>
            </a:r>
            <a:r>
              <a:rPr lang="ru-RU" sz="2400" dirty="0">
                <a:effectLst/>
                <a:latin typeface="Times New Roman" panose="02020603050405020304" pitchFamily="18" charset="0"/>
                <a:ea typeface="Times New Roman" panose="02020603050405020304" pitchFamily="18" charset="0"/>
              </a:rPr>
              <a:t>  </a:t>
            </a:r>
            <a:r>
              <a:rPr lang="en-US" sz="2400" i="1" dirty="0">
                <a:effectLst/>
                <a:latin typeface="Times New Roman" panose="02020603050405020304" pitchFamily="18" charset="0"/>
                <a:ea typeface="Times New Roman" panose="02020603050405020304" pitchFamily="18" charset="0"/>
              </a:rPr>
              <a:t>V </a:t>
            </a:r>
            <a:r>
              <a:rPr lang="en-US" sz="2400" dirty="0">
                <a:effectLst/>
                <a:latin typeface="Times New Roman" panose="02020603050405020304" pitchFamily="18" charset="0"/>
                <a:ea typeface="Times New Roman" panose="02020603050405020304" pitchFamily="18" charset="0"/>
              </a:rPr>
              <a:t>= </a:t>
            </a:r>
            <a:r>
              <a:rPr lang="en-US" sz="2400" i="1" dirty="0">
                <a:effectLst/>
                <a:latin typeface="Times New Roman" panose="02020603050405020304" pitchFamily="18" charset="0"/>
                <a:ea typeface="Times New Roman" panose="02020603050405020304" pitchFamily="18" charset="0"/>
              </a:rPr>
              <a:t>log m</a:t>
            </a:r>
            <a:r>
              <a:rPr lang="en-US" sz="2400" baseline="-25000" dirty="0">
                <a:effectLst/>
                <a:latin typeface="Times New Roman" panose="02020603050405020304" pitchFamily="18" charset="0"/>
                <a:ea typeface="Times New Roman" panose="02020603050405020304" pitchFamily="18" charset="0"/>
              </a:rPr>
              <a:t>c</a:t>
            </a:r>
            <a:r>
              <a:rPr lang="en-US" sz="2400" dirty="0">
                <a:effectLst/>
                <a:latin typeface="Times New Roman" panose="02020603050405020304" pitchFamily="18" charset="0"/>
                <a:ea typeface="Times New Roman" panose="02020603050405020304" pitchFamily="18" charset="0"/>
              </a:rPr>
              <a:t>/</a:t>
            </a:r>
            <a:r>
              <a:rPr lang="ru-RU" sz="24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400" baseline="-25000" dirty="0">
                <a:latin typeface="Times New Roman" panose="02020603050405020304" pitchFamily="18" charset="0"/>
                <a:ea typeface="Times New Roman" panose="02020603050405020304" pitchFamily="18" charset="0"/>
              </a:rPr>
              <a:t>0</a:t>
            </a:r>
            <a:r>
              <a:rPr lang="en-US" sz="2400" baseline="-25000" dirty="0">
                <a:latin typeface="Times New Roman" panose="02020603050405020304" pitchFamily="18" charset="0"/>
                <a:ea typeface="Times New Roman" panose="02020603050405020304" pitchFamily="18" charset="0"/>
              </a:rPr>
              <a:t> .</a:t>
            </a:r>
            <a:endParaRPr lang="ru-RU" sz="2400" dirty="0"/>
          </a:p>
        </p:txBody>
      </p:sp>
      <p:grpSp>
        <p:nvGrpSpPr>
          <p:cNvPr id="16" name="Группа 15">
            <a:extLst>
              <a:ext uri="{FF2B5EF4-FFF2-40B4-BE49-F238E27FC236}">
                <a16:creationId xmlns:a16="http://schemas.microsoft.com/office/drawing/2014/main" id="{FD874908-D9D7-4BEE-B1B9-5841F409ABDA}"/>
              </a:ext>
            </a:extLst>
          </p:cNvPr>
          <p:cNvGrpSpPr/>
          <p:nvPr/>
        </p:nvGrpSpPr>
        <p:grpSpPr>
          <a:xfrm>
            <a:off x="334108" y="2059590"/>
            <a:ext cx="11623430" cy="2923580"/>
            <a:chOff x="334108" y="2428875"/>
            <a:chExt cx="11623430" cy="2923580"/>
          </a:xfrm>
        </p:grpSpPr>
        <p:pic>
          <p:nvPicPr>
            <p:cNvPr id="7" name="Рисунок 6">
              <a:extLst>
                <a:ext uri="{FF2B5EF4-FFF2-40B4-BE49-F238E27FC236}">
                  <a16:creationId xmlns:a16="http://schemas.microsoft.com/office/drawing/2014/main" id="{B0856C1A-4256-453F-97EC-8CC31D8B337D}"/>
                </a:ext>
              </a:extLst>
            </p:cNvPr>
            <p:cNvPicPr>
              <a:picLocks noChangeAspect="1"/>
            </p:cNvPicPr>
            <p:nvPr/>
          </p:nvPicPr>
          <p:blipFill>
            <a:blip r:embed="rId2"/>
            <a:stretch>
              <a:fillRect/>
            </a:stretch>
          </p:blipFill>
          <p:spPr>
            <a:xfrm>
              <a:off x="2139826" y="2428875"/>
              <a:ext cx="3305175" cy="1000125"/>
            </a:xfrm>
            <a:prstGeom prst="rect">
              <a:avLst/>
            </a:prstGeom>
          </p:spPr>
        </p:pic>
        <p:sp>
          <p:nvSpPr>
            <p:cNvPr id="8" name="TextBox 7">
              <a:extLst>
                <a:ext uri="{FF2B5EF4-FFF2-40B4-BE49-F238E27FC236}">
                  <a16:creationId xmlns:a16="http://schemas.microsoft.com/office/drawing/2014/main" id="{6D4349BE-C201-4C49-9A37-80017922CFD0}"/>
                </a:ext>
              </a:extLst>
            </p:cNvPr>
            <p:cNvSpPr txBox="1"/>
            <p:nvPr/>
          </p:nvSpPr>
          <p:spPr>
            <a:xfrm>
              <a:off x="552340" y="2779980"/>
              <a:ext cx="1452305" cy="369332"/>
            </a:xfrm>
            <a:prstGeom prst="rect">
              <a:avLst/>
            </a:prstGeom>
            <a:noFill/>
          </p:spPr>
          <p:txBody>
            <a:bodyPr wrap="square" rtlCol="0">
              <a:spAutoFit/>
            </a:bodyPr>
            <a:lstStyle/>
            <a:p>
              <a:r>
                <a:rPr lang="ru-RU" dirty="0"/>
                <a:t>Сигнал вида</a:t>
              </a:r>
            </a:p>
          </p:txBody>
        </p:sp>
        <p:sp>
          <p:nvSpPr>
            <p:cNvPr id="9" name="TextBox 8">
              <a:extLst>
                <a:ext uri="{FF2B5EF4-FFF2-40B4-BE49-F238E27FC236}">
                  <a16:creationId xmlns:a16="http://schemas.microsoft.com/office/drawing/2014/main" id="{A21CDA9E-C181-4B02-9E5C-33AD7D936AB7}"/>
                </a:ext>
              </a:extLst>
            </p:cNvPr>
            <p:cNvSpPr txBox="1"/>
            <p:nvPr/>
          </p:nvSpPr>
          <p:spPr>
            <a:xfrm>
              <a:off x="5445001" y="2779980"/>
              <a:ext cx="4789245" cy="369332"/>
            </a:xfrm>
            <a:prstGeom prst="rect">
              <a:avLst/>
            </a:prstGeom>
            <a:noFill/>
          </p:spPr>
          <p:txBody>
            <a:bodyPr wrap="square" rtlCol="0">
              <a:spAutoFit/>
            </a:bodyPr>
            <a:lstStyle/>
            <a:p>
              <a:r>
                <a:rPr lang="ru-RU" dirty="0"/>
                <a:t>Можно представить в виде </a:t>
              </a:r>
            </a:p>
          </p:txBody>
        </p:sp>
        <p:sp>
          <p:nvSpPr>
            <p:cNvPr id="11" name="Прямоугольник 10">
              <a:extLst>
                <a:ext uri="{FF2B5EF4-FFF2-40B4-BE49-F238E27FC236}">
                  <a16:creationId xmlns:a16="http://schemas.microsoft.com/office/drawing/2014/main" id="{307A7C17-08AF-450B-BEFE-3F9148F0FF48}"/>
                </a:ext>
              </a:extLst>
            </p:cNvPr>
            <p:cNvSpPr/>
            <p:nvPr/>
          </p:nvSpPr>
          <p:spPr>
            <a:xfrm>
              <a:off x="8264849" y="2779980"/>
              <a:ext cx="2371162" cy="369332"/>
            </a:xfrm>
            <a:prstGeom prst="rect">
              <a:avLst/>
            </a:prstGeom>
          </p:spPr>
          <p:txBody>
            <a:bodyPr wrap="none">
              <a:spAutoFit/>
            </a:bodyPr>
            <a:lstStyle/>
            <a:p>
              <a:r>
                <a:rPr lang="ru-RU" i="1" dirty="0">
                  <a:latin typeface="Times New Roman" panose="02020603050405020304" pitchFamily="18" charset="0"/>
                  <a:ea typeface="Times New Roman" panose="02020603050405020304" pitchFamily="18" charset="0"/>
                </a:rPr>
                <a:t>F</a:t>
              </a:r>
              <a:r>
                <a:rPr lang="ru-RU" dirty="0">
                  <a:latin typeface="Times New Roman" panose="02020603050405020304" pitchFamily="18" charset="0"/>
                  <a:ea typeface="Times New Roman" panose="02020603050405020304" pitchFamily="18" charset="0"/>
                </a:rPr>
                <a:t> = 1/</a:t>
              </a:r>
              <a:r>
                <a:rPr lang="ru-RU" i="1" dirty="0">
                  <a:latin typeface="Times New Roman" panose="02020603050405020304" pitchFamily="18" charset="0"/>
                  <a:ea typeface="Times New Roman" panose="02020603050405020304" pitchFamily="18" charset="0"/>
                </a:rPr>
                <a:t>T</a:t>
              </a:r>
              <a:r>
                <a:rPr lang="ru-RU" dirty="0">
                  <a:latin typeface="Times New Roman" panose="02020603050405020304" pitchFamily="18" charset="0"/>
                  <a:ea typeface="Times New Roman" panose="02020603050405020304" pitchFamily="18" charset="0"/>
                </a:rPr>
                <a:t> = 1/</a:t>
              </a:r>
              <a:r>
                <a:rPr lang="ru-RU"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0  </a:t>
              </a:r>
              <a:r>
                <a:rPr lang="ru-RU" dirty="0">
                  <a:latin typeface="Times New Roman" panose="02020603050405020304" pitchFamily="18" charset="0"/>
                  <a:ea typeface="Times New Roman" panose="02020603050405020304" pitchFamily="18" charset="0"/>
                </a:rPr>
                <a:t>= </a:t>
              </a:r>
              <a:r>
                <a:rPr lang="ru-RU" i="1"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i="1"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lang="ru-RU"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a:t>
              </a:r>
              <a:endParaRPr lang="ru-RU" dirty="0"/>
            </a:p>
          </p:txBody>
        </p:sp>
        <p:sp>
          <p:nvSpPr>
            <p:cNvPr id="13" name="Прямоугольник 12">
              <a:extLst>
                <a:ext uri="{FF2B5EF4-FFF2-40B4-BE49-F238E27FC236}">
                  <a16:creationId xmlns:a16="http://schemas.microsoft.com/office/drawing/2014/main" id="{EC1209FE-2ACF-469F-B1B8-D686B9401F15}"/>
                </a:ext>
              </a:extLst>
            </p:cNvPr>
            <p:cNvSpPr/>
            <p:nvPr/>
          </p:nvSpPr>
          <p:spPr>
            <a:xfrm>
              <a:off x="334108" y="3429000"/>
              <a:ext cx="11623430" cy="923330"/>
            </a:xfrm>
            <a:prstGeom prst="rect">
              <a:avLst/>
            </a:prstGeom>
          </p:spPr>
          <p:txBody>
            <a:bodyPr wrap="square">
              <a:spAutoFit/>
            </a:bodyPr>
            <a:lstStyle/>
            <a:p>
              <a:pPr algn="just">
                <a:spcAft>
                  <a:spcPts val="0"/>
                </a:spcAft>
              </a:pPr>
              <a:r>
                <a:rPr lang="ru-RU" dirty="0">
                  <a:ea typeface="Times New Roman" panose="02020603050405020304" pitchFamily="18" charset="0"/>
                </a:rPr>
                <a:t>В  системах передачи данных периодическую последовательность импульсов (е. э.) записывают в виде  </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 (Т-</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 </a:t>
              </a:r>
              <a:r>
                <a:rPr lang="ru-RU" dirty="0">
                  <a:ea typeface="Times New Roman" panose="02020603050405020304" pitchFamily="18" charset="0"/>
                </a:rPr>
                <a:t>) или 1: (</a:t>
              </a:r>
              <a:r>
                <a:rPr lang="ru-RU" dirty="0">
                  <a:ea typeface="Times New Roman" panose="02020603050405020304" pitchFamily="18" charset="0"/>
                  <a:sym typeface="Symbol" panose="05050102010706020507" pitchFamily="18" charset="2"/>
                </a:rPr>
                <a:t></a:t>
              </a:r>
              <a:r>
                <a:rPr lang="ru-RU" dirty="0">
                  <a:ea typeface="Times New Roman" panose="02020603050405020304" pitchFamily="18" charset="0"/>
                </a:rPr>
                <a:t> - 1). На рис. и показаны последовательности вида 1:1 (а)  и 1:3 (б). </a:t>
              </a:r>
            </a:p>
            <a:p>
              <a:pPr algn="just">
                <a:spcAft>
                  <a:spcPts val="0"/>
                </a:spcAft>
              </a:pPr>
              <a:endParaRPr lang="ru-RU" dirty="0">
                <a:ea typeface="Times New Roman" panose="02020603050405020304" pitchFamily="18" charset="0"/>
              </a:endParaRPr>
            </a:p>
          </p:txBody>
        </p:sp>
        <p:pic>
          <p:nvPicPr>
            <p:cNvPr id="15" name="Рисунок 14">
              <a:extLst>
                <a:ext uri="{FF2B5EF4-FFF2-40B4-BE49-F238E27FC236}">
                  <a16:creationId xmlns:a16="http://schemas.microsoft.com/office/drawing/2014/main" id="{B0D248C4-D6BC-47AA-B58E-608EB52F9352}"/>
                </a:ext>
              </a:extLst>
            </p:cNvPr>
            <p:cNvPicPr>
              <a:picLocks noChangeAspect="1"/>
            </p:cNvPicPr>
            <p:nvPr/>
          </p:nvPicPr>
          <p:blipFill>
            <a:blip r:embed="rId3"/>
            <a:stretch>
              <a:fillRect/>
            </a:stretch>
          </p:blipFill>
          <p:spPr>
            <a:xfrm>
              <a:off x="3878873" y="3999905"/>
              <a:ext cx="4533900" cy="1352550"/>
            </a:xfrm>
            <a:prstGeom prst="rect">
              <a:avLst/>
            </a:prstGeom>
          </p:spPr>
        </p:pic>
      </p:grpSp>
      <p:sp>
        <p:nvSpPr>
          <p:cNvPr id="18" name="Прямоугольник 17">
            <a:extLst>
              <a:ext uri="{FF2B5EF4-FFF2-40B4-BE49-F238E27FC236}">
                <a16:creationId xmlns:a16="http://schemas.microsoft.com/office/drawing/2014/main" id="{33D521F6-89D8-46F8-A24B-1A2D8BF2983C}"/>
              </a:ext>
            </a:extLst>
          </p:cNvPr>
          <p:cNvSpPr/>
          <p:nvPr/>
        </p:nvSpPr>
        <p:spPr>
          <a:xfrm>
            <a:off x="334108" y="4947285"/>
            <a:ext cx="11447584" cy="646331"/>
          </a:xfrm>
          <a:prstGeom prst="rect">
            <a:avLst/>
          </a:prstGeom>
        </p:spPr>
        <p:txBody>
          <a:bodyPr wrap="square">
            <a:spAutoFit/>
          </a:bodyPr>
          <a:lstStyle/>
          <a:p>
            <a:pPr algn="just">
              <a:spcAft>
                <a:spcPts val="0"/>
              </a:spcAft>
            </a:pPr>
            <a:r>
              <a:rPr lang="ru-RU" dirty="0">
                <a:ea typeface="Times New Roman" panose="02020603050405020304" pitchFamily="18" charset="0"/>
              </a:rPr>
              <a:t>К энергетическим параметрам сигналов относится мощность Р</a:t>
            </a:r>
            <a:r>
              <a:rPr lang="ru-RU" baseline="-25000" dirty="0">
                <a:ea typeface="Times New Roman" panose="02020603050405020304" pitchFamily="18" charset="0"/>
              </a:rPr>
              <a:t>С</a:t>
            </a:r>
            <a:r>
              <a:rPr lang="ru-RU" dirty="0">
                <a:ea typeface="Times New Roman" panose="02020603050405020304" pitchFamily="18" charset="0"/>
              </a:rPr>
              <a:t> и энергия Е</a:t>
            </a:r>
            <a:r>
              <a:rPr lang="ru-RU" baseline="-25000" dirty="0">
                <a:ea typeface="Times New Roman" panose="02020603050405020304" pitchFamily="18" charset="0"/>
              </a:rPr>
              <a:t>С</a:t>
            </a:r>
            <a:r>
              <a:rPr lang="ru-RU" dirty="0">
                <a:ea typeface="Times New Roman" panose="02020603050405020304" pitchFamily="18" charset="0"/>
              </a:rPr>
              <a:t> сигнала, определяемые соответственно по формулам:</a:t>
            </a:r>
            <a:endParaRPr lang="ru-RU" sz="1600" dirty="0">
              <a:effectLst/>
              <a:ea typeface="Times New Roman" panose="02020603050405020304" pitchFamily="18" charset="0"/>
            </a:endParaRPr>
          </a:p>
        </p:txBody>
      </p:sp>
      <p:sp>
        <p:nvSpPr>
          <p:cNvPr id="20" name="Прямоугольник 19">
            <a:extLst>
              <a:ext uri="{FF2B5EF4-FFF2-40B4-BE49-F238E27FC236}">
                <a16:creationId xmlns:a16="http://schemas.microsoft.com/office/drawing/2014/main" id="{442D3172-08AD-4C0F-803F-9C40D5A410CF}"/>
              </a:ext>
            </a:extLst>
          </p:cNvPr>
          <p:cNvSpPr/>
          <p:nvPr/>
        </p:nvSpPr>
        <p:spPr>
          <a:xfrm>
            <a:off x="517074" y="5630824"/>
            <a:ext cx="4586512" cy="369332"/>
          </a:xfrm>
          <a:prstGeom prst="rect">
            <a:avLst/>
          </a:prstGeom>
        </p:spPr>
        <p:txBody>
          <a:bodyPr wrap="none">
            <a:spAutoFit/>
          </a:bodyPr>
          <a:lstStyle/>
          <a:p>
            <a:pPr algn="ctr">
              <a:spcAft>
                <a:spcPts val="0"/>
              </a:spcAft>
            </a:pPr>
            <a:r>
              <a:rPr lang="ru-RU" kern="0" dirty="0">
                <a:latin typeface="Times New Roman" panose="02020603050405020304" pitchFamily="18" charset="0"/>
              </a:rPr>
              <a:t>P</a:t>
            </a:r>
            <a:r>
              <a:rPr lang="ru-RU" kern="0" baseline="-25000" dirty="0">
                <a:latin typeface="Times New Roman" panose="02020603050405020304" pitchFamily="18" charset="0"/>
              </a:rPr>
              <a:t>С</a:t>
            </a:r>
            <a:r>
              <a:rPr lang="ru-RU" kern="0" dirty="0">
                <a:latin typeface="Times New Roman" panose="02020603050405020304" pitchFamily="18" charset="0"/>
              </a:rPr>
              <a:t> = U </a:t>
            </a:r>
            <a:r>
              <a:rPr lang="ru-RU" kern="0" baseline="30000" dirty="0">
                <a:latin typeface="Times New Roman" panose="02020603050405020304" pitchFamily="18" charset="0"/>
              </a:rPr>
              <a:t>2</a:t>
            </a:r>
            <a:r>
              <a:rPr lang="ru-RU" kern="0" baseline="-25000" dirty="0">
                <a:latin typeface="Times New Roman" panose="02020603050405020304" pitchFamily="18" charset="0"/>
              </a:rPr>
              <a:t>эф</a:t>
            </a:r>
            <a:r>
              <a:rPr lang="ru-RU" kern="0" baseline="30000" dirty="0">
                <a:latin typeface="Times New Roman" panose="02020603050405020304" pitchFamily="18" charset="0"/>
              </a:rPr>
              <a:t>  </a:t>
            </a:r>
            <a:r>
              <a:rPr lang="ru-RU" kern="0" dirty="0">
                <a:latin typeface="Times New Roman" panose="02020603050405020304" pitchFamily="18" charset="0"/>
              </a:rPr>
              <a:t>/ R ;   при   R = 1 Ом      Р</a:t>
            </a:r>
            <a:r>
              <a:rPr lang="ru-RU" kern="0" baseline="-25000" dirty="0">
                <a:latin typeface="Times New Roman" panose="02020603050405020304" pitchFamily="18" charset="0"/>
              </a:rPr>
              <a:t>С </a:t>
            </a:r>
            <a:r>
              <a:rPr lang="ru-RU" kern="0" dirty="0">
                <a:latin typeface="Times New Roman" panose="02020603050405020304" pitchFamily="18" charset="0"/>
              </a:rPr>
              <a:t>= U </a:t>
            </a:r>
            <a:r>
              <a:rPr lang="ru-RU" kern="0" baseline="30000" dirty="0">
                <a:latin typeface="Times New Roman" panose="02020603050405020304" pitchFamily="18" charset="0"/>
              </a:rPr>
              <a:t>2</a:t>
            </a:r>
            <a:r>
              <a:rPr lang="ru-RU" kern="0" baseline="-25000" dirty="0">
                <a:latin typeface="Times New Roman" panose="02020603050405020304" pitchFamily="18" charset="0"/>
              </a:rPr>
              <a:t>ЭФ</a:t>
            </a:r>
            <a:r>
              <a:rPr lang="ru-RU" kern="0" dirty="0">
                <a:latin typeface="Times New Roman" panose="02020603050405020304" pitchFamily="18" charset="0"/>
              </a:rPr>
              <a:t>;</a:t>
            </a:r>
            <a:endParaRPr lang="ru-RU" sz="3200" b="1" kern="0" dirty="0">
              <a:effectLst/>
              <a:latin typeface="Times New Roman" panose="02020603050405020304" pitchFamily="18" charset="0"/>
            </a:endParaRPr>
          </a:p>
        </p:txBody>
      </p:sp>
      <p:sp>
        <p:nvSpPr>
          <p:cNvPr id="22" name="Прямоугольник 21">
            <a:extLst>
              <a:ext uri="{FF2B5EF4-FFF2-40B4-BE49-F238E27FC236}">
                <a16:creationId xmlns:a16="http://schemas.microsoft.com/office/drawing/2014/main" id="{5AF619FA-7503-4F37-A0DF-86F6FF836FBA}"/>
              </a:ext>
            </a:extLst>
          </p:cNvPr>
          <p:cNvSpPr/>
          <p:nvPr/>
        </p:nvSpPr>
        <p:spPr>
          <a:xfrm>
            <a:off x="5278656" y="5636974"/>
            <a:ext cx="6017994" cy="369332"/>
          </a:xfrm>
          <a:prstGeom prst="rect">
            <a:avLst/>
          </a:prstGeom>
        </p:spPr>
        <p:txBody>
          <a:bodyPr wrap="none">
            <a:spAutoFit/>
          </a:bodyPr>
          <a:lstStyle/>
          <a:p>
            <a:pPr algn="ctr">
              <a:spcAft>
                <a:spcPts val="0"/>
              </a:spcAft>
            </a:pPr>
            <a:r>
              <a:rPr lang="ru-RU" kern="0" dirty="0">
                <a:latin typeface="Times New Roman" panose="02020603050405020304" pitchFamily="18" charset="0"/>
              </a:rPr>
              <a:t>E</a:t>
            </a:r>
            <a:r>
              <a:rPr lang="ru-RU" kern="0" baseline="-25000" dirty="0">
                <a:latin typeface="Times New Roman" panose="02020603050405020304" pitchFamily="18" charset="0"/>
              </a:rPr>
              <a:t>С</a:t>
            </a:r>
            <a:r>
              <a:rPr lang="ru-RU" kern="0" dirty="0">
                <a:latin typeface="Times New Roman" panose="02020603050405020304" pitchFamily="18" charset="0"/>
              </a:rPr>
              <a:t> = </a:t>
            </a:r>
            <a:r>
              <a:rPr lang="ru-RU" kern="0" dirty="0">
                <a:latin typeface="Times New Roman" panose="02020603050405020304" pitchFamily="18" charset="0"/>
                <a:sym typeface="Symbol" panose="05050102010706020507" pitchFamily="18" charset="2"/>
              </a:rPr>
              <a:t></a:t>
            </a:r>
            <a:r>
              <a:rPr lang="ru-RU" kern="0" dirty="0">
                <a:latin typeface="Times New Roman" panose="02020603050405020304" pitchFamily="18" charset="0"/>
              </a:rPr>
              <a:t> U </a:t>
            </a:r>
            <a:r>
              <a:rPr lang="ru-RU" kern="0" baseline="30000" dirty="0">
                <a:latin typeface="Times New Roman" panose="02020603050405020304" pitchFamily="18" charset="0"/>
              </a:rPr>
              <a:t>2</a:t>
            </a:r>
            <a:r>
              <a:rPr lang="ru-RU" kern="0" baseline="-25000" dirty="0">
                <a:latin typeface="Times New Roman" panose="02020603050405020304" pitchFamily="18" charset="0"/>
              </a:rPr>
              <a:t>эф</a:t>
            </a:r>
            <a:r>
              <a:rPr lang="ru-RU" kern="0" dirty="0">
                <a:latin typeface="Times New Roman" panose="02020603050405020304" pitchFamily="18" charset="0"/>
              </a:rPr>
              <a:t> </a:t>
            </a:r>
            <a:r>
              <a:rPr lang="ru-RU" kern="0" dirty="0" err="1">
                <a:latin typeface="Times New Roman" panose="02020603050405020304" pitchFamily="18" charset="0"/>
              </a:rPr>
              <a:t>dt</a:t>
            </a:r>
            <a:r>
              <a:rPr lang="ru-RU" kern="0" dirty="0">
                <a:latin typeface="Times New Roman" panose="02020603050405020304" pitchFamily="18" charset="0"/>
              </a:rPr>
              <a:t> = U </a:t>
            </a:r>
            <a:r>
              <a:rPr lang="ru-RU" kern="0" baseline="30000" dirty="0">
                <a:latin typeface="Times New Roman" panose="02020603050405020304" pitchFamily="18" charset="0"/>
              </a:rPr>
              <a:t>2</a:t>
            </a:r>
            <a:r>
              <a:rPr lang="ru-RU" kern="0" baseline="-25000" dirty="0">
                <a:latin typeface="Times New Roman" panose="02020603050405020304" pitchFamily="18" charset="0"/>
              </a:rPr>
              <a:t>эф</a:t>
            </a:r>
            <a:r>
              <a:rPr lang="ru-RU" kern="0" dirty="0">
                <a:latin typeface="Times New Roman" panose="02020603050405020304" pitchFamily="18" charset="0"/>
              </a:rPr>
              <a:t> </a:t>
            </a:r>
            <a:r>
              <a:rPr lang="ru-RU" kern="0" dirty="0">
                <a:latin typeface="Times New Roman" panose="02020603050405020304" pitchFamily="18" charset="0"/>
                <a:sym typeface="Symbol" panose="05050102010706020507" pitchFamily="18" charset="2"/>
              </a:rPr>
              <a:t></a:t>
            </a:r>
            <a:r>
              <a:rPr lang="ru-RU" kern="0" baseline="-25000" dirty="0">
                <a:latin typeface="Times New Roman" panose="02020603050405020304" pitchFamily="18" charset="0"/>
              </a:rPr>
              <a:t>0       </a:t>
            </a:r>
            <a:r>
              <a:rPr lang="ru-RU" kern="0" dirty="0">
                <a:latin typeface="Times New Roman" panose="02020603050405020304" pitchFamily="18" charset="0"/>
              </a:rPr>
              <a:t>(</a:t>
            </a:r>
            <a:r>
              <a:rPr lang="ru-RU" kern="0" dirty="0"/>
              <a:t>на единичном сопротивлении</a:t>
            </a:r>
            <a:r>
              <a:rPr lang="ru-RU" kern="0" dirty="0">
                <a:latin typeface="Times New Roman" panose="02020603050405020304" pitchFamily="18" charset="0"/>
              </a:rPr>
              <a:t>).</a:t>
            </a:r>
            <a:endParaRPr lang="ru-RU" sz="3200" b="1" kern="0" dirty="0">
              <a:effectLst/>
              <a:latin typeface="Times New Roman" panose="02020603050405020304" pitchFamily="18" charset="0"/>
            </a:endParaRPr>
          </a:p>
        </p:txBody>
      </p:sp>
    </p:spTree>
    <p:extLst>
      <p:ext uri="{BB962C8B-B14F-4D97-AF65-F5344CB8AC3E}">
        <p14:creationId xmlns:p14="http://schemas.microsoft.com/office/powerpoint/2010/main" val="4136070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BC61A4FD-F8FD-481F-81A4-75F5FA6FF215}"/>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071E7FDF-6D4A-438C-AF75-C5778CFF94F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AA22E7BD-55BC-4147-AFF2-2BCBBD76E402}"/>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Спектры импульсов постоянного тока</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3C4D032D-3B22-4E96-9DAF-FD047C0C858A}"/>
              </a:ext>
            </a:extLst>
          </p:cNvPr>
          <p:cNvSpPr/>
          <p:nvPr/>
        </p:nvSpPr>
        <p:spPr>
          <a:xfrm>
            <a:off x="298938" y="1159985"/>
            <a:ext cx="11289323" cy="923330"/>
          </a:xfrm>
          <a:prstGeom prst="rect">
            <a:avLst/>
          </a:prstGeom>
        </p:spPr>
        <p:txBody>
          <a:bodyPr wrap="square">
            <a:spAutoFit/>
          </a:bodyPr>
          <a:lstStyle/>
          <a:p>
            <a:pPr algn="just">
              <a:spcAft>
                <a:spcPts val="0"/>
              </a:spcAft>
            </a:pPr>
            <a:r>
              <a:rPr lang="ru-RU" dirty="0">
                <a:ea typeface="Times New Roman" panose="02020603050405020304" pitchFamily="18" charset="0"/>
              </a:rPr>
              <a:t>Любой сложный периодический сигнал можно разложить в ряд Фурье по гармоническим составляющим, т.е. представить его в виде суммы гармонических колебаний с частотами, кратными частоте повторения этого сигнала:</a:t>
            </a:r>
            <a:endParaRPr lang="ru-RU" sz="1600" dirty="0">
              <a:effectLst/>
              <a:ea typeface="Times New Roman" panose="02020603050405020304" pitchFamily="18" charset="0"/>
            </a:endParaRPr>
          </a:p>
        </p:txBody>
      </p:sp>
      <p:graphicFrame>
        <p:nvGraphicFramePr>
          <p:cNvPr id="7" name="Объект 6">
            <a:extLst>
              <a:ext uri="{FF2B5EF4-FFF2-40B4-BE49-F238E27FC236}">
                <a16:creationId xmlns:a16="http://schemas.microsoft.com/office/drawing/2014/main" id="{ADDADE28-4E93-431F-A599-5220DFE0435C}"/>
              </a:ext>
            </a:extLst>
          </p:cNvPr>
          <p:cNvGraphicFramePr>
            <a:graphicFrameLocks noChangeAspect="1"/>
          </p:cNvGraphicFramePr>
          <p:nvPr>
            <p:extLst>
              <p:ext uri="{D42A27DB-BD31-4B8C-83A1-F6EECF244321}">
                <p14:modId xmlns:p14="http://schemas.microsoft.com/office/powerpoint/2010/main" val="2124355672"/>
              </p:ext>
            </p:extLst>
          </p:nvPr>
        </p:nvGraphicFramePr>
        <p:xfrm>
          <a:off x="4657723" y="1821377"/>
          <a:ext cx="3230447" cy="658054"/>
        </p:xfrm>
        <a:graphic>
          <a:graphicData uri="http://schemas.openxmlformats.org/presentationml/2006/ole">
            <mc:AlternateContent xmlns:mc="http://schemas.openxmlformats.org/markup-compatibility/2006">
              <mc:Choice xmlns:v="urn:schemas-microsoft-com:vml" Requires="v">
                <p:oleObj spid="_x0000_s24294" name="Equation" r:id="rId3" imgW="2571513" imgH="523744" progId="Equation.DSMT4">
                  <p:embed/>
                </p:oleObj>
              </mc:Choice>
              <mc:Fallback>
                <p:oleObj name="Equation" r:id="rId3" imgW="2571513" imgH="523744" progId="Equation.DSMT4">
                  <p:embed/>
                  <p:pic>
                    <p:nvPicPr>
                      <p:cNvPr id="0" name=""/>
                      <p:cNvPicPr/>
                      <p:nvPr/>
                    </p:nvPicPr>
                    <p:blipFill>
                      <a:blip r:embed="rId4"/>
                      <a:stretch>
                        <a:fillRect/>
                      </a:stretch>
                    </p:blipFill>
                    <p:spPr>
                      <a:xfrm>
                        <a:off x="4657723" y="1821377"/>
                        <a:ext cx="3230447" cy="658054"/>
                      </a:xfrm>
                      <a:prstGeom prst="rect">
                        <a:avLst/>
                      </a:prstGeom>
                    </p:spPr>
                  </p:pic>
                </p:oleObj>
              </mc:Fallback>
            </mc:AlternateContent>
          </a:graphicData>
        </a:graphic>
      </p:graphicFrame>
      <p:sp>
        <p:nvSpPr>
          <p:cNvPr id="9" name="Прямоугольник 8">
            <a:extLst>
              <a:ext uri="{FF2B5EF4-FFF2-40B4-BE49-F238E27FC236}">
                <a16:creationId xmlns:a16="http://schemas.microsoft.com/office/drawing/2014/main" id="{27E7738F-690F-49AC-AD85-B4E09ED64D86}"/>
              </a:ext>
            </a:extLst>
          </p:cNvPr>
          <p:cNvSpPr/>
          <p:nvPr/>
        </p:nvSpPr>
        <p:spPr>
          <a:xfrm>
            <a:off x="298937" y="2494721"/>
            <a:ext cx="11289323" cy="646331"/>
          </a:xfrm>
          <a:prstGeom prst="rect">
            <a:avLst/>
          </a:prstGeom>
        </p:spPr>
        <p:txBody>
          <a:bodyPr wrap="square">
            <a:spAutoFit/>
          </a:bodyPr>
          <a:lstStyle/>
          <a:p>
            <a:pPr algn="just">
              <a:spcAft>
                <a:spcPts val="0"/>
              </a:spcAft>
            </a:pPr>
            <a:r>
              <a:rPr lang="ru-RU" dirty="0">
                <a:latin typeface="Calibri" panose="020F0502020204030204" pitchFamily="34" charset="0"/>
                <a:ea typeface="Times New Roman" panose="02020603050405020304" pitchFamily="18" charset="0"/>
              </a:rPr>
              <a:t>Совокупность амплитуд </a:t>
            </a:r>
            <a:r>
              <a:rPr lang="ru-RU" dirty="0" err="1">
                <a:latin typeface="Calibri" panose="020F0502020204030204" pitchFamily="34" charset="0"/>
                <a:ea typeface="Times New Roman" panose="02020603050405020304" pitchFamily="18" charset="0"/>
              </a:rPr>
              <a:t>C</a:t>
            </a:r>
            <a:r>
              <a:rPr lang="ru-RU" baseline="-25000" dirty="0" err="1">
                <a:latin typeface="Calibri" panose="020F0502020204030204" pitchFamily="34" charset="0"/>
                <a:ea typeface="Times New Roman" panose="02020603050405020304" pitchFamily="18" charset="0"/>
              </a:rPr>
              <a:t>k</a:t>
            </a:r>
            <a:r>
              <a:rPr lang="ru-RU" dirty="0">
                <a:latin typeface="Calibri" panose="020F0502020204030204" pitchFamily="34" charset="0"/>
                <a:ea typeface="Times New Roman" panose="02020603050405020304" pitchFamily="18" charset="0"/>
              </a:rPr>
              <a:t> и C</a:t>
            </a:r>
            <a:r>
              <a:rPr lang="ru-RU" baseline="-25000" dirty="0">
                <a:latin typeface="Calibri" panose="020F0502020204030204" pitchFamily="34" charset="0"/>
                <a:ea typeface="Times New Roman" panose="02020603050405020304" pitchFamily="18" charset="0"/>
              </a:rPr>
              <a:t>0 </a:t>
            </a:r>
            <a:r>
              <a:rPr lang="ru-RU" dirty="0">
                <a:latin typeface="Calibri" panose="020F0502020204030204" pitchFamily="34" charset="0"/>
                <a:ea typeface="Times New Roman" panose="02020603050405020304" pitchFamily="18" charset="0"/>
              </a:rPr>
              <a:t>называют спектром амплитуд (или просто спектром), а совокупность фаз </a:t>
            </a:r>
            <a:r>
              <a:rPr lang="ru-RU" dirty="0">
                <a:latin typeface="Calibri" panose="020F0502020204030204" pitchFamily="34" charset="0"/>
                <a:ea typeface="Times New Roman" panose="02020603050405020304" pitchFamily="18" charset="0"/>
                <a:sym typeface="Symbol" panose="05050102010706020507" pitchFamily="18" charset="2"/>
              </a:rPr>
              <a:t></a:t>
            </a:r>
            <a:r>
              <a:rPr lang="ru-RU" baseline="-25000" dirty="0">
                <a:latin typeface="Calibri" panose="020F0502020204030204" pitchFamily="34" charset="0"/>
                <a:ea typeface="Times New Roman" panose="02020603050405020304" pitchFamily="18" charset="0"/>
              </a:rPr>
              <a:t>k</a:t>
            </a:r>
            <a:r>
              <a:rPr lang="ru-RU" dirty="0">
                <a:latin typeface="Calibri" panose="020F0502020204030204" pitchFamily="34" charset="0"/>
                <a:ea typeface="Times New Roman" panose="02020603050405020304" pitchFamily="18" charset="0"/>
              </a:rPr>
              <a:t> - фазовым спектром. Амплитуды гармоник вычисляются по формуле</a:t>
            </a:r>
            <a:endParaRPr lang="ru-RU" sz="1600" dirty="0">
              <a:effectLst/>
              <a:latin typeface="Calibri" panose="020F0502020204030204" pitchFamily="34" charset="0"/>
              <a:ea typeface="Times New Roman" panose="02020603050405020304" pitchFamily="18" charset="0"/>
            </a:endParaRPr>
          </a:p>
        </p:txBody>
      </p:sp>
      <p:graphicFrame>
        <p:nvGraphicFramePr>
          <p:cNvPr id="10" name="Объект 9">
            <a:extLst>
              <a:ext uri="{FF2B5EF4-FFF2-40B4-BE49-F238E27FC236}">
                <a16:creationId xmlns:a16="http://schemas.microsoft.com/office/drawing/2014/main" id="{9D3A15E5-9D58-438C-BF45-AC1DB21881D0}"/>
              </a:ext>
            </a:extLst>
          </p:cNvPr>
          <p:cNvGraphicFramePr>
            <a:graphicFrameLocks noChangeAspect="1"/>
          </p:cNvGraphicFramePr>
          <p:nvPr>
            <p:extLst>
              <p:ext uri="{D42A27DB-BD31-4B8C-83A1-F6EECF244321}">
                <p14:modId xmlns:p14="http://schemas.microsoft.com/office/powerpoint/2010/main" val="2607656359"/>
              </p:ext>
            </p:extLst>
          </p:nvPr>
        </p:nvGraphicFramePr>
        <p:xfrm>
          <a:off x="5414963" y="3213100"/>
          <a:ext cx="1601120" cy="503849"/>
        </p:xfrm>
        <a:graphic>
          <a:graphicData uri="http://schemas.openxmlformats.org/presentationml/2006/ole">
            <mc:AlternateContent xmlns:mc="http://schemas.openxmlformats.org/markup-compatibility/2006">
              <mc:Choice xmlns:v="urn:schemas-microsoft-com:vml" Requires="v">
                <p:oleObj spid="_x0000_s24295" name="Equation" r:id="rId5" imgW="1362067" imgH="428714" progId="Equation.DSMT4">
                  <p:embed/>
                </p:oleObj>
              </mc:Choice>
              <mc:Fallback>
                <p:oleObj name="Equation" r:id="rId5" imgW="1362067" imgH="428714" progId="Equation.DSMT4">
                  <p:embed/>
                  <p:pic>
                    <p:nvPicPr>
                      <p:cNvPr id="0" name=""/>
                      <p:cNvPicPr/>
                      <p:nvPr/>
                    </p:nvPicPr>
                    <p:blipFill>
                      <a:blip r:embed="rId6"/>
                      <a:stretch>
                        <a:fillRect/>
                      </a:stretch>
                    </p:blipFill>
                    <p:spPr>
                      <a:xfrm>
                        <a:off x="5414963" y="3213100"/>
                        <a:ext cx="1601120" cy="503849"/>
                      </a:xfrm>
                      <a:prstGeom prst="rect">
                        <a:avLst/>
                      </a:prstGeom>
                    </p:spPr>
                  </p:pic>
                </p:oleObj>
              </mc:Fallback>
            </mc:AlternateContent>
          </a:graphicData>
        </a:graphic>
      </p:graphicFrame>
      <p:graphicFrame>
        <p:nvGraphicFramePr>
          <p:cNvPr id="11" name="Объект 10">
            <a:extLst>
              <a:ext uri="{FF2B5EF4-FFF2-40B4-BE49-F238E27FC236}">
                <a16:creationId xmlns:a16="http://schemas.microsoft.com/office/drawing/2014/main" id="{9549A659-D75D-4D8F-9606-6BA670E27EDD}"/>
              </a:ext>
            </a:extLst>
          </p:cNvPr>
          <p:cNvGraphicFramePr>
            <a:graphicFrameLocks noChangeAspect="1"/>
          </p:cNvGraphicFramePr>
          <p:nvPr>
            <p:extLst>
              <p:ext uri="{D42A27DB-BD31-4B8C-83A1-F6EECF244321}">
                <p14:modId xmlns:p14="http://schemas.microsoft.com/office/powerpoint/2010/main" val="2574110043"/>
              </p:ext>
            </p:extLst>
          </p:nvPr>
        </p:nvGraphicFramePr>
        <p:xfrm>
          <a:off x="1225685" y="3716949"/>
          <a:ext cx="2229183" cy="646331"/>
        </p:xfrm>
        <a:graphic>
          <a:graphicData uri="http://schemas.openxmlformats.org/presentationml/2006/ole">
            <mc:AlternateContent xmlns:mc="http://schemas.openxmlformats.org/markup-compatibility/2006">
              <mc:Choice xmlns:v="urn:schemas-microsoft-com:vml" Requires="v">
                <p:oleObj spid="_x0000_s24296" name="Equation" r:id="rId7" imgW="1609356" imgH="466510" progId="Equation.DSMT4">
                  <p:embed/>
                </p:oleObj>
              </mc:Choice>
              <mc:Fallback>
                <p:oleObj name="Equation" r:id="rId7" imgW="1609356" imgH="466510" progId="Equation.DSMT4">
                  <p:embed/>
                  <p:pic>
                    <p:nvPicPr>
                      <p:cNvPr id="0" name=""/>
                      <p:cNvPicPr/>
                      <p:nvPr/>
                    </p:nvPicPr>
                    <p:blipFill>
                      <a:blip r:embed="rId8"/>
                      <a:stretch>
                        <a:fillRect/>
                      </a:stretch>
                    </p:blipFill>
                    <p:spPr>
                      <a:xfrm>
                        <a:off x="1225685" y="3716949"/>
                        <a:ext cx="2229183" cy="646331"/>
                      </a:xfrm>
                      <a:prstGeom prst="rect">
                        <a:avLst/>
                      </a:prstGeom>
                    </p:spPr>
                  </p:pic>
                </p:oleObj>
              </mc:Fallback>
            </mc:AlternateContent>
          </a:graphicData>
        </a:graphic>
      </p:graphicFrame>
      <p:graphicFrame>
        <p:nvGraphicFramePr>
          <p:cNvPr id="12" name="Объект 11">
            <a:extLst>
              <a:ext uri="{FF2B5EF4-FFF2-40B4-BE49-F238E27FC236}">
                <a16:creationId xmlns:a16="http://schemas.microsoft.com/office/drawing/2014/main" id="{DB390B0A-BA65-47DD-8284-66BAAFBF72B2}"/>
              </a:ext>
            </a:extLst>
          </p:cNvPr>
          <p:cNvGraphicFramePr>
            <a:graphicFrameLocks noChangeAspect="1"/>
          </p:cNvGraphicFramePr>
          <p:nvPr>
            <p:extLst>
              <p:ext uri="{D42A27DB-BD31-4B8C-83A1-F6EECF244321}">
                <p14:modId xmlns:p14="http://schemas.microsoft.com/office/powerpoint/2010/main" val="1352466575"/>
              </p:ext>
            </p:extLst>
          </p:nvPr>
        </p:nvGraphicFramePr>
        <p:xfrm>
          <a:off x="3777574" y="3716949"/>
          <a:ext cx="2077182" cy="614551"/>
        </p:xfrm>
        <a:graphic>
          <a:graphicData uri="http://schemas.openxmlformats.org/presentationml/2006/ole">
            <mc:AlternateContent xmlns:mc="http://schemas.openxmlformats.org/markup-compatibility/2006">
              <mc:Choice xmlns:v="urn:schemas-microsoft-com:vml" Requires="v">
                <p:oleObj spid="_x0000_s24297" name="Equation" r:id="rId9" imgW="1609356" imgH="476229" progId="Equation.DSMT4">
                  <p:embed/>
                </p:oleObj>
              </mc:Choice>
              <mc:Fallback>
                <p:oleObj name="Equation" r:id="rId9" imgW="1609356" imgH="476229" progId="Equation.DSMT4">
                  <p:embed/>
                  <p:pic>
                    <p:nvPicPr>
                      <p:cNvPr id="0" name=""/>
                      <p:cNvPicPr/>
                      <p:nvPr/>
                    </p:nvPicPr>
                    <p:blipFill>
                      <a:blip r:embed="rId10"/>
                      <a:stretch>
                        <a:fillRect/>
                      </a:stretch>
                    </p:blipFill>
                    <p:spPr>
                      <a:xfrm>
                        <a:off x="3777574" y="3716949"/>
                        <a:ext cx="2077182" cy="614551"/>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CE818749-510A-454C-B4FF-1D9F444E4335}"/>
              </a:ext>
            </a:extLst>
          </p:cNvPr>
          <p:cNvSpPr txBox="1"/>
          <p:nvPr/>
        </p:nvSpPr>
        <p:spPr>
          <a:xfrm>
            <a:off x="597879" y="3848374"/>
            <a:ext cx="597877" cy="369332"/>
          </a:xfrm>
          <a:prstGeom prst="rect">
            <a:avLst/>
          </a:prstGeom>
          <a:noFill/>
        </p:spPr>
        <p:txBody>
          <a:bodyPr wrap="square" rtlCol="0">
            <a:spAutoFit/>
          </a:bodyPr>
          <a:lstStyle/>
          <a:p>
            <a:r>
              <a:rPr lang="ru-RU" dirty="0"/>
              <a:t>где</a:t>
            </a:r>
          </a:p>
        </p:txBody>
      </p:sp>
      <p:graphicFrame>
        <p:nvGraphicFramePr>
          <p:cNvPr id="15" name="Объект 14">
            <a:extLst>
              <a:ext uri="{FF2B5EF4-FFF2-40B4-BE49-F238E27FC236}">
                <a16:creationId xmlns:a16="http://schemas.microsoft.com/office/drawing/2014/main" id="{C37722FA-E2EA-458C-94AC-1E5423269B3D}"/>
              </a:ext>
            </a:extLst>
          </p:cNvPr>
          <p:cNvGraphicFramePr>
            <a:graphicFrameLocks noChangeAspect="1"/>
          </p:cNvGraphicFramePr>
          <p:nvPr>
            <p:extLst>
              <p:ext uri="{D42A27DB-BD31-4B8C-83A1-F6EECF244321}">
                <p14:modId xmlns:p14="http://schemas.microsoft.com/office/powerpoint/2010/main" val="2242644157"/>
              </p:ext>
            </p:extLst>
          </p:nvPr>
        </p:nvGraphicFramePr>
        <p:xfrm>
          <a:off x="7106523" y="3646976"/>
          <a:ext cx="1419822" cy="614550"/>
        </p:xfrm>
        <a:graphic>
          <a:graphicData uri="http://schemas.openxmlformats.org/presentationml/2006/ole">
            <mc:AlternateContent xmlns:mc="http://schemas.openxmlformats.org/markup-compatibility/2006">
              <mc:Choice xmlns:v="urn:schemas-microsoft-com:vml" Requires="v">
                <p:oleObj spid="_x0000_s24298" name="Equation" r:id="rId11" imgW="1276038" imgH="552541" progId="Equation.DSMT4">
                  <p:embed/>
                </p:oleObj>
              </mc:Choice>
              <mc:Fallback>
                <p:oleObj name="Equation" r:id="rId11" imgW="1276038" imgH="552541" progId="Equation.DSMT4">
                  <p:embed/>
                  <p:pic>
                    <p:nvPicPr>
                      <p:cNvPr id="0" name=""/>
                      <p:cNvPicPr/>
                      <p:nvPr/>
                    </p:nvPicPr>
                    <p:blipFill>
                      <a:blip r:embed="rId12"/>
                      <a:stretch>
                        <a:fillRect/>
                      </a:stretch>
                    </p:blipFill>
                    <p:spPr>
                      <a:xfrm>
                        <a:off x="7106523" y="3646976"/>
                        <a:ext cx="1419822" cy="614550"/>
                      </a:xfrm>
                      <a:prstGeom prst="rect">
                        <a:avLst/>
                      </a:prstGeom>
                    </p:spPr>
                  </p:pic>
                </p:oleObj>
              </mc:Fallback>
            </mc:AlternateContent>
          </a:graphicData>
        </a:graphic>
      </p:graphicFrame>
      <p:sp>
        <p:nvSpPr>
          <p:cNvPr id="17" name="Rectangle 2">
            <a:extLst>
              <a:ext uri="{FF2B5EF4-FFF2-40B4-BE49-F238E27FC236}">
                <a16:creationId xmlns:a16="http://schemas.microsoft.com/office/drawing/2014/main" id="{92CBD547-C38A-419F-AA5A-1D692AC9263A}"/>
              </a:ext>
            </a:extLst>
          </p:cNvPr>
          <p:cNvSpPr>
            <a:spLocks noChangeArrowheads="1"/>
          </p:cNvSpPr>
          <p:nvPr/>
        </p:nvSpPr>
        <p:spPr bwMode="auto">
          <a:xfrm>
            <a:off x="597879" y="445019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81000" algn="just"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Если функция непериодическая, то она может быть представлена интегралом Фурье</a:t>
            </a:r>
            <a:endParaRPr kumimoji="0" lang="ru-RU" altLang="ru-RU" sz="1800" b="0" i="0" u="none" strike="noStrike" cap="none" normalizeH="0" baseline="0">
              <a:ln>
                <a:noFill/>
              </a:ln>
              <a:solidFill>
                <a:schemeClr val="tx1"/>
              </a:solidFill>
              <a:effectLst/>
              <a:latin typeface="Arial" panose="020B0604020202020204" pitchFamily="34" charset="0"/>
            </a:endParaRPr>
          </a:p>
        </p:txBody>
      </p:sp>
      <p:graphicFrame>
        <p:nvGraphicFramePr>
          <p:cNvPr id="18" name="Объект 17">
            <a:extLst>
              <a:ext uri="{FF2B5EF4-FFF2-40B4-BE49-F238E27FC236}">
                <a16:creationId xmlns:a16="http://schemas.microsoft.com/office/drawing/2014/main" id="{46B982C0-0481-4ADE-AF8C-52BAAB6C4612}"/>
              </a:ext>
            </a:extLst>
          </p:cNvPr>
          <p:cNvGraphicFramePr>
            <a:graphicFrameLocks noChangeAspect="1"/>
          </p:cNvGraphicFramePr>
          <p:nvPr>
            <p:extLst>
              <p:ext uri="{D42A27DB-BD31-4B8C-83A1-F6EECF244321}">
                <p14:modId xmlns:p14="http://schemas.microsoft.com/office/powerpoint/2010/main" val="2507176217"/>
              </p:ext>
            </p:extLst>
          </p:nvPr>
        </p:nvGraphicFramePr>
        <p:xfrm>
          <a:off x="8493260" y="4342589"/>
          <a:ext cx="1876425" cy="523875"/>
        </p:xfrm>
        <a:graphic>
          <a:graphicData uri="http://schemas.openxmlformats.org/presentationml/2006/ole">
            <mc:AlternateContent xmlns:mc="http://schemas.openxmlformats.org/markup-compatibility/2006">
              <mc:Choice xmlns:v="urn:schemas-microsoft-com:vml" Requires="v">
                <p:oleObj spid="_x0000_s24299" name="Equation" r:id="rId13" imgW="1333500" imgH="368300" progId="Equation.DSMT4">
                  <p:embed/>
                </p:oleObj>
              </mc:Choice>
              <mc:Fallback>
                <p:oleObj name="Equation" r:id="rId13" imgW="1333500" imgH="368300" progId="Equation.DSMT4">
                  <p:embed/>
                  <p:pic>
                    <p:nvPicPr>
                      <p:cNvPr id="0" name="Object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93260" y="4342589"/>
                        <a:ext cx="187642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3">
            <a:extLst>
              <a:ext uri="{FF2B5EF4-FFF2-40B4-BE49-F238E27FC236}">
                <a16:creationId xmlns:a16="http://schemas.microsoft.com/office/drawing/2014/main" id="{F30D5DAB-6CF0-4C95-983B-9BA58C358141}"/>
              </a:ext>
            </a:extLst>
          </p:cNvPr>
          <p:cNvSpPr>
            <a:spLocks noChangeArrowheads="1"/>
          </p:cNvSpPr>
          <p:nvPr/>
        </p:nvSpPr>
        <p:spPr bwMode="auto">
          <a:xfrm>
            <a:off x="597879" y="54312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ru-RU" altLang="ru-RU" sz="1500" b="0" i="0" u="none" strike="noStrike" cap="none" normalizeH="0" baseline="0">
                <a:ln>
                  <a:noFill/>
                </a:ln>
                <a:solidFill>
                  <a:schemeClr val="tx1"/>
                </a:solidFill>
                <a:effectLst/>
                <a:latin typeface="Arial" panose="020B0604020202020204" pitchFamily="34" charset="0"/>
              </a:rPr>
              <a:t> </a:t>
            </a: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068DFB53-CD7E-4A91-9B8D-C0B1A499F7EB}"/>
              </a:ext>
            </a:extLst>
          </p:cNvPr>
          <p:cNvSpPr>
            <a:spLocks noChangeArrowheads="1"/>
          </p:cNvSpPr>
          <p:nvPr/>
        </p:nvSpPr>
        <p:spPr bwMode="auto">
          <a:xfrm>
            <a:off x="738554" y="51315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где комплексный спектр равен</a:t>
            </a:r>
            <a:endParaRPr kumimoji="0" lang="ru-RU" altLang="ru-RU" sz="15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graphicFrame>
        <p:nvGraphicFramePr>
          <p:cNvPr id="22" name="Объект 21">
            <a:extLst>
              <a:ext uri="{FF2B5EF4-FFF2-40B4-BE49-F238E27FC236}">
                <a16:creationId xmlns:a16="http://schemas.microsoft.com/office/drawing/2014/main" id="{15EA3A88-3B12-4265-9E5B-51E146B67837}"/>
              </a:ext>
            </a:extLst>
          </p:cNvPr>
          <p:cNvGraphicFramePr>
            <a:graphicFrameLocks noChangeAspect="1"/>
          </p:cNvGraphicFramePr>
          <p:nvPr>
            <p:extLst>
              <p:ext uri="{D42A27DB-BD31-4B8C-83A1-F6EECF244321}">
                <p14:modId xmlns:p14="http://schemas.microsoft.com/office/powerpoint/2010/main" val="3665971231"/>
              </p:ext>
            </p:extLst>
          </p:nvPr>
        </p:nvGraphicFramePr>
        <p:xfrm>
          <a:off x="3724273" y="5037971"/>
          <a:ext cx="1866900" cy="381000"/>
        </p:xfrm>
        <a:graphic>
          <a:graphicData uri="http://schemas.openxmlformats.org/presentationml/2006/ole">
            <mc:AlternateContent xmlns:mc="http://schemas.openxmlformats.org/markup-compatibility/2006">
              <mc:Choice xmlns:v="urn:schemas-microsoft-com:vml" Requires="v">
                <p:oleObj spid="_x0000_s24300" name="Equation" r:id="rId15" imgW="1244600" imgH="254000" progId="Equation.DSMT4">
                  <p:embed/>
                </p:oleObj>
              </mc:Choice>
              <mc:Fallback>
                <p:oleObj name="Equation" r:id="rId15" imgW="1244600" imgH="254000" progId="Equation.DSMT4">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24273" y="5037971"/>
                        <a:ext cx="1866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6">
            <a:extLst>
              <a:ext uri="{FF2B5EF4-FFF2-40B4-BE49-F238E27FC236}">
                <a16:creationId xmlns:a16="http://schemas.microsoft.com/office/drawing/2014/main" id="{952C0636-B21B-45EC-99EF-743A6E7DE326}"/>
              </a:ext>
            </a:extLst>
          </p:cNvPr>
          <p:cNvSpPr>
            <a:spLocks noChangeArrowheads="1"/>
          </p:cNvSpPr>
          <p:nvPr/>
        </p:nvSpPr>
        <p:spPr bwMode="auto">
          <a:xfrm>
            <a:off x="738554" y="5808196"/>
            <a:ext cx="5619615"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где</a:t>
            </a:r>
            <a:r>
              <a:rPr kumimoji="0" lang="uk-UA"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de-DE"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(ω)| - спектральная плотность амплитуд; φ(ω)- спектр фаз</a:t>
            </a:r>
            <a:r>
              <a:rPr kumimoji="0" lang="ru-RU" altLang="ru-RU" sz="1500" b="0" i="0" u="none" strike="noStrike" cap="none" normalizeH="0" baseline="0" dirty="0">
                <a:ln>
                  <a:noFill/>
                </a:ln>
                <a:solidFill>
                  <a:schemeClr val="tx1"/>
                </a:solidFill>
                <a:effectLst/>
                <a:latin typeface="Arial" panose="020B0604020202020204" pitchFamily="34" charset="0"/>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5544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07097D0A-80BC-41FD-9921-650A9D3C217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51DC64BD-05C0-4FAC-95D1-3995239013D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AF3C76BE-0ACB-4BEB-91B5-6CE2AA568FFE}"/>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Спектры немодулированных сигналов</a:t>
            </a:r>
            <a:endParaRPr lang="ru-RU" spc="100" dirty="0">
              <a:solidFill>
                <a:srgbClr val="0033CC"/>
              </a:solidFill>
            </a:endParaRPr>
          </a:p>
        </p:txBody>
      </p:sp>
      <p:pic>
        <p:nvPicPr>
          <p:cNvPr id="24578" name="Picture 2" descr="15_1">
            <a:extLst>
              <a:ext uri="{FF2B5EF4-FFF2-40B4-BE49-F238E27FC236}">
                <a16:creationId xmlns:a16="http://schemas.microsoft.com/office/drawing/2014/main" id="{4A19EEEB-844C-4F81-B1A5-37CFFA6E0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30" y="1019515"/>
            <a:ext cx="574675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1FB31DAF-8895-4869-B955-18047B3C37B9}"/>
              </a:ext>
            </a:extLst>
          </p:cNvPr>
          <p:cNvSpPr>
            <a:spLocks noChangeArrowheads="1"/>
          </p:cNvSpPr>
          <p:nvPr/>
        </p:nvSpPr>
        <p:spPr bwMode="auto">
          <a:xfrm>
            <a:off x="6760651" y="12192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На основании формулы преобразования Фурье получим</a:t>
            </a:r>
            <a:r>
              <a:rPr kumimoji="0" lang="ru-RU" altLang="ru-RU" sz="1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ru-RU" altLang="ru-RU" sz="1300" b="1"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graphicFrame>
        <p:nvGraphicFramePr>
          <p:cNvPr id="8" name="Объект 7">
            <a:extLst>
              <a:ext uri="{FF2B5EF4-FFF2-40B4-BE49-F238E27FC236}">
                <a16:creationId xmlns:a16="http://schemas.microsoft.com/office/drawing/2014/main" id="{E31CF832-2637-4818-A5EA-BD9E97B91906}"/>
              </a:ext>
            </a:extLst>
          </p:cNvPr>
          <p:cNvGraphicFramePr>
            <a:graphicFrameLocks noChangeAspect="1"/>
          </p:cNvGraphicFramePr>
          <p:nvPr>
            <p:extLst>
              <p:ext uri="{D42A27DB-BD31-4B8C-83A1-F6EECF244321}">
                <p14:modId xmlns:p14="http://schemas.microsoft.com/office/powerpoint/2010/main" val="1613917386"/>
              </p:ext>
            </p:extLst>
          </p:nvPr>
        </p:nvGraphicFramePr>
        <p:xfrm>
          <a:off x="7632770" y="1754575"/>
          <a:ext cx="3240532" cy="753334"/>
        </p:xfrm>
        <a:graphic>
          <a:graphicData uri="http://schemas.openxmlformats.org/presentationml/2006/ole">
            <mc:AlternateContent xmlns:mc="http://schemas.openxmlformats.org/markup-compatibility/2006">
              <mc:Choice xmlns:v="urn:schemas-microsoft-com:vml" Requires="v">
                <p:oleObj spid="_x0000_s24897" name="Equation" r:id="rId4" imgW="2070100" imgH="419100" progId="Equation.DSMT4">
                  <p:embed/>
                </p:oleObj>
              </mc:Choice>
              <mc:Fallback>
                <p:oleObj name="Equation" r:id="rId4" imgW="2070100" imgH="4191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770" y="1754575"/>
                        <a:ext cx="3240532" cy="753334"/>
                      </a:xfrm>
                      <a:prstGeom prst="rect">
                        <a:avLst/>
                      </a:prstGeom>
                      <a:noFill/>
                    </p:spPr>
                  </p:pic>
                </p:oleObj>
              </mc:Fallback>
            </mc:AlternateContent>
          </a:graphicData>
        </a:graphic>
      </p:graphicFrame>
      <p:sp>
        <p:nvSpPr>
          <p:cNvPr id="9" name="Rectangle 5">
            <a:extLst>
              <a:ext uri="{FF2B5EF4-FFF2-40B4-BE49-F238E27FC236}">
                <a16:creationId xmlns:a16="http://schemas.microsoft.com/office/drawing/2014/main" id="{DBD2B385-3FFB-4FC6-B7F8-5A1ACC2BB04C}"/>
              </a:ext>
            </a:extLst>
          </p:cNvPr>
          <p:cNvSpPr>
            <a:spLocks noChangeArrowheads="1"/>
          </p:cNvSpPr>
          <p:nvPr/>
        </p:nvSpPr>
        <p:spPr bwMode="auto">
          <a:xfrm>
            <a:off x="680936" y="43500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ea typeface="Times New Roman" panose="02020603050405020304" pitchFamily="18" charset="0"/>
              </a:rPr>
              <a:t>             </a:t>
            </a: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ru-RU" altLang="ru-RU" sz="1500" b="0" i="0" u="none" strike="noStrike" cap="none" normalizeH="0" baseline="0">
                <a:ln>
                  <a:noFill/>
                </a:ln>
                <a:solidFill>
                  <a:schemeClr val="tx1"/>
                </a:solidFill>
                <a:effectLst/>
                <a:latin typeface="Arial" panose="020B0604020202020204" pitchFamily="34" charset="0"/>
              </a:rPr>
              <a:t> </a:t>
            </a:r>
            <a:endParaRPr kumimoji="0" lang="ru-RU" altLang="ru-RU" sz="1800" b="0" i="0" u="none" strike="noStrike" cap="none" normalizeH="0" baseline="0">
              <a:ln>
                <a:noFill/>
              </a:ln>
              <a:solidFill>
                <a:schemeClr val="tx1"/>
              </a:solidFill>
              <a:effectLst/>
              <a:latin typeface="Arial" panose="020B0604020202020204" pitchFamily="34" charset="0"/>
            </a:endParaRPr>
          </a:p>
        </p:txBody>
      </p:sp>
      <p:pic>
        <p:nvPicPr>
          <p:cNvPr id="24583" name="Picture 7">
            <a:extLst>
              <a:ext uri="{FF2B5EF4-FFF2-40B4-BE49-F238E27FC236}">
                <a16:creationId xmlns:a16="http://schemas.microsoft.com/office/drawing/2014/main" id="{3825A44F-8E29-4E38-B664-E263DF94FF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522" r="41245" b="69862"/>
          <a:stretch>
            <a:fillRect/>
          </a:stretch>
        </p:blipFill>
        <p:spPr bwMode="auto">
          <a:xfrm>
            <a:off x="431190" y="3446728"/>
            <a:ext cx="38068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8">
            <a:extLst>
              <a:ext uri="{FF2B5EF4-FFF2-40B4-BE49-F238E27FC236}">
                <a16:creationId xmlns:a16="http://schemas.microsoft.com/office/drawing/2014/main" id="{B9610B92-FB20-405F-A44D-9D14164A14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7281" t="4236" r="45137" b="67987"/>
          <a:stretch>
            <a:fillRect/>
          </a:stretch>
        </p:blipFill>
        <p:spPr bwMode="auto">
          <a:xfrm>
            <a:off x="4571768" y="3225561"/>
            <a:ext cx="3089275"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Объект 11">
            <a:extLst>
              <a:ext uri="{FF2B5EF4-FFF2-40B4-BE49-F238E27FC236}">
                <a16:creationId xmlns:a16="http://schemas.microsoft.com/office/drawing/2014/main" id="{7867C622-F074-4DD4-908A-0AC51892E975}"/>
              </a:ext>
            </a:extLst>
          </p:cNvPr>
          <p:cNvGraphicFramePr>
            <a:graphicFrameLocks noChangeAspect="1"/>
          </p:cNvGraphicFramePr>
          <p:nvPr>
            <p:extLst>
              <p:ext uri="{D42A27DB-BD31-4B8C-83A1-F6EECF244321}">
                <p14:modId xmlns:p14="http://schemas.microsoft.com/office/powerpoint/2010/main" val="1668915081"/>
              </p:ext>
            </p:extLst>
          </p:nvPr>
        </p:nvGraphicFramePr>
        <p:xfrm>
          <a:off x="7637640" y="3225561"/>
          <a:ext cx="4388823" cy="1268616"/>
        </p:xfrm>
        <a:graphic>
          <a:graphicData uri="http://schemas.openxmlformats.org/presentationml/2006/ole">
            <mc:AlternateContent xmlns:mc="http://schemas.openxmlformats.org/markup-compatibility/2006">
              <mc:Choice xmlns:v="urn:schemas-microsoft-com:vml" Requires="v">
                <p:oleObj spid="_x0000_s24898" name="Equation" r:id="rId8" imgW="2295069" imgH="704805" progId="Equation.DSMT4">
                  <p:embed/>
                </p:oleObj>
              </mc:Choice>
              <mc:Fallback>
                <p:oleObj name="Equation" r:id="rId8" imgW="2295069" imgH="704805" progId="Equation.DSMT4">
                  <p:embed/>
                  <p:pic>
                    <p:nvPicPr>
                      <p:cNvPr id="0" name=""/>
                      <p:cNvPicPr/>
                      <p:nvPr/>
                    </p:nvPicPr>
                    <p:blipFill>
                      <a:blip r:embed="rId9"/>
                      <a:stretch>
                        <a:fillRect/>
                      </a:stretch>
                    </p:blipFill>
                    <p:spPr>
                      <a:xfrm>
                        <a:off x="7637640" y="3225561"/>
                        <a:ext cx="4388823" cy="1268616"/>
                      </a:xfrm>
                      <a:prstGeom prst="rect">
                        <a:avLst/>
                      </a:prstGeom>
                    </p:spPr>
                  </p:pic>
                </p:oleObj>
              </mc:Fallback>
            </mc:AlternateContent>
          </a:graphicData>
        </a:graphic>
      </p:graphicFrame>
      <p:graphicFrame>
        <p:nvGraphicFramePr>
          <p:cNvPr id="13" name="Объект 12">
            <a:extLst>
              <a:ext uri="{FF2B5EF4-FFF2-40B4-BE49-F238E27FC236}">
                <a16:creationId xmlns:a16="http://schemas.microsoft.com/office/drawing/2014/main" id="{6D62BE10-250E-48DC-8DF4-74BAD3336C75}"/>
              </a:ext>
            </a:extLst>
          </p:cNvPr>
          <p:cNvGraphicFramePr>
            <a:graphicFrameLocks noChangeAspect="1"/>
          </p:cNvGraphicFramePr>
          <p:nvPr>
            <p:extLst>
              <p:ext uri="{D42A27DB-BD31-4B8C-83A1-F6EECF244321}">
                <p14:modId xmlns:p14="http://schemas.microsoft.com/office/powerpoint/2010/main" val="1112207893"/>
              </p:ext>
            </p:extLst>
          </p:nvPr>
        </p:nvGraphicFramePr>
        <p:xfrm>
          <a:off x="8531825" y="4667615"/>
          <a:ext cx="2842014" cy="904277"/>
        </p:xfrm>
        <a:graphic>
          <a:graphicData uri="http://schemas.openxmlformats.org/presentationml/2006/ole">
            <mc:AlternateContent xmlns:mc="http://schemas.openxmlformats.org/markup-compatibility/2006">
              <mc:Choice xmlns:v="urn:schemas-microsoft-com:vml" Requires="v">
                <p:oleObj spid="_x0000_s24899" name="Equation" r:id="rId10" imgW="1676307" imgH="533463" progId="Equation.DSMT4">
                  <p:embed/>
                </p:oleObj>
              </mc:Choice>
              <mc:Fallback>
                <p:oleObj name="Equation" r:id="rId10" imgW="1676307" imgH="533463" progId="Equation.DSMT4">
                  <p:embed/>
                  <p:pic>
                    <p:nvPicPr>
                      <p:cNvPr id="0" name=""/>
                      <p:cNvPicPr/>
                      <p:nvPr/>
                    </p:nvPicPr>
                    <p:blipFill>
                      <a:blip r:embed="rId11"/>
                      <a:stretch>
                        <a:fillRect/>
                      </a:stretch>
                    </p:blipFill>
                    <p:spPr>
                      <a:xfrm>
                        <a:off x="8531825" y="4667615"/>
                        <a:ext cx="2842014" cy="904277"/>
                      </a:xfrm>
                      <a:prstGeom prst="rect">
                        <a:avLst/>
                      </a:prstGeom>
                    </p:spPr>
                  </p:pic>
                </p:oleObj>
              </mc:Fallback>
            </mc:AlternateContent>
          </a:graphicData>
        </a:graphic>
      </p:graphicFrame>
      <p:sp>
        <p:nvSpPr>
          <p:cNvPr id="15" name="Прямоугольник 14">
            <a:extLst>
              <a:ext uri="{FF2B5EF4-FFF2-40B4-BE49-F238E27FC236}">
                <a16:creationId xmlns:a16="http://schemas.microsoft.com/office/drawing/2014/main" id="{7EF5B146-DF43-4B53-8938-24A809DE8A82}"/>
              </a:ext>
            </a:extLst>
          </p:cNvPr>
          <p:cNvSpPr/>
          <p:nvPr/>
        </p:nvSpPr>
        <p:spPr>
          <a:xfrm>
            <a:off x="586829" y="5021779"/>
            <a:ext cx="7675428" cy="1554272"/>
          </a:xfrm>
          <a:prstGeom prst="rect">
            <a:avLst/>
          </a:prstGeom>
        </p:spPr>
        <p:txBody>
          <a:bodyPr wrap="square">
            <a:spAutoFit/>
          </a:bodyPr>
          <a:lstStyle/>
          <a:p>
            <a:pPr>
              <a:spcAft>
                <a:spcPts val="600"/>
              </a:spcAft>
            </a:pPr>
            <a:r>
              <a:rPr lang="ru-RU" sz="1600" dirty="0">
                <a:latin typeface="Times New Roman" panose="02020603050405020304" pitchFamily="18" charset="0"/>
                <a:ea typeface="Times New Roman" panose="02020603050405020304" pitchFamily="18" charset="0"/>
              </a:rPr>
              <a:t>Сигнал вида 1:1 типа “точки”                                       Спектр сигнала 1:1</a:t>
            </a:r>
            <a:endParaRPr lang="en-US" sz="1600" dirty="0">
              <a:latin typeface="Times New Roman" panose="02020603050405020304" pitchFamily="18" charset="0"/>
              <a:ea typeface="Times New Roman" panose="02020603050405020304" pitchFamily="18" charset="0"/>
            </a:endParaRPr>
          </a:p>
          <a:p>
            <a:r>
              <a:rPr lang="ru-RU" b="1" dirty="0">
                <a:latin typeface="Times New Roman" panose="02020603050405020304" pitchFamily="18" charset="0"/>
                <a:ea typeface="Times New Roman" panose="02020603050405020304" pitchFamily="18" charset="0"/>
              </a:rPr>
              <a:t>Закономерности спектров немодулированных сигналов</a:t>
            </a:r>
            <a:r>
              <a:rPr lang="ru-RU" dirty="0">
                <a:latin typeface="Times New Roman" panose="02020603050405020304" pitchFamily="18" charset="0"/>
                <a:ea typeface="Times New Roman" panose="02020603050405020304" pitchFamily="18" charset="0"/>
              </a:rPr>
              <a:t>:</a:t>
            </a:r>
          </a:p>
          <a:p>
            <a:r>
              <a:rPr lang="ru-RU" dirty="0">
                <a:latin typeface="Times New Roman" panose="02020603050405020304" pitchFamily="18" charset="0"/>
              </a:rPr>
              <a:t>Частота первой гармоники </a:t>
            </a:r>
            <a:r>
              <a:rPr lang="en-US" i="1" dirty="0">
                <a:latin typeface="Times New Roman" panose="02020603050405020304" pitchFamily="18" charset="0"/>
              </a:rPr>
              <a:t>F</a:t>
            </a:r>
            <a:r>
              <a:rPr lang="en-US" baseline="-25000" dirty="0">
                <a:latin typeface="Times New Roman" panose="02020603050405020304" pitchFamily="18" charset="0"/>
              </a:rPr>
              <a:t>1</a:t>
            </a:r>
            <a:r>
              <a:rPr lang="en-US" dirty="0">
                <a:latin typeface="Times New Roman" panose="02020603050405020304" pitchFamily="18" charset="0"/>
              </a:rPr>
              <a:t>=1/</a:t>
            </a:r>
            <a:r>
              <a:rPr lang="en-US" i="1" dirty="0">
                <a:latin typeface="Times New Roman" panose="02020603050405020304" pitchFamily="18" charset="0"/>
              </a:rPr>
              <a:t>T</a:t>
            </a:r>
            <a:r>
              <a:rPr lang="en-US" dirty="0">
                <a:latin typeface="Times New Roman" panose="02020603050405020304" pitchFamily="18" charset="0"/>
              </a:rPr>
              <a:t>=1/(</a:t>
            </a:r>
            <a:r>
              <a:rPr lang="el-GR" dirty="0">
                <a:latin typeface="Times New Roman" panose="02020603050405020304" pitchFamily="18" charset="0"/>
              </a:rPr>
              <a:t>ατ</a:t>
            </a:r>
            <a:r>
              <a:rPr lang="en-US" baseline="-25000" dirty="0">
                <a:latin typeface="Times New Roman" panose="02020603050405020304" pitchFamily="18" charset="0"/>
              </a:rPr>
              <a:t>0</a:t>
            </a:r>
            <a:r>
              <a:rPr lang="en-US" dirty="0">
                <a:latin typeface="Times New Roman" panose="02020603050405020304" pitchFamily="18" charset="0"/>
              </a:rPr>
              <a:t>)</a:t>
            </a:r>
            <a:endParaRPr lang="ru-RU" dirty="0">
              <a:latin typeface="Times New Roman" panose="02020603050405020304" pitchFamily="18" charset="0"/>
            </a:endParaRPr>
          </a:p>
          <a:p>
            <a:r>
              <a:rPr lang="ru-RU" dirty="0">
                <a:latin typeface="Times New Roman" panose="02020603050405020304" pitchFamily="18" charset="0"/>
              </a:rPr>
              <a:t>Частота </a:t>
            </a:r>
            <a:r>
              <a:rPr lang="en-US" i="1" dirty="0">
                <a:latin typeface="Times New Roman" panose="02020603050405020304" pitchFamily="18" charset="0"/>
              </a:rPr>
              <a:t>k</a:t>
            </a:r>
            <a:r>
              <a:rPr lang="en-US" dirty="0">
                <a:latin typeface="Times New Roman" panose="02020603050405020304" pitchFamily="18" charset="0"/>
              </a:rPr>
              <a:t>-</a:t>
            </a:r>
            <a:r>
              <a:rPr lang="ru-RU" dirty="0">
                <a:latin typeface="Times New Roman" panose="02020603050405020304" pitchFamily="18" charset="0"/>
              </a:rPr>
              <a:t>гармоники равна </a:t>
            </a:r>
            <a:r>
              <a:rPr lang="en-US" i="1" dirty="0">
                <a:latin typeface="Times New Roman" panose="02020603050405020304" pitchFamily="18" charset="0"/>
              </a:rPr>
              <a:t>kF</a:t>
            </a:r>
            <a:r>
              <a:rPr lang="en-US" baseline="-25000" dirty="0">
                <a:latin typeface="Times New Roman" panose="02020603050405020304" pitchFamily="18" charset="0"/>
              </a:rPr>
              <a:t>1</a:t>
            </a:r>
          </a:p>
          <a:p>
            <a:r>
              <a:rPr lang="ru-RU" dirty="0">
                <a:latin typeface="Times New Roman" panose="02020603050405020304" pitchFamily="18" charset="0"/>
              </a:rPr>
              <a:t>Амплитуды гармоник с частотой </a:t>
            </a:r>
            <a:r>
              <a:rPr lang="en-US" i="1" dirty="0">
                <a:latin typeface="Times New Roman" panose="02020603050405020304" pitchFamily="18" charset="0"/>
              </a:rPr>
              <a:t>F</a:t>
            </a:r>
            <a:r>
              <a:rPr lang="en-US" dirty="0">
                <a:latin typeface="Times New Roman" panose="02020603050405020304" pitchFamily="18" charset="0"/>
              </a:rPr>
              <a:t>=</a:t>
            </a:r>
            <a:r>
              <a:rPr lang="en-US" i="1" dirty="0">
                <a:latin typeface="Times New Roman" panose="02020603050405020304" pitchFamily="18" charset="0"/>
              </a:rPr>
              <a:t>kB</a:t>
            </a:r>
            <a:r>
              <a:rPr lang="en-US" dirty="0">
                <a:latin typeface="Times New Roman" panose="02020603050405020304" pitchFamily="18" charset="0"/>
              </a:rPr>
              <a:t>  </a:t>
            </a:r>
            <a:r>
              <a:rPr lang="ru-RU" dirty="0">
                <a:latin typeface="Times New Roman" panose="02020603050405020304" pitchFamily="18" charset="0"/>
              </a:rPr>
              <a:t>равны нулю.</a:t>
            </a:r>
            <a:endParaRPr lang="ru-RU" dirty="0"/>
          </a:p>
        </p:txBody>
      </p:sp>
    </p:spTree>
    <p:extLst>
      <p:ext uri="{BB962C8B-B14F-4D97-AF65-F5344CB8AC3E}">
        <p14:creationId xmlns:p14="http://schemas.microsoft.com/office/powerpoint/2010/main" val="319213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7E8590AE-BADB-41FE-9E93-1C2B2834DA7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A2935604-D76E-4AC4-8F66-931AC9E36497}"/>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E48305BD-E98D-4A0A-9A60-D8791B955415}"/>
              </a:ext>
            </a:extLst>
          </p:cNvPr>
          <p:cNvSpPr/>
          <p:nvPr/>
        </p:nvSpPr>
        <p:spPr>
          <a:xfrm>
            <a:off x="1225686" y="504036"/>
            <a:ext cx="9785214" cy="461665"/>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Спектры немодулированных сигналов вида </a:t>
            </a:r>
            <a:r>
              <a:rPr lang="ru-RU" sz="2400" b="1" dirty="0">
                <a:solidFill>
                  <a:srgbClr val="0033CC"/>
                </a:solidFill>
                <a:latin typeface="Times New Roman" panose="02020603050405020304" pitchFamily="18" charset="0"/>
                <a:ea typeface="Times New Roman" panose="02020603050405020304" pitchFamily="18" charset="0"/>
              </a:rPr>
              <a:t>1:(</a:t>
            </a:r>
            <a:r>
              <a:rPr lang="ru-RU" sz="2400" b="1" dirty="0">
                <a:solidFill>
                  <a:srgbClr val="0033CC"/>
                </a:solidFill>
                <a:latin typeface="Times New Roman" panose="02020603050405020304" pitchFamily="18" charset="0"/>
                <a:ea typeface="Times New Roman" panose="02020603050405020304" pitchFamily="18" charset="0"/>
                <a:sym typeface="Symbol" panose="05050102010706020507" pitchFamily="18" charset="2"/>
              </a:rPr>
              <a:t></a:t>
            </a:r>
            <a:r>
              <a:rPr lang="ru-RU" sz="2400" b="1" dirty="0">
                <a:solidFill>
                  <a:srgbClr val="0033CC"/>
                </a:solidFill>
                <a:latin typeface="Times New Roman" panose="02020603050405020304" pitchFamily="18" charset="0"/>
                <a:ea typeface="Times New Roman" panose="02020603050405020304" pitchFamily="18" charset="0"/>
              </a:rPr>
              <a:t>–1)</a:t>
            </a:r>
            <a:endParaRPr lang="ru-RU" sz="2400" spc="100" dirty="0">
              <a:solidFill>
                <a:srgbClr val="0033CC"/>
              </a:solidFill>
            </a:endParaRPr>
          </a:p>
        </p:txBody>
      </p:sp>
      <p:pic>
        <p:nvPicPr>
          <p:cNvPr id="25602" name="Picture 2">
            <a:extLst>
              <a:ext uri="{FF2B5EF4-FFF2-40B4-BE49-F238E27FC236}">
                <a16:creationId xmlns:a16="http://schemas.microsoft.com/office/drawing/2014/main" id="{0B156F2E-1EC2-487C-90F4-F29B829D0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25" t="4453" r="36136" b="69162"/>
          <a:stretch>
            <a:fillRect/>
          </a:stretch>
        </p:blipFill>
        <p:spPr bwMode="auto">
          <a:xfrm>
            <a:off x="820299" y="1233245"/>
            <a:ext cx="3836375" cy="1824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Объект 7">
            <a:extLst>
              <a:ext uri="{FF2B5EF4-FFF2-40B4-BE49-F238E27FC236}">
                <a16:creationId xmlns:a16="http://schemas.microsoft.com/office/drawing/2014/main" id="{A3F61062-540F-4178-9C5C-BA0267FD7985}"/>
              </a:ext>
            </a:extLst>
          </p:cNvPr>
          <p:cNvGraphicFramePr>
            <a:graphicFrameLocks noChangeAspect="1"/>
          </p:cNvGraphicFramePr>
          <p:nvPr>
            <p:extLst>
              <p:ext uri="{D42A27DB-BD31-4B8C-83A1-F6EECF244321}">
                <p14:modId xmlns:p14="http://schemas.microsoft.com/office/powerpoint/2010/main" val="2273097167"/>
              </p:ext>
            </p:extLst>
          </p:nvPr>
        </p:nvGraphicFramePr>
        <p:xfrm>
          <a:off x="5639562" y="1517516"/>
          <a:ext cx="3836375" cy="1108952"/>
        </p:xfrm>
        <a:graphic>
          <a:graphicData uri="http://schemas.openxmlformats.org/presentationml/2006/ole">
            <mc:AlternateContent xmlns:mc="http://schemas.openxmlformats.org/markup-compatibility/2006">
              <mc:Choice xmlns:v="urn:schemas-microsoft-com:vml" Requires="v">
                <p:oleObj spid="_x0000_s25808" name="Equation" r:id="rId4" imgW="2437970" imgH="704805" progId="Equation.DSMT4">
                  <p:embed/>
                </p:oleObj>
              </mc:Choice>
              <mc:Fallback>
                <p:oleObj name="Equation" r:id="rId4" imgW="2437970" imgH="704805" progId="Equation.DSMT4">
                  <p:embed/>
                  <p:pic>
                    <p:nvPicPr>
                      <p:cNvPr id="0" name=""/>
                      <p:cNvPicPr/>
                      <p:nvPr/>
                    </p:nvPicPr>
                    <p:blipFill>
                      <a:blip r:embed="rId5"/>
                      <a:stretch>
                        <a:fillRect/>
                      </a:stretch>
                    </p:blipFill>
                    <p:spPr>
                      <a:xfrm>
                        <a:off x="5639562" y="1517516"/>
                        <a:ext cx="3836375" cy="1108952"/>
                      </a:xfrm>
                      <a:prstGeom prst="rect">
                        <a:avLst/>
                      </a:prstGeom>
                    </p:spPr>
                  </p:pic>
                </p:oleObj>
              </mc:Fallback>
            </mc:AlternateContent>
          </a:graphicData>
        </a:graphic>
      </p:graphicFrame>
      <p:graphicFrame>
        <p:nvGraphicFramePr>
          <p:cNvPr id="10" name="Объект 9">
            <a:extLst>
              <a:ext uri="{FF2B5EF4-FFF2-40B4-BE49-F238E27FC236}">
                <a16:creationId xmlns:a16="http://schemas.microsoft.com/office/drawing/2014/main" id="{6E104851-2678-4CE1-88F2-D4AA459CC01C}"/>
              </a:ext>
            </a:extLst>
          </p:cNvPr>
          <p:cNvGraphicFramePr>
            <a:graphicFrameLocks noChangeAspect="1"/>
          </p:cNvGraphicFramePr>
          <p:nvPr>
            <p:extLst>
              <p:ext uri="{D42A27DB-BD31-4B8C-83A1-F6EECF244321}">
                <p14:modId xmlns:p14="http://schemas.microsoft.com/office/powerpoint/2010/main" val="3865032347"/>
              </p:ext>
            </p:extLst>
          </p:nvPr>
        </p:nvGraphicFramePr>
        <p:xfrm>
          <a:off x="9742250" y="1909377"/>
          <a:ext cx="1230550" cy="353783"/>
        </p:xfrm>
        <a:graphic>
          <a:graphicData uri="http://schemas.openxmlformats.org/presentationml/2006/ole">
            <mc:AlternateContent xmlns:mc="http://schemas.openxmlformats.org/markup-compatibility/2006">
              <mc:Choice xmlns:v="urn:schemas-microsoft-com:vml" Requires="v">
                <p:oleObj spid="_x0000_s25809" name="Equation" r:id="rId6" imgW="762023" imgH="219217" progId="Equation.DSMT4">
                  <p:embed/>
                </p:oleObj>
              </mc:Choice>
              <mc:Fallback>
                <p:oleObj name="Equation" r:id="rId6" imgW="762023" imgH="219217" progId="Equation.DSMT4">
                  <p:embed/>
                  <p:pic>
                    <p:nvPicPr>
                      <p:cNvPr id="0" name=""/>
                      <p:cNvPicPr/>
                      <p:nvPr/>
                    </p:nvPicPr>
                    <p:blipFill>
                      <a:blip r:embed="rId7"/>
                      <a:stretch>
                        <a:fillRect/>
                      </a:stretch>
                    </p:blipFill>
                    <p:spPr>
                      <a:xfrm>
                        <a:off x="9742250" y="1909377"/>
                        <a:ext cx="1230550" cy="353783"/>
                      </a:xfrm>
                      <a:prstGeom prst="rect">
                        <a:avLst/>
                      </a:prstGeom>
                    </p:spPr>
                  </p:pic>
                </p:oleObj>
              </mc:Fallback>
            </mc:AlternateContent>
          </a:graphicData>
        </a:graphic>
      </p:graphicFrame>
      <p:pic>
        <p:nvPicPr>
          <p:cNvPr id="25603" name="Picture 3">
            <a:extLst>
              <a:ext uri="{FF2B5EF4-FFF2-40B4-BE49-F238E27FC236}">
                <a16:creationId xmlns:a16="http://schemas.microsoft.com/office/drawing/2014/main" id="{F08E90EF-1710-42F5-978E-BE35C036B3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166" t="2335" r="40617" b="66174"/>
          <a:stretch>
            <a:fillRect/>
          </a:stretch>
        </p:blipFill>
        <p:spPr bwMode="auto">
          <a:xfrm>
            <a:off x="625748" y="3331725"/>
            <a:ext cx="3634969" cy="182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Прямоугольник 12">
            <a:extLst>
              <a:ext uri="{FF2B5EF4-FFF2-40B4-BE49-F238E27FC236}">
                <a16:creationId xmlns:a16="http://schemas.microsoft.com/office/drawing/2014/main" id="{5DA82D92-5F32-4CF2-A18F-91BC9927F30D}"/>
              </a:ext>
            </a:extLst>
          </p:cNvPr>
          <p:cNvSpPr/>
          <p:nvPr/>
        </p:nvSpPr>
        <p:spPr>
          <a:xfrm>
            <a:off x="1225685" y="5323359"/>
            <a:ext cx="2127762"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Спектр сигнала 1:5 </a:t>
            </a:r>
            <a:endParaRPr lang="ru-RU" dirty="0"/>
          </a:p>
        </p:txBody>
      </p:sp>
      <p:sp>
        <p:nvSpPr>
          <p:cNvPr id="15" name="Прямоугольник 14">
            <a:extLst>
              <a:ext uri="{FF2B5EF4-FFF2-40B4-BE49-F238E27FC236}">
                <a16:creationId xmlns:a16="http://schemas.microsoft.com/office/drawing/2014/main" id="{EE48CE7E-0CC0-4C29-B28A-09A9D32A0AC0}"/>
              </a:ext>
            </a:extLst>
          </p:cNvPr>
          <p:cNvSpPr/>
          <p:nvPr/>
        </p:nvSpPr>
        <p:spPr>
          <a:xfrm>
            <a:off x="4870315" y="2887003"/>
            <a:ext cx="7036340" cy="3570208"/>
          </a:xfrm>
          <a:prstGeom prst="rect">
            <a:avLst/>
          </a:prstGeom>
        </p:spPr>
        <p:txBody>
          <a:bodyPr wrap="square">
            <a:spAutoFit/>
          </a:bodyPr>
          <a:lstStyle/>
          <a:p>
            <a:pPr marL="179705" indent="381000" algn="just">
              <a:spcAft>
                <a:spcPts val="1200"/>
              </a:spcAft>
            </a:pPr>
            <a:r>
              <a:rPr lang="ru-RU" dirty="0">
                <a:ea typeface="Times New Roman" panose="02020603050405020304" pitchFamily="18" charset="0"/>
              </a:rPr>
              <a:t>Закономерности спектра последовательности прямоугольных импульсов вида 1: (</a:t>
            </a:r>
            <a:r>
              <a:rPr lang="ru-RU" dirty="0">
                <a:ea typeface="Times New Roman" panose="02020603050405020304" pitchFamily="18" charset="0"/>
                <a:sym typeface="Symbol" panose="05050102010706020507" pitchFamily="18" charset="2"/>
              </a:rPr>
              <a:t></a:t>
            </a:r>
            <a:r>
              <a:rPr lang="ru-RU" dirty="0">
                <a:ea typeface="Times New Roman" panose="02020603050405020304" pitchFamily="18" charset="0"/>
              </a:rPr>
              <a:t>–1):</a:t>
            </a:r>
          </a:p>
          <a:p>
            <a:pPr marL="342900" indent="-342900" algn="just">
              <a:spcAft>
                <a:spcPts val="0"/>
              </a:spcAft>
              <a:buAutoNum type="arabicPeriod"/>
            </a:pPr>
            <a:r>
              <a:rPr lang="ru-RU" dirty="0">
                <a:ea typeface="Times New Roman" panose="02020603050405020304" pitchFamily="18" charset="0"/>
              </a:rPr>
              <a:t>Амплитуда спектральных составляющих спадает по закону функции | </a:t>
            </a:r>
            <a:r>
              <a:rPr lang="ru-RU" dirty="0" err="1">
                <a:ea typeface="Times New Roman" panose="02020603050405020304" pitchFamily="18" charset="0"/>
              </a:rPr>
              <a:t>sin</a:t>
            </a:r>
            <a:r>
              <a:rPr lang="ru-RU" dirty="0">
                <a:ea typeface="Times New Roman" panose="02020603050405020304" pitchFamily="18" charset="0"/>
              </a:rPr>
              <a:t> x / x |.</a:t>
            </a:r>
          </a:p>
          <a:p>
            <a:pPr marL="342900" indent="-342900" algn="just">
              <a:spcAft>
                <a:spcPts val="0"/>
              </a:spcAft>
              <a:buAutoNum type="arabicPeriod"/>
            </a:pPr>
            <a:r>
              <a:rPr lang="ru-RU" dirty="0">
                <a:ea typeface="Times New Roman" panose="02020603050405020304" pitchFamily="18" charset="0"/>
              </a:rPr>
              <a:t>Амплитуда спектральных составляющих обращается в нуль на частотах 1/</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2/</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3/</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и т.д.</a:t>
            </a:r>
          </a:p>
          <a:p>
            <a:pPr algn="just">
              <a:spcAft>
                <a:spcPts val="0"/>
              </a:spcAft>
            </a:pPr>
            <a:r>
              <a:rPr lang="ru-RU" dirty="0">
                <a:ea typeface="Times New Roman" panose="02020603050405020304" pitchFamily="18" charset="0"/>
              </a:rPr>
              <a:t>3. В основной области частот от нуля до 1/</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располагается </a:t>
            </a:r>
            <a:r>
              <a:rPr lang="ru-RU" dirty="0">
                <a:ea typeface="Times New Roman" panose="02020603050405020304" pitchFamily="18" charset="0"/>
                <a:sym typeface="Symbol" panose="05050102010706020507" pitchFamily="18" charset="2"/>
              </a:rPr>
              <a:t></a:t>
            </a:r>
            <a:r>
              <a:rPr lang="ru-RU" dirty="0">
                <a:ea typeface="Times New Roman" panose="02020603050405020304" pitchFamily="18" charset="0"/>
              </a:rPr>
              <a:t>-1 гармоник через равные промежутки 1/(</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a:t>
            </a:r>
          </a:p>
          <a:p>
            <a:pPr algn="just">
              <a:spcAft>
                <a:spcPts val="0"/>
              </a:spcAft>
            </a:pPr>
            <a:r>
              <a:rPr lang="ru-RU" dirty="0">
                <a:ea typeface="Times New Roman" panose="02020603050405020304" pitchFamily="18" charset="0"/>
              </a:rPr>
              <a:t>4.  Постоянная составляющая (компонента с нулевой частотой) равна: C</a:t>
            </a:r>
            <a:r>
              <a:rPr lang="ru-RU" baseline="-25000" dirty="0">
                <a:ea typeface="Times New Roman" panose="02020603050405020304" pitchFamily="18" charset="0"/>
              </a:rPr>
              <a:t>0</a:t>
            </a:r>
            <a:r>
              <a:rPr lang="ru-RU" dirty="0">
                <a:ea typeface="Times New Roman" panose="02020603050405020304" pitchFamily="18" charset="0"/>
              </a:rPr>
              <a:t>=U</a:t>
            </a:r>
            <a:r>
              <a:rPr lang="ru-RU" baseline="-25000" dirty="0">
                <a:ea typeface="Times New Roman" panose="02020603050405020304" pitchFamily="18" charset="0"/>
              </a:rPr>
              <a:t>0</a:t>
            </a:r>
            <a:r>
              <a:rPr lang="ru-RU" dirty="0">
                <a:ea typeface="Times New Roman" panose="02020603050405020304" pitchFamily="18" charset="0"/>
              </a:rPr>
              <a:t>/</a:t>
            </a:r>
            <a:r>
              <a:rPr lang="ru-RU" dirty="0">
                <a:ea typeface="Times New Roman" panose="02020603050405020304" pitchFamily="18" charset="0"/>
                <a:sym typeface="Symbol" panose="05050102010706020507" pitchFamily="18" charset="2"/>
              </a:rPr>
              <a:t></a:t>
            </a:r>
            <a:r>
              <a:rPr lang="ru-RU" dirty="0">
                <a:ea typeface="Times New Roman" panose="02020603050405020304" pitchFamily="18" charset="0"/>
              </a:rPr>
              <a:t> .</a:t>
            </a:r>
          </a:p>
          <a:p>
            <a:pPr algn="just">
              <a:spcAft>
                <a:spcPts val="0"/>
              </a:spcAft>
            </a:pPr>
            <a:r>
              <a:rPr lang="ru-RU" dirty="0">
                <a:ea typeface="Times New Roman" panose="02020603050405020304" pitchFamily="18" charset="0"/>
              </a:rPr>
              <a:t>5. Амплитуда гармоник при уменьшении частоты стремится к величине 2C</a:t>
            </a:r>
            <a:r>
              <a:rPr lang="ru-RU" baseline="-25000" dirty="0">
                <a:ea typeface="Times New Roman" panose="02020603050405020304" pitchFamily="18" charset="0"/>
              </a:rPr>
              <a:t>0</a:t>
            </a:r>
            <a:r>
              <a:rPr lang="ru-RU" dirty="0">
                <a:ea typeface="Times New Roman" panose="02020603050405020304" pitchFamily="18" charset="0"/>
              </a:rPr>
              <a:t>.</a:t>
            </a:r>
            <a:endParaRPr lang="ru-RU" dirty="0">
              <a:effectLst/>
              <a:ea typeface="Times New Roman" panose="02020603050405020304" pitchFamily="18" charset="0"/>
            </a:endParaRPr>
          </a:p>
        </p:txBody>
      </p:sp>
    </p:spTree>
    <p:extLst>
      <p:ext uri="{BB962C8B-B14F-4D97-AF65-F5344CB8AC3E}">
        <p14:creationId xmlns:p14="http://schemas.microsoft.com/office/powerpoint/2010/main" val="4054664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B4CE8446-FA93-4483-8056-35412A836A5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B2C18684-13C9-4513-A570-4E58858C8D4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07E5CB11-D08E-4731-B902-35F7AE1A7139}"/>
              </a:ext>
            </a:extLst>
          </p:cNvPr>
          <p:cNvSpPr/>
          <p:nvPr/>
        </p:nvSpPr>
        <p:spPr>
          <a:xfrm>
            <a:off x="1225686" y="562401"/>
            <a:ext cx="9785214" cy="646331"/>
          </a:xfrm>
          <a:prstGeom prst="rect">
            <a:avLst/>
          </a:prstGeom>
        </p:spPr>
        <p:txBody>
          <a:bodyPr wrap="square">
            <a:spAutoFit/>
          </a:bodyPr>
          <a:lstStyle/>
          <a:p>
            <a:pPr algn="ctr"/>
            <a:r>
              <a:rPr lang="ru-RU" b="1" spc="100" dirty="0">
                <a:solidFill>
                  <a:srgbClr val="0033CC"/>
                </a:solidFill>
                <a:latin typeface="Verdana" panose="020B0604030504040204" pitchFamily="34" charset="0"/>
              </a:rPr>
              <a:t>Требования к сигналам для передачи данных по физическим линиям</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4EC61117-7981-4D85-8EE2-1F181E143B0E}"/>
              </a:ext>
            </a:extLst>
          </p:cNvPr>
          <p:cNvSpPr/>
          <p:nvPr/>
        </p:nvSpPr>
        <p:spPr>
          <a:xfrm>
            <a:off x="680531" y="1220338"/>
            <a:ext cx="10875523" cy="5078313"/>
          </a:xfrm>
          <a:prstGeom prst="rect">
            <a:avLst/>
          </a:prstGeom>
        </p:spPr>
        <p:txBody>
          <a:bodyPr wrap="square">
            <a:spAutoFit/>
          </a:bodyPr>
          <a:lstStyle/>
          <a:p>
            <a:pPr indent="457200" algn="just">
              <a:spcAft>
                <a:spcPts val="0"/>
              </a:spcAft>
            </a:pPr>
            <a:r>
              <a:rPr lang="ru-RU" dirty="0">
                <a:latin typeface="Times New Roman" panose="02020603050405020304" pitchFamily="18" charset="0"/>
                <a:ea typeface="Times New Roman" panose="02020603050405020304" pitchFamily="18" charset="0"/>
              </a:rPr>
              <a:t>При передаче сигналов данных по ФЛ должны также выполняться следующие условия:</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588645" algn="l"/>
              </a:tabLst>
            </a:pPr>
            <a:r>
              <a:rPr lang="ru-RU" dirty="0">
                <a:latin typeface="Times New Roman" panose="02020603050405020304" pitchFamily="18" charset="0"/>
                <a:ea typeface="Times New Roman" panose="02020603050405020304" pitchFamily="18" charset="0"/>
              </a:rPr>
              <a:t>передаваемая по линии цифровая последовательность должна обеспечивать возможность </a:t>
            </a:r>
            <a:r>
              <a:rPr lang="ru-RU" b="1" dirty="0">
                <a:solidFill>
                  <a:srgbClr val="0033CC"/>
                </a:solidFill>
                <a:latin typeface="Times New Roman" panose="02020603050405020304" pitchFamily="18" charset="0"/>
                <a:ea typeface="Times New Roman" panose="02020603050405020304" pitchFamily="18" charset="0"/>
              </a:rPr>
              <a:t>выделения синхронизирующего сигнала</a:t>
            </a:r>
            <a:r>
              <a:rPr lang="ru-RU" dirty="0">
                <a:latin typeface="Times New Roman" panose="02020603050405020304" pitchFamily="18" charset="0"/>
                <a:ea typeface="Times New Roman" panose="02020603050405020304" pitchFamily="18" charset="0"/>
              </a:rPr>
              <a:t> в каждом линейном регенераторе и на приемной стороне;</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588645" algn="l"/>
              </a:tabLst>
            </a:pPr>
            <a:r>
              <a:rPr lang="ru-RU" dirty="0">
                <a:latin typeface="Times New Roman" panose="02020603050405020304" pitchFamily="18" charset="0"/>
                <a:ea typeface="Times New Roman" panose="02020603050405020304" pitchFamily="18" charset="0"/>
              </a:rPr>
              <a:t>необходимо обеспечивать возможность </a:t>
            </a:r>
            <a:r>
              <a:rPr lang="ru-RU" b="1" dirty="0">
                <a:solidFill>
                  <a:srgbClr val="0033CC"/>
                </a:solidFill>
                <a:latin typeface="Times New Roman" panose="02020603050405020304" pitchFamily="18" charset="0"/>
                <a:ea typeface="Times New Roman" panose="02020603050405020304" pitchFamily="18" charset="0"/>
              </a:rPr>
              <a:t>постоянного контроля верности </a:t>
            </a:r>
            <a:r>
              <a:rPr lang="ru-RU" dirty="0">
                <a:latin typeface="Times New Roman" panose="02020603050405020304" pitchFamily="18" charset="0"/>
                <a:ea typeface="Times New Roman" panose="02020603050405020304" pitchFamily="18" charset="0"/>
              </a:rPr>
              <a:t>передачи информации в линейном тракте без перерыва связи;</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588645" algn="l"/>
              </a:tabLst>
            </a:pPr>
            <a:r>
              <a:rPr lang="ru-RU" dirty="0">
                <a:latin typeface="Times New Roman" panose="02020603050405020304" pitchFamily="18" charset="0"/>
                <a:ea typeface="Times New Roman" panose="02020603050405020304" pitchFamily="18" charset="0"/>
              </a:rPr>
              <a:t>в энергетическом спектре линейного сигнала </a:t>
            </a:r>
            <a:r>
              <a:rPr lang="ru-RU" b="1" dirty="0">
                <a:solidFill>
                  <a:srgbClr val="0033CC"/>
                </a:solidFill>
                <a:latin typeface="Times New Roman" panose="02020603050405020304" pitchFamily="18" charset="0"/>
                <a:ea typeface="Times New Roman" panose="02020603050405020304" pitchFamily="18" charset="0"/>
              </a:rPr>
              <a:t>не должна содержаться постоянная составляющая</a:t>
            </a:r>
            <a:r>
              <a:rPr lang="ru-RU" dirty="0">
                <a:latin typeface="Times New Roman" panose="02020603050405020304" pitchFamily="18" charset="0"/>
                <a:ea typeface="Times New Roman" panose="02020603050405020304" pitchFamily="18" charset="0"/>
              </a:rPr>
              <a:t>, а низкочастотные составляющие должны быть незначительными; это позволяет осуществлять дистанционное питание линейных регенераторов по физическим линиям, используемым для передачи линейного сигнала, а также снизить межсимвольные помехи в регенераторе, возникающие из-за подавления низкочастотных составляющих в спектре сигнала данных;</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588645" algn="l"/>
              </a:tabLst>
            </a:pPr>
            <a:r>
              <a:rPr lang="ru-RU" b="1" dirty="0">
                <a:solidFill>
                  <a:srgbClr val="0033CC"/>
                </a:solidFill>
                <a:latin typeface="Times New Roman" panose="02020603050405020304" pitchFamily="18" charset="0"/>
                <a:ea typeface="Times New Roman" panose="02020603050405020304" pitchFamily="18" charset="0"/>
              </a:rPr>
              <a:t>спектр линейного сигнала должен быть компактным </a:t>
            </a:r>
            <a:r>
              <a:rPr lang="ru-RU" dirty="0">
                <a:latin typeface="Times New Roman" panose="02020603050405020304" pitchFamily="18" charset="0"/>
                <a:ea typeface="Times New Roman" panose="02020603050405020304" pitchFamily="18" charset="0"/>
              </a:rPr>
              <a:t>и с низким уровнем высокочастотных составляющих; сокращение полосы частот позволяет увеличить длину участка регенерации, а ослабление высокочастотных составляющих снижает переходные влияния между цепями кабеля;</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588645" algn="l"/>
              </a:tabLst>
            </a:pPr>
            <a:r>
              <a:rPr lang="ru-RU" dirty="0">
                <a:latin typeface="Times New Roman" panose="02020603050405020304" pitchFamily="18" charset="0"/>
                <a:ea typeface="Times New Roman" panose="02020603050405020304" pitchFamily="18" charset="0"/>
              </a:rPr>
              <a:t>должна обеспечиваться возможность </a:t>
            </a:r>
            <a:r>
              <a:rPr lang="ru-RU" b="1" dirty="0">
                <a:solidFill>
                  <a:srgbClr val="0033CC"/>
                </a:solidFill>
                <a:latin typeface="Times New Roman" panose="02020603050405020304" pitchFamily="18" charset="0"/>
                <a:ea typeface="Times New Roman" panose="02020603050405020304" pitchFamily="18" charset="0"/>
              </a:rPr>
              <a:t>безошибочной передачи произвольного числа следующих подряд друг за другом импульсов </a:t>
            </a:r>
            <a:r>
              <a:rPr lang="ru-RU" dirty="0">
                <a:latin typeface="Times New Roman" panose="02020603050405020304" pitchFamily="18" charset="0"/>
                <a:ea typeface="Times New Roman" panose="02020603050405020304" pitchFamily="18" charset="0"/>
              </a:rPr>
              <a:t>или пробелов.</a:t>
            </a:r>
            <a:endParaRPr lang="ru-RU" sz="1600" dirty="0">
              <a:latin typeface="Times New Roman" panose="02020603050405020304" pitchFamily="18" charset="0"/>
              <a:ea typeface="Times New Roman" panose="02020603050405020304" pitchFamily="18" charset="0"/>
            </a:endParaRPr>
          </a:p>
          <a:p>
            <a:pPr indent="457200" algn="just">
              <a:spcAft>
                <a:spcPts val="0"/>
              </a:spcAft>
            </a:pPr>
            <a:r>
              <a:rPr lang="ru-RU" dirty="0">
                <a:latin typeface="Times New Roman" panose="02020603050405020304" pitchFamily="18" charset="0"/>
                <a:ea typeface="Times New Roman" panose="02020603050405020304" pitchFamily="18" charset="0"/>
              </a:rPr>
              <a:t>Для получения ансамбля линейных сигналов, удовлетворяющих вышеизложенным требованиям, осуществляют преобразования входной последовательности данных по определенным правилам.  Эта процедура называется </a:t>
            </a:r>
            <a:r>
              <a:rPr lang="ru-RU" b="1" i="1" dirty="0">
                <a:solidFill>
                  <a:srgbClr val="0033CC"/>
                </a:solidFill>
                <a:latin typeface="Times New Roman" panose="02020603050405020304" pitchFamily="18" charset="0"/>
                <a:ea typeface="Times New Roman" panose="02020603050405020304" pitchFamily="18" charset="0"/>
              </a:rPr>
              <a:t>линейным кодированием</a:t>
            </a:r>
            <a:r>
              <a:rPr lang="ru-RU" i="1" dirty="0">
                <a:latin typeface="Times New Roman" panose="02020603050405020304" pitchFamily="18" charset="0"/>
                <a:ea typeface="Times New Roman" panose="02020603050405020304" pitchFamily="18" charset="0"/>
              </a:rPr>
              <a:t>.</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73096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a:extLst>
              <a:ext uri="{FF2B5EF4-FFF2-40B4-BE49-F238E27FC236}">
                <a16:creationId xmlns:a16="http://schemas.microsoft.com/office/drawing/2014/main" id="{0F16C62C-C93A-4143-8789-2E93A42BB51D}"/>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5A41EC7C-051E-402B-8937-505AA5B5F1B1}"/>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7E7C29F7-ADD6-4EB5-A02C-1FDAE9ECB0F9}"/>
              </a:ext>
            </a:extLst>
          </p:cNvPr>
          <p:cNvSpPr/>
          <p:nvPr/>
        </p:nvSpPr>
        <p:spPr>
          <a:xfrm>
            <a:off x="1225686" y="562401"/>
            <a:ext cx="9785214" cy="646331"/>
          </a:xfrm>
          <a:prstGeom prst="rect">
            <a:avLst/>
          </a:prstGeom>
        </p:spPr>
        <p:txBody>
          <a:bodyPr wrap="square">
            <a:spAutoFit/>
          </a:bodyPr>
          <a:lstStyle/>
          <a:p>
            <a:pPr algn="ctr"/>
            <a:r>
              <a:rPr lang="ru-RU" b="1" spc="100" dirty="0">
                <a:solidFill>
                  <a:srgbClr val="0033CC"/>
                </a:solidFill>
                <a:latin typeface="Verdana" panose="020B0604030504040204" pitchFamily="34" charset="0"/>
              </a:rPr>
              <a:t>Подача питания на удаленное устройство по физическим линиям </a:t>
            </a:r>
            <a:r>
              <a:rPr lang="en-US" b="1" spc="100" dirty="0">
                <a:solidFill>
                  <a:srgbClr val="0033CC"/>
                </a:solidFill>
                <a:latin typeface="Verdana" panose="020B0604030504040204" pitchFamily="34" charset="0"/>
              </a:rPr>
              <a:t>(PoE)</a:t>
            </a:r>
            <a:endParaRPr lang="ru-RU" spc="100" dirty="0">
              <a:solidFill>
                <a:srgbClr val="0033CC"/>
              </a:solidFill>
            </a:endParaRPr>
          </a:p>
        </p:txBody>
      </p:sp>
      <p:pic>
        <p:nvPicPr>
          <p:cNvPr id="7" name="Рисунок 6">
            <a:extLst>
              <a:ext uri="{FF2B5EF4-FFF2-40B4-BE49-F238E27FC236}">
                <a16:creationId xmlns:a16="http://schemas.microsoft.com/office/drawing/2014/main" id="{ED8348B1-76BE-441E-8369-59FFF63035F9}"/>
              </a:ext>
            </a:extLst>
          </p:cNvPr>
          <p:cNvPicPr>
            <a:picLocks noChangeAspect="1"/>
          </p:cNvPicPr>
          <p:nvPr/>
        </p:nvPicPr>
        <p:blipFill>
          <a:blip r:embed="rId2"/>
          <a:stretch>
            <a:fillRect/>
          </a:stretch>
        </p:blipFill>
        <p:spPr>
          <a:xfrm>
            <a:off x="116730" y="1498017"/>
            <a:ext cx="11906647" cy="3771577"/>
          </a:xfrm>
          <a:prstGeom prst="rect">
            <a:avLst/>
          </a:prstGeom>
        </p:spPr>
      </p:pic>
    </p:spTree>
    <p:extLst>
      <p:ext uri="{BB962C8B-B14F-4D97-AF65-F5344CB8AC3E}">
        <p14:creationId xmlns:p14="http://schemas.microsoft.com/office/powerpoint/2010/main" val="3668045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020537AA-9F2D-41CA-B506-160056452956}"/>
              </a:ext>
            </a:extLst>
          </p:cNvPr>
          <p:cNvSpPr/>
          <p:nvPr/>
        </p:nvSpPr>
        <p:spPr>
          <a:xfrm>
            <a:off x="802105" y="911261"/>
            <a:ext cx="10988841" cy="1354217"/>
          </a:xfrm>
          <a:prstGeom prst="rect">
            <a:avLst/>
          </a:prstGeom>
        </p:spPr>
        <p:txBody>
          <a:bodyPr wrap="square">
            <a:spAutoFit/>
          </a:bodyPr>
          <a:lstStyle/>
          <a:p>
            <a:pPr algn="just">
              <a:spcAft>
                <a:spcPts val="1200"/>
              </a:spcAft>
            </a:pPr>
            <a:r>
              <a:rPr lang="ru-RU" b="1" dirty="0">
                <a:latin typeface="Times New Roman" panose="02020603050405020304" pitchFamily="18" charset="0"/>
                <a:ea typeface="Times New Roman" panose="02020603050405020304" pitchFamily="18" charset="0"/>
              </a:rPr>
              <a:t>Непрерывные сигналы </a:t>
            </a:r>
            <a:r>
              <a:rPr lang="ru-RU" dirty="0">
                <a:latin typeface="Times New Roman" panose="02020603050405020304" pitchFamily="18" charset="0"/>
                <a:ea typeface="Times New Roman" panose="02020603050405020304" pitchFamily="18" charset="0"/>
              </a:rPr>
              <a:t>непрерывного времени (аналоговые) могут изменяться в произвольные моменты времени, принимая любые значения из непрерывного множества возможных значений (а).</a:t>
            </a:r>
          </a:p>
          <a:p>
            <a:pPr algn="just">
              <a:spcAft>
                <a:spcPts val="0"/>
              </a:spcAft>
            </a:pPr>
            <a:r>
              <a:rPr lang="ru-RU" b="1" dirty="0">
                <a:solidFill>
                  <a:srgbClr val="000000"/>
                </a:solidFill>
                <a:latin typeface="Times New Roman" panose="02020603050405020304" pitchFamily="18" charset="0"/>
                <a:ea typeface="Times New Roman" panose="02020603050405020304" pitchFamily="18" charset="0"/>
              </a:rPr>
              <a:t>Дискретные сигналы </a:t>
            </a:r>
            <a:r>
              <a:rPr lang="ru-RU" dirty="0">
                <a:solidFill>
                  <a:srgbClr val="000000"/>
                </a:solidFill>
                <a:latin typeface="Times New Roman" panose="02020603050405020304" pitchFamily="18" charset="0"/>
                <a:ea typeface="Times New Roman" panose="02020603050405020304" pitchFamily="18" charset="0"/>
              </a:rPr>
              <a:t>дискретного </a:t>
            </a:r>
            <a:r>
              <a:rPr lang="ru-RU">
                <a:solidFill>
                  <a:srgbClr val="000000"/>
                </a:solidFill>
                <a:latin typeface="Times New Roman" panose="02020603050405020304" pitchFamily="18" charset="0"/>
                <a:ea typeface="Times New Roman" panose="02020603050405020304" pitchFamily="18" charset="0"/>
              </a:rPr>
              <a:t>времени и уровня </a:t>
            </a:r>
            <a:r>
              <a:rPr lang="ru-RU" dirty="0">
                <a:solidFill>
                  <a:srgbClr val="000000"/>
                </a:solidFill>
                <a:latin typeface="Times New Roman" panose="02020603050405020304" pitchFamily="18" charset="0"/>
                <a:ea typeface="Times New Roman" panose="02020603050405020304" pitchFamily="18" charset="0"/>
              </a:rPr>
              <a:t>(дискретные). Могут принимать конечное число значений в дискретные моменты времени. Их называют также цифровыми сигналами данных (б).</a:t>
            </a:r>
            <a:endParaRPr lang="ru-RU" sz="1200" dirty="0">
              <a:effectLst/>
              <a:latin typeface="Times New Roman" panose="02020603050405020304" pitchFamily="18" charset="0"/>
              <a:ea typeface="Times New Roman" panose="02020603050405020304" pitchFamily="18" charset="0"/>
            </a:endParaRPr>
          </a:p>
        </p:txBody>
      </p:sp>
      <p:pic>
        <p:nvPicPr>
          <p:cNvPr id="9" name="Рисунок 8">
            <a:extLst>
              <a:ext uri="{FF2B5EF4-FFF2-40B4-BE49-F238E27FC236}">
                <a16:creationId xmlns:a16="http://schemas.microsoft.com/office/drawing/2014/main" id="{1CA14FFB-E558-4225-8BC2-0A9E8B43506D}"/>
              </a:ext>
            </a:extLst>
          </p:cNvPr>
          <p:cNvPicPr>
            <a:picLocks noChangeAspect="1"/>
          </p:cNvPicPr>
          <p:nvPr/>
        </p:nvPicPr>
        <p:blipFill>
          <a:blip r:embed="rId2"/>
          <a:stretch>
            <a:fillRect/>
          </a:stretch>
        </p:blipFill>
        <p:spPr>
          <a:xfrm>
            <a:off x="4067175" y="2383177"/>
            <a:ext cx="4057650" cy="1895475"/>
          </a:xfrm>
          <a:prstGeom prst="rect">
            <a:avLst/>
          </a:prstGeom>
        </p:spPr>
      </p:pic>
      <p:sp>
        <p:nvSpPr>
          <p:cNvPr id="10" name="Прямоугольник 9">
            <a:extLst>
              <a:ext uri="{FF2B5EF4-FFF2-40B4-BE49-F238E27FC236}">
                <a16:creationId xmlns:a16="http://schemas.microsoft.com/office/drawing/2014/main" id="{CD3825E2-DCCC-47A1-826D-EC78FAD403D3}"/>
              </a:ext>
            </a:extLst>
          </p:cNvPr>
          <p:cNvSpPr/>
          <p:nvPr/>
        </p:nvSpPr>
        <p:spPr>
          <a:xfrm>
            <a:off x="802105" y="4322349"/>
            <a:ext cx="11389895" cy="2308324"/>
          </a:xfrm>
          <a:prstGeom prst="rect">
            <a:avLst/>
          </a:prstGeom>
        </p:spPr>
        <p:txBody>
          <a:bodyPr wrap="square">
            <a:spAutoFit/>
          </a:bodyPr>
          <a:lstStyle/>
          <a:p>
            <a:r>
              <a:rPr lang="ru-RU" b="1" dirty="0">
                <a:solidFill>
                  <a:srgbClr val="000000"/>
                </a:solidFill>
                <a:latin typeface="Times New Roman" panose="02020603050405020304" pitchFamily="18" charset="0"/>
                <a:ea typeface="Times New Roman" panose="02020603050405020304" pitchFamily="18" charset="0"/>
              </a:rPr>
              <a:t>Модуляцией</a:t>
            </a:r>
            <a:r>
              <a:rPr lang="ru-RU" dirty="0">
                <a:solidFill>
                  <a:srgbClr val="000000"/>
                </a:solidFill>
                <a:latin typeface="Times New Roman" panose="02020603050405020304" pitchFamily="18" charset="0"/>
                <a:ea typeface="Times New Roman" panose="02020603050405020304" pitchFamily="18" charset="0"/>
              </a:rPr>
              <a:t> называется изменение параметра(</a:t>
            </a:r>
            <a:r>
              <a:rPr lang="ru-RU" dirty="0" err="1">
                <a:solidFill>
                  <a:srgbClr val="000000"/>
                </a:solidFill>
                <a:latin typeface="Times New Roman" panose="02020603050405020304" pitchFamily="18" charset="0"/>
                <a:ea typeface="Times New Roman" panose="02020603050405020304" pitchFamily="18" charset="0"/>
              </a:rPr>
              <a:t>ов</a:t>
            </a:r>
            <a:r>
              <a:rPr lang="ru-RU" dirty="0">
                <a:solidFill>
                  <a:srgbClr val="000000"/>
                </a:solidFill>
                <a:latin typeface="Times New Roman" panose="02020603050405020304" pitchFamily="18" charset="0"/>
                <a:ea typeface="Times New Roman" panose="02020603050405020304" pitchFamily="18" charset="0"/>
              </a:rPr>
              <a:t>)  переносчика сигнала (гармонического колебания) в соответствии с функцией, отображающей передаваемое сообщение. Целью модуляции является согласования параметров сигналов с характеристиками канала связи и обеспечение максимальной помехоустойчивости приема сигналов при наличии помех в канале.</a:t>
            </a:r>
          </a:p>
          <a:p>
            <a:r>
              <a:rPr lang="ru-RU" b="1" dirty="0">
                <a:latin typeface="Times New Roman" panose="02020603050405020304" pitchFamily="18" charset="0"/>
                <a:cs typeface="Times New Roman" panose="02020603050405020304" pitchFamily="18" charset="0"/>
              </a:rPr>
              <a:t>Кодирование</a:t>
            </a:r>
            <a:r>
              <a:rPr lang="ru-RU" dirty="0">
                <a:latin typeface="Times New Roman" panose="02020603050405020304" pitchFamily="18" charset="0"/>
                <a:cs typeface="Times New Roman" panose="02020603050405020304" pitchFamily="18" charset="0"/>
              </a:rPr>
              <a:t> – это преобразование сообщений в определенные сочетания элементарных дискретных элементов, называемых кодовыми комбинациями или словами (числами). Целью кодирования является </a:t>
            </a:r>
            <a:r>
              <a:rPr lang="ru-RU" i="1" dirty="0">
                <a:latin typeface="Times New Roman" panose="02020603050405020304" pitchFamily="18" charset="0"/>
                <a:cs typeface="Times New Roman" panose="02020603050405020304" pitchFamily="18" charset="0"/>
              </a:rPr>
              <a:t>согласование источника сообщения с каналами связи,</a:t>
            </a:r>
            <a:r>
              <a:rPr lang="ru-RU" dirty="0">
                <a:latin typeface="Times New Roman" panose="02020603050405020304" pitchFamily="18" charset="0"/>
                <a:cs typeface="Times New Roman" panose="02020603050405020304" pitchFamily="18" charset="0"/>
              </a:rPr>
              <a:t> обеспечивающими либо максимально возможную скорость передачи (за счет сжатия), либо максимальную помехоустойчивость (за счет помехоустойчивого кодирования). </a:t>
            </a:r>
          </a:p>
        </p:txBody>
      </p:sp>
      <p:sp>
        <p:nvSpPr>
          <p:cNvPr id="11" name="Text Box 8">
            <a:extLst>
              <a:ext uri="{FF2B5EF4-FFF2-40B4-BE49-F238E27FC236}">
                <a16:creationId xmlns:a16="http://schemas.microsoft.com/office/drawing/2014/main" id="{5DCEC211-6208-4B40-81A0-E5DCCF7401DE}"/>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12" name="Прямоугольник 11">
            <a:extLst>
              <a:ext uri="{FF2B5EF4-FFF2-40B4-BE49-F238E27FC236}">
                <a16:creationId xmlns:a16="http://schemas.microsoft.com/office/drawing/2014/main" id="{AD934159-2A2F-4BAB-A2E8-2A6EB8084C25}"/>
              </a:ext>
            </a:extLst>
          </p:cNvPr>
          <p:cNvSpPr/>
          <p:nvPr/>
        </p:nvSpPr>
        <p:spPr>
          <a:xfrm>
            <a:off x="802105" y="467151"/>
            <a:ext cx="10668000" cy="369312"/>
          </a:xfrm>
          <a:prstGeom prst="rect">
            <a:avLst/>
          </a:prstGeom>
        </p:spPr>
        <p:txBody>
          <a:bodyPr wrap="square">
            <a:spAutoFit/>
          </a:bodyPr>
          <a:lstStyle/>
          <a:p>
            <a:pPr algn="ctr"/>
            <a:r>
              <a:rPr lang="ru-RU" b="1" spc="100" dirty="0">
                <a:solidFill>
                  <a:srgbClr val="0033CC"/>
                </a:solidFill>
                <a:latin typeface="Verdana" panose="020B0604030504040204" pitchFamily="34" charset="0"/>
              </a:rPr>
              <a:t>Инфокоммуникационная сеть. Основные термины и определения.</a:t>
            </a:r>
            <a:endParaRPr lang="ru-RU" spc="100" dirty="0">
              <a:solidFill>
                <a:srgbClr val="0033CC"/>
              </a:solidFill>
            </a:endParaRPr>
          </a:p>
        </p:txBody>
      </p:sp>
      <p:cxnSp>
        <p:nvCxnSpPr>
          <p:cNvPr id="13" name="Прямая соединительная линия 12">
            <a:extLst>
              <a:ext uri="{FF2B5EF4-FFF2-40B4-BE49-F238E27FC236}">
                <a16:creationId xmlns:a16="http://schemas.microsoft.com/office/drawing/2014/main" id="{EFD9CA7C-6682-46AF-BEB9-DC0D1870381B}"/>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690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2D11DEC9-D799-4EDD-B8F5-508CB278098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E2AFD505-C5A2-4E4B-BF0E-3B26C612F7F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00789332-8C7B-4B9F-91D3-8E67F2D9210A}"/>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Виды сигналов для передачи данных по физическим линиям</a:t>
            </a:r>
            <a:endParaRPr lang="ru-RU" spc="100" dirty="0">
              <a:solidFill>
                <a:srgbClr val="0033CC"/>
              </a:solidFill>
            </a:endParaRPr>
          </a:p>
        </p:txBody>
      </p:sp>
      <p:grpSp>
        <p:nvGrpSpPr>
          <p:cNvPr id="5" name="Group 2">
            <a:extLst>
              <a:ext uri="{FF2B5EF4-FFF2-40B4-BE49-F238E27FC236}">
                <a16:creationId xmlns:a16="http://schemas.microsoft.com/office/drawing/2014/main" id="{B55F0651-FC64-4C49-8259-24D3F91F0605}"/>
              </a:ext>
            </a:extLst>
          </p:cNvPr>
          <p:cNvGrpSpPr>
            <a:grpSpLocks/>
          </p:cNvGrpSpPr>
          <p:nvPr/>
        </p:nvGrpSpPr>
        <p:grpSpPr bwMode="auto">
          <a:xfrm>
            <a:off x="680642" y="1061318"/>
            <a:ext cx="10895351" cy="4729256"/>
            <a:chOff x="2663" y="5081"/>
            <a:chExt cx="17160" cy="7446"/>
          </a:xfrm>
        </p:grpSpPr>
        <p:sp>
          <p:nvSpPr>
            <p:cNvPr id="6" name="Text Box 3">
              <a:extLst>
                <a:ext uri="{FF2B5EF4-FFF2-40B4-BE49-F238E27FC236}">
                  <a16:creationId xmlns:a16="http://schemas.microsoft.com/office/drawing/2014/main" id="{15B7EC82-21EE-45D3-AB9C-D27489EC3E92}"/>
                </a:ext>
              </a:extLst>
            </p:cNvPr>
            <p:cNvSpPr txBox="1">
              <a:spLocks noChangeArrowheads="1"/>
            </p:cNvSpPr>
            <p:nvPr/>
          </p:nvSpPr>
          <p:spPr bwMode="auto">
            <a:xfrm>
              <a:off x="2663" y="11330"/>
              <a:ext cx="17160" cy="11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lgn="just" eaLnBrk="0" fontAlgn="base" hangingPunct="0">
                <a:spcBef>
                  <a:spcPct val="0"/>
                </a:spcBef>
                <a:spcAft>
                  <a:spcPct val="0"/>
                </a:spcAft>
              </a:pPr>
              <a:r>
                <a:rPr kumimoji="0" lang="ru-RU" altLang="ru-RU" b="0" i="0" u="none" strike="noStrike" cap="none" normalizeH="0" baseline="0" dirty="0">
                  <a:ln>
                    <a:noFill/>
                  </a:ln>
                  <a:solidFill>
                    <a:schemeClr val="tx1"/>
                  </a:solidFill>
                  <a:effectLst/>
                </a:rPr>
                <a:t>а) биполярные импульсы (NRZ-</a:t>
              </a:r>
              <a:r>
                <a:rPr kumimoji="0" lang="en-US" altLang="ru-RU" b="0" i="1" u="none" strike="noStrike" cap="none" normalizeH="0" baseline="0" dirty="0">
                  <a:ln>
                    <a:noFill/>
                  </a:ln>
                  <a:solidFill>
                    <a:schemeClr val="tx1"/>
                  </a:solidFill>
                  <a:effectLst/>
                </a:rPr>
                <a:t>Non Return to Zero</a:t>
              </a:r>
              <a:r>
                <a:rPr kumimoji="0" lang="ru-RU" altLang="ru-RU" b="0" i="0" u="none" strike="noStrike" cap="none" normalizeH="0" baseline="0" dirty="0">
                  <a:ln>
                    <a:noFill/>
                  </a:ln>
                  <a:solidFill>
                    <a:schemeClr val="tx1"/>
                  </a:solidFill>
                  <a:effectLst/>
                </a:rPr>
                <a:t>);  б) без возврата к нулю с инверсией при единице  (NRZI </a:t>
              </a:r>
              <a:r>
                <a:rPr kumimoji="0" lang="ru-RU" altLang="ru-RU" b="0" i="0" u="none" strike="noStrike" cap="none" normalizeH="0" baseline="0" dirty="0">
                  <a:ln>
                    <a:noFill/>
                  </a:ln>
                  <a:solidFill>
                    <a:schemeClr val="tx1"/>
                  </a:solidFill>
                  <a:effectLst/>
                  <a:latin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Non</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Return</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to</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Zero</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with</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ones</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Inverted</a:t>
              </a:r>
              <a:r>
                <a:rPr lang="en-US" i="1" dirty="0">
                  <a:latin typeface="Times New Roman" panose="02020603050405020304" pitchFamily="18" charset="0"/>
                  <a:ea typeface="Times New Roman" panose="02020603050405020304" pitchFamily="18" charset="0"/>
                </a:rPr>
                <a:t> </a:t>
              </a:r>
              <a:r>
                <a:rPr kumimoji="0" lang="ru-RU" altLang="ru-RU" b="0" i="0" u="none" strike="noStrike" cap="none" normalizeH="0" baseline="0" dirty="0">
                  <a:ln>
                    <a:noFill/>
                  </a:ln>
                  <a:solidFill>
                    <a:schemeClr val="tx1"/>
                  </a:solidFill>
                  <a:effectLst/>
                </a:rPr>
                <a:t>);  в) манчестерский код;  г) дифференциальный манчестерский код;  д) </a:t>
              </a:r>
              <a:r>
                <a:rPr kumimoji="0" lang="ru-RU" altLang="ru-RU" b="0" i="1" u="none" strike="noStrike" cap="none" normalizeH="0" baseline="0" dirty="0">
                  <a:ln>
                    <a:noFill/>
                  </a:ln>
                  <a:solidFill>
                    <a:schemeClr val="tx1"/>
                  </a:solidFill>
                  <a:effectLst/>
                </a:rPr>
                <a:t>AMI</a:t>
              </a:r>
              <a:r>
                <a:rPr kumimoji="0" lang="ru-RU" altLang="ru-RU" b="0" i="0" u="none" strike="noStrike" cap="none" normalizeH="0" baseline="0" dirty="0">
                  <a:ln>
                    <a:noFill/>
                  </a:ln>
                  <a:solidFill>
                    <a:schemeClr val="tx1"/>
                  </a:solidFill>
                  <a:effectLst/>
                </a:rPr>
                <a:t>-сигналы</a:t>
              </a:r>
              <a:r>
                <a:rPr kumimoji="0" lang="en-US" altLang="ru-RU" b="0" i="0" u="none" strike="noStrike" cap="none" normalizeH="0" baseline="0" dirty="0">
                  <a:ln>
                    <a:noFill/>
                  </a:ln>
                  <a:solidFill>
                    <a:schemeClr val="tx1"/>
                  </a:solidFill>
                  <a:effectLst/>
                </a:rPr>
                <a:t> (Alternative Mark Inversion)</a:t>
              </a:r>
              <a:r>
                <a:rPr kumimoji="0" lang="ru-RU" altLang="ru-RU" b="0" i="0" u="none" strike="noStrike" cap="none" normalizeH="0" baseline="0" dirty="0">
                  <a:ln>
                    <a:noFill/>
                  </a:ln>
                  <a:solidFill>
                    <a:schemeClr val="tx1"/>
                  </a:solidFill>
                  <a:effectLst/>
                </a:rPr>
                <a:t>;  е) </a:t>
              </a:r>
              <a:r>
                <a:rPr kumimoji="0" lang="ru-RU" altLang="ru-RU" b="0" i="0" u="none" strike="noStrike" cap="none" normalizeH="0" baseline="0" dirty="0" err="1">
                  <a:ln>
                    <a:noFill/>
                  </a:ln>
                  <a:solidFill>
                    <a:schemeClr val="tx1"/>
                  </a:solidFill>
                  <a:effectLst/>
                </a:rPr>
                <a:t>квазитроичные</a:t>
              </a:r>
              <a:r>
                <a:rPr kumimoji="0" lang="ru-RU" altLang="ru-RU" b="0" i="0" u="none" strike="noStrike" cap="none" normalizeH="0" baseline="0" dirty="0">
                  <a:ln>
                    <a:noFill/>
                  </a:ln>
                  <a:solidFill>
                    <a:schemeClr val="tx1"/>
                  </a:solidFill>
                  <a:effectLst/>
                </a:rPr>
                <a:t> сигналы для оптических линий</a:t>
              </a:r>
            </a:p>
          </p:txBody>
        </p:sp>
        <p:graphicFrame>
          <p:nvGraphicFramePr>
            <p:cNvPr id="7" name="Объект 6">
              <a:extLst>
                <a:ext uri="{FF2B5EF4-FFF2-40B4-BE49-F238E27FC236}">
                  <a16:creationId xmlns:a16="http://schemas.microsoft.com/office/drawing/2014/main" id="{BDDC1CDC-BFBC-44E0-A1A5-D62488E9884A}"/>
                </a:ext>
              </a:extLst>
            </p:cNvPr>
            <p:cNvGraphicFramePr>
              <a:graphicFrameLocks noChangeAspect="1"/>
            </p:cNvGraphicFramePr>
            <p:nvPr>
              <p:extLst>
                <p:ext uri="{D42A27DB-BD31-4B8C-83A1-F6EECF244321}">
                  <p14:modId xmlns:p14="http://schemas.microsoft.com/office/powerpoint/2010/main" val="3046821701"/>
                </p:ext>
              </p:extLst>
            </p:nvPr>
          </p:nvGraphicFramePr>
          <p:xfrm>
            <a:off x="6563" y="5081"/>
            <a:ext cx="8731" cy="5895"/>
          </p:xfrm>
          <a:graphic>
            <a:graphicData uri="http://schemas.openxmlformats.org/presentationml/2006/ole">
              <mc:AlternateContent xmlns:mc="http://schemas.openxmlformats.org/markup-compatibility/2006">
                <mc:Choice xmlns:v="urn:schemas-microsoft-com:vml" Requires="v">
                  <p:oleObj spid="_x0000_s34910" name="Точечный рисунок" r:id="rId3" imgW="4809524" imgH="3247619" progId="Paint.Picture">
                    <p:embed/>
                  </p:oleObj>
                </mc:Choice>
                <mc:Fallback>
                  <p:oleObj name="Точечный рисунок" r:id="rId3" imgW="4809524" imgH="3247619"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 y="5081"/>
                          <a:ext cx="8731" cy="5895"/>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2406436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FE8B37AB-33CD-48CE-ADD3-B36FAAE3DCA4}"/>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FA6FCDEB-EE4B-4FB8-9F2D-3CC3F5E9E8C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1751FA7F-FB01-42E9-A53A-B484DE135307}"/>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Сигналы с улучшенными синхронизирующими свойствами</a:t>
            </a:r>
            <a:endParaRPr lang="ru-RU" spc="100" dirty="0">
              <a:solidFill>
                <a:srgbClr val="0033CC"/>
              </a:solidFill>
            </a:endParaRPr>
          </a:p>
        </p:txBody>
      </p:sp>
      <p:pic>
        <p:nvPicPr>
          <p:cNvPr id="9" name="Рисунок 8">
            <a:extLst>
              <a:ext uri="{FF2B5EF4-FFF2-40B4-BE49-F238E27FC236}">
                <a16:creationId xmlns:a16="http://schemas.microsoft.com/office/drawing/2014/main" id="{B7628559-426F-49CC-B7A5-503EC994B521}"/>
              </a:ext>
            </a:extLst>
          </p:cNvPr>
          <p:cNvPicPr>
            <a:picLocks noChangeAspect="1"/>
          </p:cNvPicPr>
          <p:nvPr/>
        </p:nvPicPr>
        <p:blipFill>
          <a:blip r:embed="rId2"/>
          <a:stretch>
            <a:fillRect/>
          </a:stretch>
        </p:blipFill>
        <p:spPr>
          <a:xfrm>
            <a:off x="1572438" y="2793629"/>
            <a:ext cx="8797248" cy="2038387"/>
          </a:xfrm>
          <a:prstGeom prst="rect">
            <a:avLst/>
          </a:prstGeom>
        </p:spPr>
      </p:pic>
      <p:sp>
        <p:nvSpPr>
          <p:cNvPr id="11" name="Rectangle 4">
            <a:extLst>
              <a:ext uri="{FF2B5EF4-FFF2-40B4-BE49-F238E27FC236}">
                <a16:creationId xmlns:a16="http://schemas.microsoft.com/office/drawing/2014/main" id="{CA05272D-F152-4133-9B80-2D1BB52FE746}"/>
              </a:ext>
            </a:extLst>
          </p:cNvPr>
          <p:cNvSpPr>
            <a:spLocks noChangeArrowheads="1"/>
          </p:cNvSpPr>
          <p:nvPr/>
        </p:nvSpPr>
        <p:spPr bwMode="auto">
          <a:xfrm>
            <a:off x="583659" y="983854"/>
            <a:ext cx="1130354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a:ln>
                  <a:noFill/>
                </a:ln>
                <a:solidFill>
                  <a:schemeClr val="tx1"/>
                </a:solidFill>
                <a:effectLst/>
                <a:ea typeface="Times New Roman" panose="02020603050405020304" pitchFamily="18" charset="0"/>
              </a:rPr>
              <a:t>      Для улучшения процедуры формирования на приемной стороне тактовых импульсов на основе входных информационных сигналов разработаны линейные коды  вида </a:t>
            </a:r>
            <a:r>
              <a:rPr kumimoji="0" lang="ru-RU" altLang="ru-RU" sz="1600" b="1" i="0" u="none" strike="noStrike" cap="none" normalizeH="0" baseline="0" dirty="0">
                <a:ln>
                  <a:noFill/>
                </a:ln>
                <a:solidFill>
                  <a:srgbClr val="0033CC"/>
                </a:solidFill>
                <a:effectLst/>
                <a:ea typeface="Times New Roman" panose="02020603050405020304" pitchFamily="18" charset="0"/>
              </a:rPr>
              <a:t>CHDB</a:t>
            </a:r>
            <a:r>
              <a:rPr kumimoji="0" lang="ru-RU" altLang="ru-RU" sz="1600" b="0" i="0" u="none" strike="noStrike" cap="none" normalizeH="0" baseline="0" dirty="0">
                <a:ln>
                  <a:noFill/>
                </a:ln>
                <a:solidFill>
                  <a:schemeClr val="tx1"/>
                </a:solidFill>
                <a:effectLst/>
                <a:ea typeface="Times New Roman" panose="02020603050405020304" pitchFamily="18" charset="0"/>
              </a:rPr>
              <a:t> (</a:t>
            </a:r>
            <a:r>
              <a:rPr kumimoji="0" lang="ru-RU" altLang="ru-RU" sz="1600" b="0" i="1" u="none" strike="noStrike" cap="none" normalizeH="0" baseline="0" dirty="0" err="1">
                <a:ln>
                  <a:noFill/>
                </a:ln>
                <a:solidFill>
                  <a:schemeClr val="tx1"/>
                </a:solidFill>
                <a:effectLst/>
                <a:ea typeface="Times New Roman" panose="02020603050405020304" pitchFamily="18" charset="0"/>
              </a:rPr>
              <a:t>Compatible</a:t>
            </a:r>
            <a:r>
              <a:rPr kumimoji="0" lang="ru-RU" altLang="ru-RU" sz="1600" b="0" i="1" u="none" strike="noStrike" cap="none" normalizeH="0" baseline="0" dirty="0">
                <a:ln>
                  <a:noFill/>
                </a:ln>
                <a:solidFill>
                  <a:schemeClr val="tx1"/>
                </a:solidFill>
                <a:effectLst/>
                <a:ea typeface="Times New Roman" panose="02020603050405020304" pitchFamily="18" charset="0"/>
              </a:rPr>
              <a:t> </a:t>
            </a:r>
            <a:r>
              <a:rPr kumimoji="0" lang="ru-RU" altLang="ru-RU" sz="1600" b="0" i="1" u="none" strike="noStrike" cap="none" normalizeH="0" baseline="0" dirty="0" err="1">
                <a:ln>
                  <a:noFill/>
                </a:ln>
                <a:solidFill>
                  <a:schemeClr val="tx1"/>
                </a:solidFill>
                <a:effectLst/>
                <a:ea typeface="Times New Roman" panose="02020603050405020304" pitchFamily="18" charset="0"/>
              </a:rPr>
              <a:t>High</a:t>
            </a:r>
            <a:r>
              <a:rPr kumimoji="0" lang="ru-RU" altLang="ru-RU" sz="1600" b="0" i="1" u="none" strike="noStrike" cap="none" normalizeH="0" baseline="0" dirty="0">
                <a:ln>
                  <a:noFill/>
                </a:ln>
                <a:solidFill>
                  <a:schemeClr val="tx1"/>
                </a:solidFill>
                <a:effectLst/>
                <a:ea typeface="Times New Roman" panose="02020603050405020304" pitchFamily="18" charset="0"/>
              </a:rPr>
              <a:t> </a:t>
            </a:r>
            <a:r>
              <a:rPr kumimoji="0" lang="ru-RU" altLang="ru-RU" sz="1600" b="0" i="1" u="none" strike="noStrike" cap="none" normalizeH="0" baseline="0" dirty="0" err="1">
                <a:ln>
                  <a:noFill/>
                </a:ln>
                <a:solidFill>
                  <a:schemeClr val="tx1"/>
                </a:solidFill>
                <a:effectLst/>
                <a:ea typeface="Times New Roman" panose="02020603050405020304" pitchFamily="18" charset="0"/>
              </a:rPr>
              <a:t>Density</a:t>
            </a:r>
            <a:r>
              <a:rPr kumimoji="0" lang="ru-RU" altLang="ru-RU" sz="1600" b="0" i="1" u="none" strike="noStrike" cap="none" normalizeH="0" baseline="0" dirty="0">
                <a:ln>
                  <a:noFill/>
                </a:ln>
                <a:solidFill>
                  <a:schemeClr val="tx1"/>
                </a:solidFill>
                <a:effectLst/>
                <a:ea typeface="Times New Roman" panose="02020603050405020304" pitchFamily="18" charset="0"/>
              </a:rPr>
              <a:t> </a:t>
            </a:r>
            <a:r>
              <a:rPr kumimoji="0" lang="ru-RU" altLang="ru-RU" sz="1600" b="0" i="1" u="none" strike="noStrike" cap="none" normalizeH="0" baseline="0" dirty="0" err="1">
                <a:ln>
                  <a:noFill/>
                </a:ln>
                <a:solidFill>
                  <a:schemeClr val="tx1"/>
                </a:solidFill>
                <a:effectLst/>
                <a:ea typeface="Times New Roman" panose="02020603050405020304" pitchFamily="18" charset="0"/>
              </a:rPr>
              <a:t>Binary</a:t>
            </a:r>
            <a:r>
              <a:rPr kumimoji="0" lang="ru-RU" altLang="ru-RU" sz="1600" b="0" i="0" u="none" strike="noStrike" cap="none" normalizeH="0" baseline="0" dirty="0">
                <a:ln>
                  <a:noFill/>
                </a:ln>
                <a:solidFill>
                  <a:schemeClr val="tx1"/>
                </a:solidFill>
                <a:effectLst/>
                <a:ea typeface="Times New Roman" panose="02020603050405020304" pitchFamily="18" charset="0"/>
              </a:rPr>
              <a:t>). После следования  </a:t>
            </a:r>
            <a:r>
              <a:rPr kumimoji="0" lang="ru-RU" altLang="ru-RU" sz="1600" b="0" i="1" u="none" strike="noStrike" cap="none" normalizeH="0" baseline="0" dirty="0">
                <a:ln>
                  <a:noFill/>
                </a:ln>
                <a:solidFill>
                  <a:schemeClr val="tx1"/>
                </a:solidFill>
                <a:effectLst/>
                <a:ea typeface="Times New Roman" panose="02020603050405020304" pitchFamily="18" charset="0"/>
              </a:rPr>
              <a:t>n</a:t>
            </a:r>
            <a:r>
              <a:rPr kumimoji="0" lang="ru-RU" altLang="ru-RU" sz="1600" b="0" i="0" u="none" strike="noStrike" cap="none" normalizeH="0" baseline="0" dirty="0">
                <a:ln>
                  <a:noFill/>
                </a:ln>
                <a:solidFill>
                  <a:schemeClr val="tx1"/>
                </a:solidFill>
                <a:effectLst/>
                <a:ea typeface="Times New Roman" panose="02020603050405020304" pitchFamily="18" charset="0"/>
              </a:rPr>
              <a:t> периодов значения "0" они обеспечивают обязательную смену полярности сигнала. Так код </a:t>
            </a:r>
            <a:r>
              <a:rPr kumimoji="0" lang="ru-RU" altLang="ru-RU" sz="1600" b="1" i="0" u="none" strike="noStrike" cap="none" normalizeH="0" baseline="0" dirty="0">
                <a:ln>
                  <a:noFill/>
                </a:ln>
                <a:solidFill>
                  <a:schemeClr val="tx1"/>
                </a:solidFill>
                <a:effectLst/>
                <a:ea typeface="Times New Roman" panose="02020603050405020304" pitchFamily="18" charset="0"/>
              </a:rPr>
              <a:t>CHDB3</a:t>
            </a:r>
            <a:r>
              <a:rPr kumimoji="0" lang="ru-RU" altLang="ru-RU" sz="1600" b="0" i="0" u="none" strike="noStrike" cap="none" normalizeH="0" baseline="0" dirty="0">
                <a:ln>
                  <a:noFill/>
                </a:ln>
                <a:solidFill>
                  <a:schemeClr val="tx1"/>
                </a:solidFill>
                <a:effectLst/>
                <a:ea typeface="Times New Roman" panose="02020603050405020304" pitchFamily="18" charset="0"/>
              </a:rPr>
              <a:t> (обычно называемый просто </a:t>
            </a:r>
            <a:r>
              <a:rPr kumimoji="0" lang="ru-RU" altLang="ru-RU" sz="1600" b="1" i="0" u="none" strike="noStrike" cap="none" normalizeH="0" baseline="0" dirty="0">
                <a:ln>
                  <a:noFill/>
                </a:ln>
                <a:solidFill>
                  <a:srgbClr val="0033CC"/>
                </a:solidFill>
                <a:effectLst/>
                <a:ea typeface="Times New Roman" panose="02020603050405020304" pitchFamily="18" charset="0"/>
              </a:rPr>
              <a:t>HDB3</a:t>
            </a:r>
            <a:r>
              <a:rPr kumimoji="0" lang="ru-RU" altLang="ru-RU" sz="1600" b="0" i="0" u="none" strike="noStrike" cap="none" normalizeH="0" baseline="0" dirty="0">
                <a:ln>
                  <a:noFill/>
                </a:ln>
                <a:solidFill>
                  <a:schemeClr val="tx1"/>
                </a:solidFill>
                <a:effectLst/>
                <a:ea typeface="Times New Roman" panose="02020603050405020304" pitchFamily="18" charset="0"/>
              </a:rPr>
              <a:t>) предполагает, что после трех "0" в линию связи обязательно передается импульс. Для того чтобы на приемной  стороне он не был  воспринят как единица, применяется </a:t>
            </a:r>
            <a:r>
              <a:rPr kumimoji="0" lang="ru-RU" altLang="ru-RU" sz="1600" b="0" i="1" u="none" strike="noStrike" cap="none" normalizeH="0" baseline="0" dirty="0">
                <a:ln>
                  <a:noFill/>
                </a:ln>
                <a:solidFill>
                  <a:schemeClr val="tx1"/>
                </a:solidFill>
                <a:effectLst/>
                <a:ea typeface="Times New Roman" panose="02020603050405020304" pitchFamily="18" charset="0"/>
              </a:rPr>
              <a:t>нарушение</a:t>
            </a:r>
            <a:r>
              <a:rPr kumimoji="0" lang="ru-RU" altLang="ru-RU" sz="1600" b="0" i="0" u="none" strike="noStrike" cap="none" normalizeH="0" baseline="0" dirty="0">
                <a:ln>
                  <a:noFill/>
                </a:ln>
                <a:solidFill>
                  <a:schemeClr val="tx1"/>
                </a:solidFill>
                <a:effectLst/>
                <a:ea typeface="Times New Roman" panose="02020603050405020304" pitchFamily="18" charset="0"/>
              </a:rPr>
              <a:t> правила перехода, которое требует обязательного чередования положительных и отрицательных импульсов. Поэтому при кодировании по методу HDB3 после трех значений “0” передается импульс того же знака (так называемый </a:t>
            </a:r>
            <a:r>
              <a:rPr kumimoji="0" lang="ru-RU" altLang="ru-RU" sz="1600" b="1" i="0" u="none" strike="noStrike" cap="none" normalizeH="0" baseline="0" dirty="0">
                <a:ln>
                  <a:noFill/>
                </a:ln>
                <a:solidFill>
                  <a:srgbClr val="0033CC"/>
                </a:solidFill>
                <a:effectLst/>
                <a:ea typeface="Times New Roman" panose="02020603050405020304" pitchFamily="18" charset="0"/>
              </a:rPr>
              <a:t>V</a:t>
            </a:r>
            <a:r>
              <a:rPr kumimoji="0" lang="ru-RU" altLang="ru-RU" sz="1600" b="0" i="0" u="none" strike="noStrike" cap="none" normalizeH="0" baseline="0" dirty="0">
                <a:ln>
                  <a:noFill/>
                </a:ln>
                <a:solidFill>
                  <a:srgbClr val="0033CC"/>
                </a:solidFill>
                <a:effectLst/>
                <a:ea typeface="Times New Roman" panose="02020603050405020304" pitchFamily="18" charset="0"/>
              </a:rPr>
              <a:t>-импульс</a:t>
            </a:r>
            <a:r>
              <a:rPr kumimoji="0" lang="ru-RU" altLang="ru-RU" sz="1600" b="0" i="0" u="none" strike="noStrike" cap="none" normalizeH="0" baseline="0" dirty="0">
                <a:ln>
                  <a:noFill/>
                </a:ln>
                <a:solidFill>
                  <a:schemeClr val="tx1"/>
                </a:solidFill>
                <a:effectLst/>
                <a:ea typeface="Times New Roman" panose="02020603050405020304" pitchFamily="18" charset="0"/>
              </a:rPr>
              <a:t>), что и у последнего импульса, представлявшего значение “1” </a:t>
            </a:r>
            <a:endParaRPr kumimoji="0" lang="ru-RU" altLang="ru-RU" sz="1600" b="0" i="0" u="none" strike="noStrike" cap="none" normalizeH="0" baseline="0" dirty="0">
              <a:ln>
                <a:noFill/>
              </a:ln>
              <a:solidFill>
                <a:schemeClr val="tx1"/>
              </a:solidFill>
              <a:effectLst/>
            </a:endParaRPr>
          </a:p>
        </p:txBody>
      </p:sp>
      <p:sp>
        <p:nvSpPr>
          <p:cNvPr id="6" name="Прямоугольник 5">
            <a:extLst>
              <a:ext uri="{FF2B5EF4-FFF2-40B4-BE49-F238E27FC236}">
                <a16:creationId xmlns:a16="http://schemas.microsoft.com/office/drawing/2014/main" id="{90C2DF74-B380-411A-B7ED-8FDE25BEEF4F}"/>
              </a:ext>
            </a:extLst>
          </p:cNvPr>
          <p:cNvSpPr/>
          <p:nvPr/>
        </p:nvSpPr>
        <p:spPr>
          <a:xfrm>
            <a:off x="583659" y="4606657"/>
            <a:ext cx="11439727" cy="2062103"/>
          </a:xfrm>
          <a:prstGeom prst="rect">
            <a:avLst/>
          </a:prstGeom>
        </p:spPr>
        <p:txBody>
          <a:bodyPr wrap="square">
            <a:spAutoFit/>
          </a:bodyPr>
          <a:lstStyle/>
          <a:p>
            <a:pPr indent="457200" algn="just">
              <a:spcAft>
                <a:spcPts val="0"/>
              </a:spcAft>
            </a:pPr>
            <a:r>
              <a:rPr lang="ru-RU" sz="1600" dirty="0">
                <a:ea typeface="Times New Roman" panose="02020603050405020304" pitchFamily="18" charset="0"/>
              </a:rPr>
              <a:t>Однако в связи с введением дополнительного импульса в ЛС появляется постоянная составляющая. Чтобы обеспечить смену полярностей следующих друг за другом дополнительно вводимых импульсов, производится замена первого нуля группы четырех "0" так называемым В-битом, полярность которого противоположна полярности предшествующего линейного импульса. Приемник декодирует группу </a:t>
            </a:r>
            <a:r>
              <a:rPr lang="ru-RU" sz="1600" b="1" dirty="0">
                <a:ea typeface="Times New Roman" panose="02020603050405020304" pitchFamily="18" charset="0"/>
              </a:rPr>
              <a:t>B00V</a:t>
            </a:r>
            <a:r>
              <a:rPr lang="ru-RU" sz="1600" dirty="0">
                <a:ea typeface="Times New Roman" panose="02020603050405020304" pitchFamily="18" charset="0"/>
              </a:rPr>
              <a:t> как четыре нулевых элемента. В ЛС группа </a:t>
            </a:r>
            <a:r>
              <a:rPr lang="ru-RU" sz="1600" b="1" dirty="0">
                <a:ea typeface="Times New Roman" panose="02020603050405020304" pitchFamily="18" charset="0"/>
              </a:rPr>
              <a:t>B00V</a:t>
            </a:r>
            <a:r>
              <a:rPr lang="ru-RU" sz="1600" dirty="0">
                <a:ea typeface="Times New Roman" panose="02020603050405020304" pitchFamily="18" charset="0"/>
              </a:rPr>
              <a:t> чередуется с последовательностью </a:t>
            </a:r>
            <a:r>
              <a:rPr lang="ru-RU" sz="1600" b="1" dirty="0">
                <a:ea typeface="Times New Roman" panose="02020603050405020304" pitchFamily="18" charset="0"/>
              </a:rPr>
              <a:t>000V</a:t>
            </a:r>
            <a:r>
              <a:rPr lang="ru-RU" sz="1600" dirty="0">
                <a:ea typeface="Times New Roman" panose="02020603050405020304" pitchFamily="18" charset="0"/>
              </a:rPr>
              <a:t>. На рисунке для сравнения показана также последовательность  </a:t>
            </a:r>
            <a:r>
              <a:rPr lang="ru-RU" sz="1600" b="1" dirty="0">
                <a:ea typeface="Times New Roman" panose="02020603050405020304" pitchFamily="18" charset="0"/>
              </a:rPr>
              <a:t>AMI</a:t>
            </a:r>
            <a:r>
              <a:rPr lang="ru-RU" sz="1600" dirty="0">
                <a:ea typeface="Times New Roman" panose="02020603050405020304" pitchFamily="18" charset="0"/>
              </a:rPr>
              <a:t>-сигналов. Любая одиночная ошибка при использовании </a:t>
            </a:r>
            <a:r>
              <a:rPr lang="ru-RU" sz="1600" b="1" dirty="0">
                <a:ea typeface="Times New Roman" panose="02020603050405020304" pitchFamily="18" charset="0"/>
              </a:rPr>
              <a:t>HDB3</a:t>
            </a:r>
            <a:r>
              <a:rPr lang="ru-RU" sz="1600" dirty="0">
                <a:ea typeface="Times New Roman" panose="02020603050405020304" pitchFamily="18" charset="0"/>
              </a:rPr>
              <a:t>-сигналов либо создает новое нарушение чередования полярностей, либо уничтожает ранее введенное нарушение этого закона. В том и другом случаях возникает некомпенсированное нарушение полярностей сигнальных импульсов, что сравнительно просто обнаруживается устройствами контроля на приемной стороне.</a:t>
            </a:r>
          </a:p>
        </p:txBody>
      </p:sp>
    </p:spTree>
    <p:extLst>
      <p:ext uri="{BB962C8B-B14F-4D97-AF65-F5344CB8AC3E}">
        <p14:creationId xmlns:p14="http://schemas.microsoft.com/office/powerpoint/2010/main" val="3888799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B1EB2F7C-F56C-43E5-AF1F-649482C6AD4C}"/>
              </a:ext>
            </a:extLst>
          </p:cNvPr>
          <p:cNvSpPr/>
          <p:nvPr/>
        </p:nvSpPr>
        <p:spPr>
          <a:xfrm>
            <a:off x="501111" y="1122323"/>
            <a:ext cx="11189777" cy="4339650"/>
          </a:xfrm>
          <a:prstGeom prst="rect">
            <a:avLst/>
          </a:prstGeom>
        </p:spPr>
        <p:txBody>
          <a:bodyPr wrap="square">
            <a:spAutoFit/>
          </a:bodyPr>
          <a:lstStyle/>
          <a:p>
            <a:pPr indent="457200" algn="just">
              <a:spcAft>
                <a:spcPts val="1200"/>
              </a:spcAft>
            </a:pPr>
            <a:r>
              <a:rPr lang="ru-RU" sz="1600" dirty="0">
                <a:ea typeface="Times New Roman" panose="02020603050405020304" pitchFamily="18" charset="0"/>
              </a:rPr>
              <a:t>В цифровых системах передачи данных широко используются методы линейного кодирования, которые обозначаются в общем виде </a:t>
            </a:r>
            <a:r>
              <a:rPr lang="ru-RU" sz="1600" b="1" dirty="0" err="1">
                <a:ea typeface="Times New Roman" panose="02020603050405020304" pitchFamily="18" charset="0"/>
              </a:rPr>
              <a:t>хВуВ</a:t>
            </a:r>
            <a:r>
              <a:rPr lang="ru-RU" sz="1600" dirty="0">
                <a:ea typeface="Times New Roman" panose="02020603050405020304" pitchFamily="18" charset="0"/>
              </a:rPr>
              <a:t>, </a:t>
            </a:r>
            <a:r>
              <a:rPr lang="ru-RU" sz="1600" b="1" dirty="0" err="1">
                <a:ea typeface="Times New Roman" panose="02020603050405020304" pitchFamily="18" charset="0"/>
              </a:rPr>
              <a:t>хВуТ</a:t>
            </a:r>
            <a:r>
              <a:rPr lang="ru-RU" sz="1600" dirty="0">
                <a:ea typeface="Times New Roman" panose="02020603050405020304" pitchFamily="18" charset="0"/>
              </a:rPr>
              <a:t> или </a:t>
            </a:r>
            <a:r>
              <a:rPr lang="ru-RU" sz="1600" b="1" dirty="0" err="1">
                <a:ea typeface="Times New Roman" panose="02020603050405020304" pitchFamily="18" charset="0"/>
              </a:rPr>
              <a:t>xByQ</a:t>
            </a:r>
            <a:r>
              <a:rPr lang="ru-RU" sz="1600" dirty="0">
                <a:ea typeface="Times New Roman" panose="02020603050405020304" pitchFamily="18" charset="0"/>
              </a:rPr>
              <a:t>. Их суть состоит в том, что группа, состоящая из </a:t>
            </a:r>
            <a:r>
              <a:rPr lang="ru-RU" sz="1600" b="1" i="1" dirty="0">
                <a:ea typeface="Times New Roman" panose="02020603050405020304" pitchFamily="18" charset="0"/>
              </a:rPr>
              <a:t>х</a:t>
            </a:r>
            <a:r>
              <a:rPr lang="ru-RU" sz="1600" dirty="0">
                <a:ea typeface="Times New Roman" panose="02020603050405020304" pitchFamily="18" charset="0"/>
              </a:rPr>
              <a:t> битов (В–</a:t>
            </a:r>
            <a:r>
              <a:rPr lang="ru-RU" sz="1600" i="1" dirty="0" err="1">
                <a:ea typeface="Times New Roman" panose="02020603050405020304" pitchFamily="18" charset="0"/>
              </a:rPr>
              <a:t>binary</a:t>
            </a:r>
            <a:r>
              <a:rPr lang="ru-RU" sz="1600" dirty="0">
                <a:ea typeface="Times New Roman" panose="02020603050405020304" pitchFamily="18" charset="0"/>
              </a:rPr>
              <a:t>), заменяется группой </a:t>
            </a:r>
            <a:r>
              <a:rPr lang="ru-RU" sz="1600" b="1" i="1" dirty="0">
                <a:ea typeface="Times New Roman" panose="02020603050405020304" pitchFamily="18" charset="0"/>
              </a:rPr>
              <a:t>у</a:t>
            </a:r>
            <a:r>
              <a:rPr lang="ru-RU" sz="1600" dirty="0">
                <a:ea typeface="Times New Roman" panose="02020603050405020304" pitchFamily="18" charset="0"/>
              </a:rPr>
              <a:t> троичных (</a:t>
            </a:r>
            <a:r>
              <a:rPr lang="ru-RU" sz="1600" b="1" dirty="0">
                <a:ea typeface="Times New Roman" panose="02020603050405020304" pitchFamily="18" charset="0"/>
              </a:rPr>
              <a:t>Т</a:t>
            </a:r>
            <a:r>
              <a:rPr lang="ru-RU" sz="1600" dirty="0">
                <a:ea typeface="Times New Roman" panose="02020603050405020304" pitchFamily="18" charset="0"/>
              </a:rPr>
              <a:t>-</a:t>
            </a:r>
            <a:r>
              <a:rPr lang="ru-RU" sz="1600" i="1" dirty="0" err="1">
                <a:ea typeface="Times New Roman" panose="02020603050405020304" pitchFamily="18" charset="0"/>
              </a:rPr>
              <a:t>ternary</a:t>
            </a:r>
            <a:r>
              <a:rPr lang="ru-RU" sz="1600" dirty="0">
                <a:ea typeface="Times New Roman" panose="02020603050405020304" pitchFamily="18" charset="0"/>
              </a:rPr>
              <a:t>), четверичных (</a:t>
            </a:r>
            <a:r>
              <a:rPr lang="ru-RU" sz="1600" b="1" dirty="0">
                <a:ea typeface="Times New Roman" panose="02020603050405020304" pitchFamily="18" charset="0"/>
              </a:rPr>
              <a:t>Q</a:t>
            </a:r>
            <a:r>
              <a:rPr lang="ru-RU" sz="1600" dirty="0">
                <a:ea typeface="Times New Roman" panose="02020603050405020304" pitchFamily="18" charset="0"/>
              </a:rPr>
              <a:t>-</a:t>
            </a:r>
            <a:r>
              <a:rPr lang="ru-RU" sz="1600" i="1" dirty="0" err="1">
                <a:ea typeface="Times New Roman" panose="02020603050405020304" pitchFamily="18" charset="0"/>
              </a:rPr>
              <a:t>quaternary</a:t>
            </a:r>
            <a:r>
              <a:rPr lang="ru-RU" sz="1600" dirty="0">
                <a:ea typeface="Times New Roman" panose="02020603050405020304" pitchFamily="18" charset="0"/>
              </a:rPr>
              <a:t>) или двоичных (</a:t>
            </a:r>
            <a:r>
              <a:rPr lang="ru-RU" sz="1600" b="1" dirty="0">
                <a:ea typeface="Times New Roman" panose="02020603050405020304" pitchFamily="18" charset="0"/>
              </a:rPr>
              <a:t>В</a:t>
            </a:r>
            <a:r>
              <a:rPr lang="ru-RU" sz="1600" dirty="0">
                <a:ea typeface="Times New Roman" panose="02020603050405020304" pitchFamily="18" charset="0"/>
              </a:rPr>
              <a:t>) элементов. </a:t>
            </a:r>
            <a:endParaRPr lang="ru-RU" sz="1600" b="1" dirty="0">
              <a:ea typeface="Times New Roman" panose="02020603050405020304" pitchFamily="18" charset="0"/>
            </a:endParaRPr>
          </a:p>
          <a:p>
            <a:pPr indent="457200" algn="just">
              <a:spcAft>
                <a:spcPts val="1200"/>
              </a:spcAft>
            </a:pPr>
            <a:r>
              <a:rPr lang="ru-RU" sz="1600" dirty="0"/>
              <a:t>Так, например, в локальных компьютерных сетях </a:t>
            </a:r>
            <a:r>
              <a:rPr lang="ru-RU" sz="1600" dirty="0" err="1"/>
              <a:t>Fast-Ethernet</a:t>
            </a:r>
            <a:r>
              <a:rPr lang="ru-RU" sz="1600" dirty="0"/>
              <a:t> 100BASE-FX и сетях FDDI применяется преобразование кодов вида </a:t>
            </a:r>
            <a:r>
              <a:rPr lang="ru-RU" sz="1600" b="1" dirty="0"/>
              <a:t>4В/5В</a:t>
            </a:r>
            <a:r>
              <a:rPr lang="ru-RU" sz="1600" dirty="0"/>
              <a:t>. При таком кодировании из 32–х возможных двоичных комбинаций выбираются только 16, в которых имеется максимально возможное число смены позиций двоичных элементов. Этим достигается более равномерное распределение спектральных составляющих сигнала, а также обеспечивается высокая частота смены его позиций, что облегчает процесс тактовой синхронизации. При высокоскоростной передаче по </a:t>
            </a:r>
            <a:r>
              <a:rPr lang="ru-RU" sz="1600" b="1" dirty="0"/>
              <a:t>оптическим линиям </a:t>
            </a:r>
            <a:r>
              <a:rPr lang="ru-RU" sz="1600" dirty="0"/>
              <a:t>также применяется код </a:t>
            </a:r>
            <a:r>
              <a:rPr lang="ru-RU" sz="1600" b="1" dirty="0"/>
              <a:t>8В10В</a:t>
            </a:r>
            <a:r>
              <a:rPr lang="ru-RU" sz="1600" dirty="0"/>
              <a:t>, в котором полностью устранена постоянная составляющая. Применение этого кода не только улучшает процесс синхронизации, но и исключает перегрев лазерного диода при поступлении от источника многих "единиц" подряд. </a:t>
            </a:r>
          </a:p>
          <a:p>
            <a:pPr indent="457200" algn="just"/>
            <a:r>
              <a:rPr lang="ru-RU" sz="1600" dirty="0"/>
              <a:t>В коде </a:t>
            </a:r>
            <a:r>
              <a:rPr lang="ru-RU" sz="1600" b="1" dirty="0"/>
              <a:t>4В3Т</a:t>
            </a:r>
            <a:r>
              <a:rPr lang="ru-RU" sz="1600" dirty="0"/>
              <a:t> производится замена четырех битов двоичной последовательности комбинацией, состоящей из трех троичных (</a:t>
            </a:r>
            <a:r>
              <a:rPr lang="ru-RU" sz="1600" i="1" dirty="0"/>
              <a:t>тернарных</a:t>
            </a:r>
            <a:r>
              <a:rPr lang="ru-RU" sz="1600" dirty="0"/>
              <a:t>) элементов (+, 0 и –). В этом коде для передачи 16 двоичных комбинаций может быть использовано 3</a:t>
            </a:r>
            <a:r>
              <a:rPr lang="ru-RU" sz="1600" baseline="30000" dirty="0"/>
              <a:t>3</a:t>
            </a:r>
            <a:r>
              <a:rPr lang="ru-RU" sz="1600" dirty="0"/>
              <a:t> =27 комбинаций из трех троичных символов. Повышение избыточности применяется для защиты от ошибок и улучшения условий синхронизации. Скорость манипуляции в линии уменьшается при этом на 25%, соответственно снижается затухание сигнала в линии связи, которое пропорционально корню квадратному из частоты передачи сигналов.</a:t>
            </a:r>
          </a:p>
          <a:p>
            <a:pPr indent="457200" algn="just">
              <a:spcAft>
                <a:spcPts val="0"/>
              </a:spcAft>
            </a:pPr>
            <a:endParaRPr lang="ru-RU" sz="1600" dirty="0">
              <a:effectLst/>
              <a:latin typeface="Times New Roman" panose="02020603050405020304" pitchFamily="18" charset="0"/>
              <a:ea typeface="Times New Roman" panose="02020603050405020304" pitchFamily="18" charset="0"/>
            </a:endParaRPr>
          </a:p>
        </p:txBody>
      </p:sp>
      <p:sp>
        <p:nvSpPr>
          <p:cNvPr id="3" name="Text Box 8">
            <a:extLst>
              <a:ext uri="{FF2B5EF4-FFF2-40B4-BE49-F238E27FC236}">
                <a16:creationId xmlns:a16="http://schemas.microsoft.com/office/drawing/2014/main" id="{13470B5B-32AD-469F-B695-7C834EFCCB97}"/>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2C113AD4-2AB8-4B9E-B964-89849DA6944C}"/>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BC7250B0-3E59-4C0C-AC81-06F171C5F692}"/>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Сигналы с улучшенными синхронизирующими свойствами</a:t>
            </a:r>
            <a:endParaRPr lang="ru-RU" spc="100" dirty="0">
              <a:solidFill>
                <a:srgbClr val="0033CC"/>
              </a:solidFill>
            </a:endParaRPr>
          </a:p>
        </p:txBody>
      </p:sp>
    </p:spTree>
    <p:extLst>
      <p:ext uri="{BB962C8B-B14F-4D97-AF65-F5344CB8AC3E}">
        <p14:creationId xmlns:p14="http://schemas.microsoft.com/office/powerpoint/2010/main" val="1363717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C783E8-F552-4688-B6F6-ADA5E0904C8A}"/>
              </a:ext>
            </a:extLst>
          </p:cNvPr>
          <p:cNvSpPr/>
          <p:nvPr/>
        </p:nvSpPr>
        <p:spPr>
          <a:xfrm>
            <a:off x="13319963" y="2419581"/>
            <a:ext cx="6096000" cy="707886"/>
          </a:xfrm>
          <a:prstGeom prst="rect">
            <a:avLst/>
          </a:prstGeom>
        </p:spPr>
        <p:txBody>
          <a:bodyPr>
            <a:spAutoFit/>
          </a:bodyPr>
          <a:lstStyle/>
          <a:p>
            <a:pPr indent="457200" algn="just">
              <a:spcAft>
                <a:spcPts val="0"/>
              </a:spcAft>
            </a:pPr>
            <a:endParaRPr lang="ru-RU" sz="2000" dirty="0">
              <a:effectLst/>
              <a:ea typeface="Times New Roman" panose="02020603050405020304" pitchFamily="18" charset="0"/>
            </a:endParaRPr>
          </a:p>
          <a:p>
            <a:pPr indent="457200" algn="just">
              <a:spcAft>
                <a:spcPts val="0"/>
              </a:spcAft>
            </a:pPr>
            <a:endParaRPr lang="ru-RU" sz="2000" dirty="0">
              <a:effectLst/>
              <a:ea typeface="Times New Roman" panose="02020603050405020304" pitchFamily="18" charset="0"/>
            </a:endParaRPr>
          </a:p>
        </p:txBody>
      </p:sp>
      <p:sp>
        <p:nvSpPr>
          <p:cNvPr id="8" name="Rectangle 2">
            <a:extLst>
              <a:ext uri="{FF2B5EF4-FFF2-40B4-BE49-F238E27FC236}">
                <a16:creationId xmlns:a16="http://schemas.microsoft.com/office/drawing/2014/main" id="{38A96F48-26A6-4D7F-B029-B3D51662E8C6}"/>
              </a:ext>
            </a:extLst>
          </p:cNvPr>
          <p:cNvSpPr>
            <a:spLocks noChangeArrowheads="1"/>
          </p:cNvSpPr>
          <p:nvPr/>
        </p:nvSpPr>
        <p:spPr bwMode="auto">
          <a:xfrm>
            <a:off x="7522278" y="13357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22B2E4A5-9426-4874-BD67-2CDF124A30EF}"/>
              </a:ext>
            </a:extLst>
          </p:cNvPr>
          <p:cNvSpPr>
            <a:spLocks noChangeArrowheads="1"/>
          </p:cNvSpPr>
          <p:nvPr/>
        </p:nvSpPr>
        <p:spPr bwMode="auto">
          <a:xfrm>
            <a:off x="7747702" y="3396469"/>
            <a:ext cx="11009978" cy="5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4" name="Rectangle 6">
            <a:extLst>
              <a:ext uri="{FF2B5EF4-FFF2-40B4-BE49-F238E27FC236}">
                <a16:creationId xmlns:a16="http://schemas.microsoft.com/office/drawing/2014/main" id="{9FEDD1FF-ACFA-4C29-9BE9-4EE180E6B0AD}"/>
              </a:ext>
            </a:extLst>
          </p:cNvPr>
          <p:cNvSpPr>
            <a:spLocks noChangeArrowheads="1"/>
          </p:cNvSpPr>
          <p:nvPr/>
        </p:nvSpPr>
        <p:spPr bwMode="auto">
          <a:xfrm>
            <a:off x="6308408" y="5072331"/>
            <a:ext cx="122570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pSp>
        <p:nvGrpSpPr>
          <p:cNvPr id="19" name="Группа 18">
            <a:extLst>
              <a:ext uri="{FF2B5EF4-FFF2-40B4-BE49-F238E27FC236}">
                <a16:creationId xmlns:a16="http://schemas.microsoft.com/office/drawing/2014/main" id="{81E41EF2-B143-400A-A62F-2B3AD97EF686}"/>
              </a:ext>
            </a:extLst>
          </p:cNvPr>
          <p:cNvGrpSpPr/>
          <p:nvPr/>
        </p:nvGrpSpPr>
        <p:grpSpPr>
          <a:xfrm>
            <a:off x="197918" y="57150"/>
            <a:ext cx="11690794" cy="6564838"/>
            <a:chOff x="197918" y="57150"/>
            <a:chExt cx="11690794" cy="6564838"/>
          </a:xfrm>
        </p:grpSpPr>
        <p:pic>
          <p:nvPicPr>
            <p:cNvPr id="2" name="Рисунок 1">
              <a:extLst>
                <a:ext uri="{FF2B5EF4-FFF2-40B4-BE49-F238E27FC236}">
                  <a16:creationId xmlns:a16="http://schemas.microsoft.com/office/drawing/2014/main" id="{59A32E6D-C511-463B-892E-A07298178EE8}"/>
                </a:ext>
              </a:extLst>
            </p:cNvPr>
            <p:cNvPicPr>
              <a:picLocks noChangeAspect="1"/>
            </p:cNvPicPr>
            <p:nvPr/>
          </p:nvPicPr>
          <p:blipFill>
            <a:blip r:embed="rId3"/>
            <a:stretch>
              <a:fillRect/>
            </a:stretch>
          </p:blipFill>
          <p:spPr>
            <a:xfrm>
              <a:off x="197918" y="1482685"/>
              <a:ext cx="5504517" cy="4519613"/>
            </a:xfrm>
            <a:prstGeom prst="rect">
              <a:avLst/>
            </a:prstGeom>
          </p:spPr>
        </p:pic>
        <p:sp>
          <p:nvSpPr>
            <p:cNvPr id="3" name="Text Box 8">
              <a:extLst>
                <a:ext uri="{FF2B5EF4-FFF2-40B4-BE49-F238E27FC236}">
                  <a16:creationId xmlns:a16="http://schemas.microsoft.com/office/drawing/2014/main" id="{559A23AB-E43B-4699-B506-2A475DB66B51}"/>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12700D6D-35AA-491D-AF0A-2A20D643E41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FB24852B-A778-4905-B117-E8CBFDD58738}"/>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Модулированные сигналы. Амплитудная модуляция.</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1327F3A2-C059-4F2C-9D34-0D830C0D662A}"/>
                </a:ext>
              </a:extLst>
            </p:cNvPr>
            <p:cNvSpPr/>
            <p:nvPr/>
          </p:nvSpPr>
          <p:spPr>
            <a:xfrm>
              <a:off x="931654" y="1021770"/>
              <a:ext cx="4054415" cy="461665"/>
            </a:xfrm>
            <a:prstGeom prst="rect">
              <a:avLst/>
            </a:prstGeom>
          </p:spPr>
          <p:txBody>
            <a:bodyPr wrap="square">
              <a:spAutoFit/>
            </a:bodyPr>
            <a:lstStyle/>
            <a:p>
              <a:pPr algn="ctr"/>
              <a:r>
                <a:rPr lang="en-US" sz="2400" i="1" dirty="0">
                  <a:solidFill>
                    <a:srgbClr val="0033CC"/>
                  </a:solidFill>
                  <a:latin typeface="Times New Roman" panose="02020603050405020304" pitchFamily="18" charset="0"/>
                </a:rPr>
                <a:t>u</a:t>
              </a:r>
              <a:r>
                <a:rPr lang="en-US" sz="2400" dirty="0">
                  <a:solidFill>
                    <a:srgbClr val="0033CC"/>
                  </a:solidFill>
                  <a:latin typeface="Times New Roman" panose="02020603050405020304" pitchFamily="18" charset="0"/>
                </a:rPr>
                <a:t>(</a:t>
              </a:r>
              <a:r>
                <a:rPr lang="en-US" sz="2400" i="1" dirty="0">
                  <a:solidFill>
                    <a:srgbClr val="0033CC"/>
                  </a:solidFill>
                  <a:latin typeface="Times New Roman" panose="02020603050405020304" pitchFamily="18" charset="0"/>
                </a:rPr>
                <a:t>t</a:t>
              </a:r>
              <a:r>
                <a:rPr lang="en-US" sz="2400" dirty="0">
                  <a:solidFill>
                    <a:srgbClr val="0033CC"/>
                  </a:solidFill>
                  <a:latin typeface="Times New Roman" panose="02020603050405020304" pitchFamily="18" charset="0"/>
                </a:rPr>
                <a:t>)= </a:t>
              </a:r>
              <a:r>
                <a:rPr lang="en-US" sz="2400" i="1" dirty="0">
                  <a:solidFill>
                    <a:srgbClr val="0033CC"/>
                  </a:solidFill>
                  <a:latin typeface="Times New Roman" panose="02020603050405020304" pitchFamily="18" charset="0"/>
                </a:rPr>
                <a:t>U</a:t>
              </a:r>
              <a:r>
                <a:rPr lang="en-US" sz="2400" baseline="-25000" dirty="0">
                  <a:solidFill>
                    <a:srgbClr val="0033CC"/>
                  </a:solidFill>
                  <a:latin typeface="Times New Roman" panose="02020603050405020304" pitchFamily="18" charset="0"/>
                </a:rPr>
                <a:t>0</a:t>
              </a:r>
              <a:r>
                <a:rPr lang="en-US" sz="2400" i="1" baseline="-25000" dirty="0">
                  <a:solidFill>
                    <a:srgbClr val="0033CC"/>
                  </a:solidFill>
                  <a:latin typeface="Times New Roman" panose="02020603050405020304" pitchFamily="18" charset="0"/>
                </a:rPr>
                <a:t> </a:t>
              </a:r>
              <a:r>
                <a:rPr lang="en-US" sz="2400" dirty="0">
                  <a:solidFill>
                    <a:srgbClr val="0033CC"/>
                  </a:solidFill>
                  <a:latin typeface="Times New Roman" panose="02020603050405020304" pitchFamily="18" charset="0"/>
                </a:rPr>
                <a:t>cos(2πf +</a:t>
              </a:r>
              <a:r>
                <a:rPr lang="el-GR" sz="2400" dirty="0">
                  <a:solidFill>
                    <a:srgbClr val="0033CC"/>
                  </a:solidFill>
                  <a:latin typeface="Times New Roman" panose="02020603050405020304" pitchFamily="18" charset="0"/>
                </a:rPr>
                <a:t>φ</a:t>
              </a:r>
              <a:r>
                <a:rPr lang="en-US" sz="2400" baseline="-25000" dirty="0">
                  <a:solidFill>
                    <a:srgbClr val="0033CC"/>
                  </a:solidFill>
                  <a:latin typeface="Times New Roman" panose="02020603050405020304" pitchFamily="18" charset="0"/>
                </a:rPr>
                <a:t>0</a:t>
              </a:r>
              <a:r>
                <a:rPr lang="en-US" sz="2400" dirty="0">
                  <a:solidFill>
                    <a:srgbClr val="0033CC"/>
                  </a:solidFill>
                  <a:latin typeface="Times New Roman" panose="02020603050405020304" pitchFamily="18" charset="0"/>
                </a:rPr>
                <a:t>)</a:t>
              </a:r>
              <a:endParaRPr lang="ru-RU" sz="2400" dirty="0">
                <a:solidFill>
                  <a:srgbClr val="0033CC"/>
                </a:solidFill>
                <a:latin typeface="Times New Roman" panose="02020603050405020304" pitchFamily="18" charset="0"/>
              </a:endParaRPr>
            </a:p>
          </p:txBody>
        </p:sp>
        <p:sp>
          <p:nvSpPr>
            <p:cNvPr id="10" name="Прямоугольник 9">
              <a:extLst>
                <a:ext uri="{FF2B5EF4-FFF2-40B4-BE49-F238E27FC236}">
                  <a16:creationId xmlns:a16="http://schemas.microsoft.com/office/drawing/2014/main" id="{0C82CF77-DE7E-42C0-9DE2-62A8C077C13E}"/>
                </a:ext>
              </a:extLst>
            </p:cNvPr>
            <p:cNvSpPr/>
            <p:nvPr/>
          </p:nvSpPr>
          <p:spPr>
            <a:xfrm>
              <a:off x="5840485" y="1146453"/>
              <a:ext cx="5871129" cy="2308324"/>
            </a:xfrm>
            <a:prstGeom prst="rect">
              <a:avLst/>
            </a:prstGeom>
          </p:spPr>
          <p:txBody>
            <a:bodyPr wrap="square">
              <a:spAutoFit/>
            </a:bodyPr>
            <a:lstStyle/>
            <a:p>
              <a:pPr algn="just">
                <a:spcAft>
                  <a:spcPts val="0"/>
                </a:spcAft>
              </a:pPr>
              <a:r>
                <a:rPr lang="ru-RU" dirty="0">
                  <a:ea typeface="Times New Roman" panose="02020603050405020304" pitchFamily="18" charset="0"/>
                </a:rPr>
                <a:t>При </a:t>
              </a:r>
              <a:r>
                <a:rPr lang="ru-RU" i="1" dirty="0">
                  <a:ea typeface="Times New Roman" panose="02020603050405020304" pitchFamily="18" charset="0"/>
                </a:rPr>
                <a:t>амплитудной модуляции</a:t>
              </a:r>
              <a:r>
                <a:rPr lang="ru-RU" dirty="0">
                  <a:ea typeface="Times New Roman" panose="02020603050405020304" pitchFamily="18" charset="0"/>
                </a:rPr>
                <a:t> модулирующий сигнал изменяется по произвольному закону </a:t>
              </a:r>
              <a:r>
                <a:rPr lang="en-US" i="1" dirty="0">
                  <a:ea typeface="Times New Roman" panose="02020603050405020304" pitchFamily="18" charset="0"/>
                </a:rPr>
                <a:t>f</a:t>
              </a:r>
              <a:r>
                <a:rPr lang="ru-RU" i="1" dirty="0">
                  <a:ea typeface="Times New Roman" panose="02020603050405020304" pitchFamily="18" charset="0"/>
                </a:rPr>
                <a:t>(</a:t>
              </a:r>
              <a:r>
                <a:rPr lang="en-US" i="1" dirty="0">
                  <a:ea typeface="Times New Roman" panose="02020603050405020304" pitchFamily="18" charset="0"/>
                </a:rPr>
                <a:t>t</a:t>
              </a:r>
              <a:r>
                <a:rPr lang="ru-RU" i="1" dirty="0">
                  <a:ea typeface="Times New Roman" panose="02020603050405020304" pitchFamily="18" charset="0"/>
                </a:rPr>
                <a:t>)</a:t>
              </a:r>
              <a:r>
                <a:rPr lang="ru-RU" dirty="0">
                  <a:ea typeface="Times New Roman" panose="02020603050405020304" pitchFamily="18" charset="0"/>
                </a:rPr>
                <a:t>, причем предполагается, что максимальное и минимальное значение амплитуды равны соответственно: </a:t>
              </a:r>
              <a:r>
                <a:rPr lang="en-US" i="1" dirty="0">
                  <a:ea typeface="Times New Roman" panose="02020603050405020304" pitchFamily="18" charset="0"/>
                  <a:sym typeface="Symbol" panose="05050102010706020507" pitchFamily="18" charset="2"/>
                </a:rPr>
                <a:t></a:t>
              </a:r>
              <a:r>
                <a:rPr lang="en-US" i="1" dirty="0">
                  <a:ea typeface="Times New Roman" panose="02020603050405020304" pitchFamily="18" charset="0"/>
                </a:rPr>
                <a:t>U</a:t>
              </a:r>
              <a:r>
                <a:rPr lang="ru-RU" i="1" baseline="-25000" dirty="0">
                  <a:ea typeface="Times New Roman" panose="02020603050405020304" pitchFamily="18" charset="0"/>
                </a:rPr>
                <a:t>МАКС</a:t>
              </a:r>
              <a:r>
                <a:rPr lang="ru-RU" dirty="0">
                  <a:ea typeface="Times New Roman" panose="02020603050405020304" pitchFamily="18" charset="0"/>
                </a:rPr>
                <a:t> = +1   и </a:t>
              </a:r>
              <a:r>
                <a:rPr lang="en-US" i="1" dirty="0">
                  <a:ea typeface="Times New Roman" panose="02020603050405020304" pitchFamily="18" charset="0"/>
                  <a:sym typeface="Symbol" panose="05050102010706020507" pitchFamily="18" charset="2"/>
                </a:rPr>
                <a:t></a:t>
              </a:r>
              <a:r>
                <a:rPr lang="en-US" i="1" dirty="0">
                  <a:ea typeface="Times New Roman" panose="02020603050405020304" pitchFamily="18" charset="0"/>
                </a:rPr>
                <a:t>U</a:t>
              </a:r>
              <a:r>
                <a:rPr lang="ru-RU" i="1" baseline="-25000" dirty="0">
                  <a:ea typeface="Times New Roman" panose="02020603050405020304" pitchFamily="18" charset="0"/>
                </a:rPr>
                <a:t>МИН</a:t>
              </a:r>
              <a:r>
                <a:rPr lang="ru-RU" dirty="0">
                  <a:ea typeface="Times New Roman" panose="02020603050405020304" pitchFamily="18" charset="0"/>
                </a:rPr>
                <a:t> = -1. Если амплитуду модулирующего напряжения обозначить </a:t>
              </a:r>
              <a:r>
                <a:rPr lang="en-US" i="1" dirty="0">
                  <a:ea typeface="Times New Roman" panose="02020603050405020304" pitchFamily="18" charset="0"/>
                  <a:sym typeface="Symbol" panose="05050102010706020507" pitchFamily="18" charset="2"/>
                </a:rPr>
                <a:t></a:t>
              </a:r>
              <a:r>
                <a:rPr lang="en-US" i="1" dirty="0">
                  <a:ea typeface="Times New Roman" panose="02020603050405020304" pitchFamily="18" charset="0"/>
                </a:rPr>
                <a:t>U</a:t>
              </a:r>
              <a:r>
                <a:rPr lang="ru-RU" dirty="0">
                  <a:ea typeface="Times New Roman" panose="02020603050405020304" pitchFamily="18" charset="0"/>
                </a:rPr>
                <a:t>, то амплитуда модулированного напряжения будет изменяться по закону</a:t>
              </a:r>
              <a:endParaRPr lang="ru-RU" sz="1200" dirty="0">
                <a:effectLst/>
                <a:ea typeface="Times New Roman" panose="02020603050405020304" pitchFamily="18" charset="0"/>
              </a:endParaRPr>
            </a:p>
          </p:txBody>
        </p:sp>
        <p:graphicFrame>
          <p:nvGraphicFramePr>
            <p:cNvPr id="12" name="Объект 11">
              <a:extLst>
                <a:ext uri="{FF2B5EF4-FFF2-40B4-BE49-F238E27FC236}">
                  <a16:creationId xmlns:a16="http://schemas.microsoft.com/office/drawing/2014/main" id="{CAB5A0EE-C3F2-4178-ACBA-F06921C37772}"/>
                </a:ext>
              </a:extLst>
            </p:cNvPr>
            <p:cNvGraphicFramePr>
              <a:graphicFrameLocks noChangeAspect="1"/>
            </p:cNvGraphicFramePr>
            <p:nvPr>
              <p:extLst>
                <p:ext uri="{D42A27DB-BD31-4B8C-83A1-F6EECF244321}">
                  <p14:modId xmlns:p14="http://schemas.microsoft.com/office/powerpoint/2010/main" val="3942242002"/>
                </p:ext>
              </p:extLst>
            </p:nvPr>
          </p:nvGraphicFramePr>
          <p:xfrm>
            <a:off x="6366294" y="3396469"/>
            <a:ext cx="4948836" cy="692443"/>
          </p:xfrm>
          <a:graphic>
            <a:graphicData uri="http://schemas.openxmlformats.org/presentationml/2006/ole">
              <mc:AlternateContent xmlns:mc="http://schemas.openxmlformats.org/markup-compatibility/2006">
                <mc:Choice xmlns:v="urn:schemas-microsoft-com:vml" Requires="v">
                  <p:oleObj spid="_x0000_s44203" name="Equation" r:id="rId4" imgW="3759200" imgH="495300" progId="Equation.DSMT4">
                    <p:embed/>
                  </p:oleObj>
                </mc:Choice>
                <mc:Fallback>
                  <p:oleObj name="Equation" r:id="rId4" imgW="3759200" imgH="4953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6294" y="3396469"/>
                          <a:ext cx="4948836" cy="692443"/>
                        </a:xfrm>
                        <a:prstGeom prst="rect">
                          <a:avLst/>
                        </a:prstGeom>
                        <a:noFill/>
                      </p:spPr>
                    </p:pic>
                  </p:oleObj>
                </mc:Fallback>
              </mc:AlternateContent>
            </a:graphicData>
          </a:graphic>
        </p:graphicFrame>
        <p:sp>
          <p:nvSpPr>
            <p:cNvPr id="13" name="Прямоугольник 12">
              <a:extLst>
                <a:ext uri="{FF2B5EF4-FFF2-40B4-BE49-F238E27FC236}">
                  <a16:creationId xmlns:a16="http://schemas.microsoft.com/office/drawing/2014/main" id="{2ED09E34-96E0-4B57-BED0-63D2EF7B95E5}"/>
                </a:ext>
              </a:extLst>
            </p:cNvPr>
            <p:cNvSpPr/>
            <p:nvPr/>
          </p:nvSpPr>
          <p:spPr>
            <a:xfrm>
              <a:off x="5792712" y="4162274"/>
              <a:ext cx="6096000" cy="646331"/>
            </a:xfrm>
            <a:prstGeom prst="rect">
              <a:avLst/>
            </a:prstGeom>
          </p:spPr>
          <p:txBody>
            <a:bodyPr>
              <a:spAutoFit/>
            </a:bodyPr>
            <a:lstStyle/>
            <a:p>
              <a:pPr>
                <a:spcAft>
                  <a:spcPts val="0"/>
                </a:spcAft>
              </a:pPr>
              <a:r>
                <a:rPr lang="ru-RU" dirty="0">
                  <a:ea typeface="Times New Roman" panose="02020603050405020304" pitchFamily="18" charset="0"/>
                </a:rPr>
                <a:t>где </a:t>
              </a:r>
              <a:r>
                <a:rPr lang="en-US" i="1" dirty="0">
                  <a:ea typeface="Times New Roman" panose="02020603050405020304" pitchFamily="18" charset="0"/>
                </a:rPr>
                <a:t>m</a:t>
              </a:r>
              <a:r>
                <a:rPr lang="ru-RU" dirty="0">
                  <a:ea typeface="Times New Roman" panose="02020603050405020304" pitchFamily="18" charset="0"/>
                </a:rPr>
                <a:t>-коэффициент модуляции (</a:t>
              </a:r>
              <a:r>
                <a:rPr lang="en-US" i="1" dirty="0">
                  <a:ea typeface="Times New Roman" panose="02020603050405020304" pitchFamily="18" charset="0"/>
                </a:rPr>
                <a:t>m</a:t>
              </a:r>
              <a:r>
                <a:rPr lang="ru-RU" dirty="0">
                  <a:ea typeface="Times New Roman" panose="02020603050405020304" pitchFamily="18" charset="0"/>
                </a:rPr>
                <a:t>=</a:t>
              </a:r>
              <a:r>
                <a:rPr lang="en-US" i="1" dirty="0">
                  <a:ea typeface="Times New Roman" panose="02020603050405020304" pitchFamily="18" charset="0"/>
                  <a:sym typeface="Symbol" panose="05050102010706020507" pitchFamily="18" charset="2"/>
                </a:rPr>
                <a:t></a:t>
              </a:r>
              <a:r>
                <a:rPr lang="en-US" i="1" dirty="0">
                  <a:ea typeface="Times New Roman" panose="02020603050405020304" pitchFamily="18" charset="0"/>
                </a:rPr>
                <a:t>U</a:t>
              </a:r>
              <a:r>
                <a:rPr lang="ru-RU" dirty="0">
                  <a:ea typeface="Times New Roman" panose="02020603050405020304" pitchFamily="18" charset="0"/>
                </a:rPr>
                <a:t>/</a:t>
              </a:r>
              <a:r>
                <a:rPr lang="en-US" i="1" dirty="0">
                  <a:ea typeface="Times New Roman" panose="02020603050405020304" pitchFamily="18" charset="0"/>
                </a:rPr>
                <a:t>U</a:t>
              </a:r>
              <a:r>
                <a:rPr lang="en-US" i="1" baseline="-25000" dirty="0">
                  <a:ea typeface="Times New Roman" panose="02020603050405020304" pitchFamily="18" charset="0"/>
                </a:rPr>
                <a:t>M</a:t>
              </a:r>
              <a:r>
                <a:rPr lang="ru-RU" dirty="0">
                  <a:ea typeface="Times New Roman" panose="02020603050405020304" pitchFamily="18" charset="0"/>
                </a:rPr>
                <a:t>). Модулированный сигнал запишется так:</a:t>
              </a:r>
              <a:endParaRPr lang="ru-RU" sz="1200" dirty="0">
                <a:effectLst/>
                <a:ea typeface="Times New Roman" panose="02020603050405020304" pitchFamily="18" charset="0"/>
              </a:endParaRPr>
            </a:p>
          </p:txBody>
        </p:sp>
        <p:graphicFrame>
          <p:nvGraphicFramePr>
            <p:cNvPr id="15" name="Объект 14">
              <a:extLst>
                <a:ext uri="{FF2B5EF4-FFF2-40B4-BE49-F238E27FC236}">
                  <a16:creationId xmlns:a16="http://schemas.microsoft.com/office/drawing/2014/main" id="{4D4A963B-DCB3-43EB-BE3E-A0D48A3D15EC}"/>
                </a:ext>
              </a:extLst>
            </p:cNvPr>
            <p:cNvGraphicFramePr>
              <a:graphicFrameLocks noChangeAspect="1"/>
            </p:cNvGraphicFramePr>
            <p:nvPr>
              <p:extLst>
                <p:ext uri="{D42A27DB-BD31-4B8C-83A1-F6EECF244321}">
                  <p14:modId xmlns:p14="http://schemas.microsoft.com/office/powerpoint/2010/main" val="110201746"/>
                </p:ext>
              </p:extLst>
            </p:nvPr>
          </p:nvGraphicFramePr>
          <p:xfrm>
            <a:off x="6064661" y="4934308"/>
            <a:ext cx="5504518" cy="449872"/>
          </p:xfrm>
          <a:graphic>
            <a:graphicData uri="http://schemas.openxmlformats.org/presentationml/2006/ole">
              <mc:AlternateContent xmlns:mc="http://schemas.openxmlformats.org/markup-compatibility/2006">
                <mc:Choice xmlns:v="urn:schemas-microsoft-com:vml" Requires="v">
                  <p:oleObj spid="_x0000_s44204" name="Equation" r:id="rId6" imgW="3746500" imgH="292100" progId="Equation.DSMT4">
                    <p:embed/>
                  </p:oleObj>
                </mc:Choice>
                <mc:Fallback>
                  <p:oleObj name="Equation" r:id="rId6" imgW="3746500" imgH="2921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4661" y="4934308"/>
                          <a:ext cx="5504518" cy="449872"/>
                        </a:xfrm>
                        <a:prstGeom prst="rect">
                          <a:avLst/>
                        </a:prstGeom>
                        <a:noFill/>
                      </p:spPr>
                    </p:pic>
                  </p:oleObj>
                </mc:Fallback>
              </mc:AlternateContent>
            </a:graphicData>
          </a:graphic>
        </p:graphicFrame>
        <p:sp>
          <p:nvSpPr>
            <p:cNvPr id="16" name="TextBox 15">
              <a:extLst>
                <a:ext uri="{FF2B5EF4-FFF2-40B4-BE49-F238E27FC236}">
                  <a16:creationId xmlns:a16="http://schemas.microsoft.com/office/drawing/2014/main" id="{2E61238B-699E-4D25-B9E1-F3CD304BA02A}"/>
                </a:ext>
              </a:extLst>
            </p:cNvPr>
            <p:cNvSpPr txBox="1"/>
            <p:nvPr/>
          </p:nvSpPr>
          <p:spPr>
            <a:xfrm>
              <a:off x="5840485" y="5503652"/>
              <a:ext cx="5728694" cy="369332"/>
            </a:xfrm>
            <a:prstGeom prst="rect">
              <a:avLst/>
            </a:prstGeom>
            <a:noFill/>
          </p:spPr>
          <p:txBody>
            <a:bodyPr wrap="square" rtlCol="0">
              <a:spAutoFit/>
            </a:bodyPr>
            <a:lstStyle/>
            <a:p>
              <a:r>
                <a:rPr lang="ru-RU" dirty="0"/>
                <a:t>При цифровой модуляции </a:t>
              </a:r>
              <a:r>
                <a:rPr lang="en-US" dirty="0"/>
                <a:t> </a:t>
              </a:r>
              <a:r>
                <a:rPr lang="en-US" i="1" dirty="0"/>
                <a:t>f(t)</a:t>
              </a:r>
              <a:r>
                <a:rPr lang="en-US" dirty="0"/>
                <a:t>=±1 ,</a:t>
              </a:r>
              <a:r>
                <a:rPr lang="ru-RU" dirty="0"/>
                <a:t>а </a:t>
              </a:r>
              <a:r>
                <a:rPr lang="en-US" dirty="0"/>
                <a:t> m=1.</a:t>
              </a:r>
              <a:endParaRPr lang="ru-RU" dirty="0"/>
            </a:p>
          </p:txBody>
        </p:sp>
        <p:sp>
          <p:nvSpPr>
            <p:cNvPr id="17" name="Rectangle 10">
              <a:extLst>
                <a:ext uri="{FF2B5EF4-FFF2-40B4-BE49-F238E27FC236}">
                  <a16:creationId xmlns:a16="http://schemas.microsoft.com/office/drawing/2014/main" id="{8F0792FB-A196-400C-BF02-82BBD0CCBEC8}"/>
                </a:ext>
              </a:extLst>
            </p:cNvPr>
            <p:cNvSpPr>
              <a:spLocks noChangeArrowheads="1"/>
            </p:cNvSpPr>
            <p:nvPr/>
          </p:nvSpPr>
          <p:spPr bwMode="auto">
            <a:xfrm>
              <a:off x="810884" y="5975657"/>
              <a:ext cx="81778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ru-RU" altLang="ru-RU" b="0" i="0" u="none" strike="noStrike" cap="none" normalizeH="0" baseline="0" dirty="0">
                  <a:ln>
                    <a:noFill/>
                  </a:ln>
                  <a:solidFill>
                    <a:schemeClr val="tx1"/>
                  </a:solidFill>
                  <a:effectLst/>
                  <a:ea typeface="Times New Roman" panose="02020603050405020304" pitchFamily="18" charset="0"/>
                </a:rPr>
                <a:t>Для определения спектра </a:t>
              </a:r>
              <a:r>
                <a:rPr kumimoji="0" lang="en-US" altLang="ru-RU" b="0" i="1" u="none" strike="noStrike" cap="none" normalizeH="0" baseline="0" dirty="0">
                  <a:ln>
                    <a:noFill/>
                  </a:ln>
                  <a:solidFill>
                    <a:schemeClr val="tx1"/>
                  </a:solidFill>
                  <a:effectLst/>
                  <a:ea typeface="Times New Roman" panose="02020603050405020304" pitchFamily="18" charset="0"/>
                </a:rPr>
                <a:t>U</a:t>
              </a:r>
              <a:r>
                <a:rPr kumimoji="0" lang="ru-RU" altLang="ru-RU" b="0" i="1" u="none" strike="noStrike" cap="none" normalizeH="0" baseline="-30000" dirty="0">
                  <a:ln>
                    <a:noFill/>
                  </a:ln>
                  <a:solidFill>
                    <a:schemeClr val="tx1"/>
                  </a:solidFill>
                  <a:effectLst/>
                  <a:ea typeface="Times New Roman" panose="02020603050405020304" pitchFamily="18" charset="0"/>
                </a:rPr>
                <a:t>АМ</a:t>
              </a:r>
              <a:r>
                <a:rPr kumimoji="0" lang="ru-RU" altLang="ru-RU" b="0" i="0" u="none" strike="noStrike" cap="none" normalizeH="0" baseline="0" dirty="0">
                  <a:ln>
                    <a:noFill/>
                  </a:ln>
                  <a:solidFill>
                    <a:schemeClr val="tx1"/>
                  </a:solidFill>
                  <a:effectLst/>
                  <a:ea typeface="Times New Roman" panose="02020603050405020304" pitchFamily="18" charset="0"/>
                </a:rPr>
                <a:t> достаточно спектральное разложение в ряд </a:t>
              </a:r>
              <a:r>
                <a:rPr lang="ru-RU" altLang="ru-RU" dirty="0">
                  <a:ea typeface="Times New Roman" panose="02020603050405020304" pitchFamily="18" charset="0"/>
                </a:rPr>
                <a:t>Фурье</a:t>
              </a:r>
            </a:p>
            <a:p>
              <a:pPr algn="just" eaLnBrk="0" fontAlgn="base" hangingPunct="0">
                <a:spcBef>
                  <a:spcPct val="0"/>
                </a:spcBef>
                <a:spcAft>
                  <a:spcPct val="0"/>
                </a:spcAft>
              </a:pPr>
              <a:r>
                <a:rPr lang="ru-RU" altLang="ru-RU" dirty="0">
                  <a:ea typeface="Times New Roman" panose="02020603050405020304" pitchFamily="18" charset="0"/>
                </a:rPr>
                <a:t>подставить в формулу </a:t>
              </a:r>
              <a:r>
                <a:rPr lang="en-US" altLang="ru-RU" i="1" dirty="0">
                  <a:ea typeface="Times New Roman" panose="02020603050405020304" pitchFamily="18" charset="0"/>
                </a:rPr>
                <a:t>U</a:t>
              </a:r>
              <a:r>
                <a:rPr lang="en-US" altLang="ru-RU" baseline="-25000" dirty="0">
                  <a:ea typeface="Times New Roman" panose="02020603050405020304" pitchFamily="18" charset="0"/>
                </a:rPr>
                <a:t>AM</a:t>
              </a:r>
              <a:r>
                <a:rPr lang="en-US" altLang="ru-RU" dirty="0">
                  <a:ea typeface="Times New Roman" panose="02020603050405020304" pitchFamily="18" charset="0"/>
                </a:rPr>
                <a:t> </a:t>
              </a:r>
              <a:r>
                <a:rPr lang="ru-RU" altLang="ru-RU" dirty="0">
                  <a:ea typeface="Times New Roman" panose="02020603050405020304" pitchFamily="18" charset="0"/>
                </a:rPr>
                <a:t>. </a:t>
              </a:r>
              <a:endParaRPr lang="ru-RU" altLang="ru-RU" dirty="0"/>
            </a:p>
          </p:txBody>
        </p:sp>
        <p:graphicFrame>
          <p:nvGraphicFramePr>
            <p:cNvPr id="18" name="Объект 17">
              <a:extLst>
                <a:ext uri="{FF2B5EF4-FFF2-40B4-BE49-F238E27FC236}">
                  <a16:creationId xmlns:a16="http://schemas.microsoft.com/office/drawing/2014/main" id="{428D60CC-2875-4219-B0D2-68B5F76D0D4B}"/>
                </a:ext>
              </a:extLst>
            </p:cNvPr>
            <p:cNvGraphicFramePr>
              <a:graphicFrameLocks noChangeAspect="1"/>
            </p:cNvGraphicFramePr>
            <p:nvPr>
              <p:extLst>
                <p:ext uri="{D42A27DB-BD31-4B8C-83A1-F6EECF244321}">
                  <p14:modId xmlns:p14="http://schemas.microsoft.com/office/powerpoint/2010/main" val="2193508842"/>
                </p:ext>
              </p:extLst>
            </p:nvPr>
          </p:nvGraphicFramePr>
          <p:xfrm>
            <a:off x="8981274" y="5848077"/>
            <a:ext cx="2657138" cy="646331"/>
          </p:xfrm>
          <a:graphic>
            <a:graphicData uri="http://schemas.openxmlformats.org/presentationml/2006/ole">
              <mc:AlternateContent xmlns:mc="http://schemas.openxmlformats.org/markup-compatibility/2006">
                <mc:Choice xmlns:v="urn:schemas-microsoft-com:vml" Requires="v">
                  <p:oleObj spid="_x0000_s44205" name="Equation" r:id="rId8" imgW="1409088" imgH="342751" progId="Equation.DSMT4">
                    <p:embed/>
                  </p:oleObj>
                </mc:Choice>
                <mc:Fallback>
                  <p:oleObj name="Equation" r:id="rId8" imgW="1409088" imgH="342751" progId="Equation.DSMT4">
                    <p:embed/>
                    <p:pic>
                      <p:nvPicPr>
                        <p:cNvPr id="12" name="Объект 11">
                          <a:extLst>
                            <a:ext uri="{FF2B5EF4-FFF2-40B4-BE49-F238E27FC236}">
                              <a16:creationId xmlns:a16="http://schemas.microsoft.com/office/drawing/2014/main" id="{07595C0E-E248-4DFA-B44E-5BAC674F55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81274" y="5848077"/>
                          <a:ext cx="2657138" cy="646331"/>
                        </a:xfrm>
                        <a:prstGeom prst="rect">
                          <a:avLst/>
                        </a:prstGeom>
                        <a:noFill/>
                      </p:spPr>
                    </p:pic>
                  </p:oleObj>
                </mc:Fallback>
              </mc:AlternateContent>
            </a:graphicData>
          </a:graphic>
        </p:graphicFrame>
      </p:grpSp>
    </p:spTree>
    <p:extLst>
      <p:ext uri="{BB962C8B-B14F-4D97-AF65-F5344CB8AC3E}">
        <p14:creationId xmlns:p14="http://schemas.microsoft.com/office/powerpoint/2010/main" val="1196605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E4A6E582-9836-4B1E-BADF-F65A79B08F62}"/>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E31FC77A-C2D8-40C0-8E8B-81C5EA7F4EB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B21D99ED-908D-44BF-9D69-494AB11899A3}"/>
              </a:ext>
            </a:extLst>
          </p:cNvPr>
          <p:cNvSpPr/>
          <p:nvPr/>
        </p:nvSpPr>
        <p:spPr>
          <a:xfrm>
            <a:off x="1225686" y="504036"/>
            <a:ext cx="9785214" cy="461665"/>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Спектры модулированных сигналов вида </a:t>
            </a:r>
            <a:r>
              <a:rPr lang="ru-RU" sz="2400" b="1" dirty="0">
                <a:solidFill>
                  <a:srgbClr val="0033CC"/>
                </a:solidFill>
                <a:latin typeface="Times New Roman" panose="02020603050405020304" pitchFamily="18" charset="0"/>
                <a:ea typeface="Times New Roman" panose="02020603050405020304" pitchFamily="18" charset="0"/>
              </a:rPr>
              <a:t>1:(</a:t>
            </a:r>
            <a:r>
              <a:rPr lang="ru-RU" sz="2400" b="1" dirty="0">
                <a:solidFill>
                  <a:srgbClr val="0033CC"/>
                </a:solidFill>
                <a:latin typeface="Times New Roman" panose="02020603050405020304" pitchFamily="18" charset="0"/>
                <a:ea typeface="Times New Roman" panose="02020603050405020304" pitchFamily="18" charset="0"/>
                <a:sym typeface="Symbol" panose="05050102010706020507" pitchFamily="18" charset="2"/>
              </a:rPr>
              <a:t></a:t>
            </a:r>
            <a:r>
              <a:rPr lang="ru-RU" sz="2400" b="1" dirty="0">
                <a:solidFill>
                  <a:srgbClr val="0033CC"/>
                </a:solidFill>
                <a:latin typeface="Times New Roman" panose="02020603050405020304" pitchFamily="18" charset="0"/>
                <a:ea typeface="Times New Roman" panose="02020603050405020304" pitchFamily="18" charset="0"/>
              </a:rPr>
              <a:t>–1)</a:t>
            </a:r>
            <a:endParaRPr lang="ru-RU" sz="2400" spc="100" dirty="0">
              <a:solidFill>
                <a:srgbClr val="0033CC"/>
              </a:solidFill>
            </a:endParaRPr>
          </a:p>
        </p:txBody>
      </p:sp>
      <p:graphicFrame>
        <p:nvGraphicFramePr>
          <p:cNvPr id="5" name="Объект 4">
            <a:extLst>
              <a:ext uri="{FF2B5EF4-FFF2-40B4-BE49-F238E27FC236}">
                <a16:creationId xmlns:a16="http://schemas.microsoft.com/office/drawing/2014/main" id="{A6C79BB5-857C-49B7-84E4-CEA631B22F2F}"/>
              </a:ext>
            </a:extLst>
          </p:cNvPr>
          <p:cNvGraphicFramePr>
            <a:graphicFrameLocks noChangeAspect="1"/>
          </p:cNvGraphicFramePr>
          <p:nvPr>
            <p:extLst>
              <p:ext uri="{D42A27DB-BD31-4B8C-83A1-F6EECF244321}">
                <p14:modId xmlns:p14="http://schemas.microsoft.com/office/powerpoint/2010/main" val="1360353568"/>
              </p:ext>
            </p:extLst>
          </p:nvPr>
        </p:nvGraphicFramePr>
        <p:xfrm>
          <a:off x="8862708" y="922589"/>
          <a:ext cx="2732068" cy="664557"/>
        </p:xfrm>
        <a:graphic>
          <a:graphicData uri="http://schemas.openxmlformats.org/presentationml/2006/ole">
            <mc:AlternateContent xmlns:mc="http://schemas.openxmlformats.org/markup-compatibility/2006">
              <mc:Choice xmlns:v="urn:schemas-microsoft-com:vml" Requires="v">
                <p:oleObj spid="_x0000_s48385" name="Equation" r:id="rId3" imgW="1409088" imgH="342751" progId="Equation.DSMT4">
                  <p:embed/>
                </p:oleObj>
              </mc:Choice>
              <mc:Fallback>
                <p:oleObj name="Equation" r:id="rId3" imgW="1409088" imgH="342751" progId="Equation.DSMT4">
                  <p:embed/>
                  <p:pic>
                    <p:nvPicPr>
                      <p:cNvPr id="6" name="Объект 5">
                        <a:extLst>
                          <a:ext uri="{FF2B5EF4-FFF2-40B4-BE49-F238E27FC236}">
                            <a16:creationId xmlns:a16="http://schemas.microsoft.com/office/drawing/2014/main" id="{BE59E306-10BB-4E0D-8464-A9AE24840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2708" y="922589"/>
                        <a:ext cx="2732068" cy="664557"/>
                      </a:xfrm>
                      <a:prstGeom prst="rect">
                        <a:avLst/>
                      </a:prstGeom>
                      <a:noFill/>
                    </p:spPr>
                  </p:pic>
                </p:oleObj>
              </mc:Fallback>
            </mc:AlternateContent>
          </a:graphicData>
        </a:graphic>
      </p:graphicFrame>
      <p:graphicFrame>
        <p:nvGraphicFramePr>
          <p:cNvPr id="6" name="Объект 5">
            <a:extLst>
              <a:ext uri="{FF2B5EF4-FFF2-40B4-BE49-F238E27FC236}">
                <a16:creationId xmlns:a16="http://schemas.microsoft.com/office/drawing/2014/main" id="{68515629-F27A-4E93-BDA7-0ACFC8EACA1A}"/>
              </a:ext>
            </a:extLst>
          </p:cNvPr>
          <p:cNvGraphicFramePr>
            <a:graphicFrameLocks noChangeAspect="1"/>
          </p:cNvGraphicFramePr>
          <p:nvPr>
            <p:extLst>
              <p:ext uri="{D42A27DB-BD31-4B8C-83A1-F6EECF244321}">
                <p14:modId xmlns:p14="http://schemas.microsoft.com/office/powerpoint/2010/main" val="1480201614"/>
              </p:ext>
            </p:extLst>
          </p:nvPr>
        </p:nvGraphicFramePr>
        <p:xfrm>
          <a:off x="3987596" y="1897148"/>
          <a:ext cx="3191422" cy="1215083"/>
        </p:xfrm>
        <a:graphic>
          <a:graphicData uri="http://schemas.openxmlformats.org/presentationml/2006/ole">
            <mc:AlternateContent xmlns:mc="http://schemas.openxmlformats.org/markup-compatibility/2006">
              <mc:Choice xmlns:v="urn:schemas-microsoft-com:vml" Requires="v">
                <p:oleObj spid="_x0000_s48386" name="Equation" r:id="rId5" imgW="1803400" imgH="673100" progId="Equation.DSMT4">
                  <p:embed/>
                </p:oleObj>
              </mc:Choice>
              <mc:Fallback>
                <p:oleObj name="Equation" r:id="rId5" imgW="1803400" imgH="673100" progId="Equation.DSMT4">
                  <p:embed/>
                  <p:pic>
                    <p:nvPicPr>
                      <p:cNvPr id="7" name="Объект 6">
                        <a:extLst>
                          <a:ext uri="{FF2B5EF4-FFF2-40B4-BE49-F238E27FC236}">
                            <a16:creationId xmlns:a16="http://schemas.microsoft.com/office/drawing/2014/main" id="{6C4F90EA-20D0-4DB4-87B3-CF60AC796C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7596" y="1897148"/>
                        <a:ext cx="3191422" cy="1215083"/>
                      </a:xfrm>
                      <a:prstGeom prst="rect">
                        <a:avLst/>
                      </a:prstGeom>
                      <a:noFill/>
                    </p:spPr>
                  </p:pic>
                </p:oleObj>
              </mc:Fallback>
            </mc:AlternateContent>
          </a:graphicData>
        </a:graphic>
      </p:graphicFrame>
      <p:sp>
        <p:nvSpPr>
          <p:cNvPr id="7" name="Rectangle 3">
            <a:extLst>
              <a:ext uri="{FF2B5EF4-FFF2-40B4-BE49-F238E27FC236}">
                <a16:creationId xmlns:a16="http://schemas.microsoft.com/office/drawing/2014/main" id="{8870A5AF-B29E-48C7-B6BE-FA3C85064B22}"/>
              </a:ext>
            </a:extLst>
          </p:cNvPr>
          <p:cNvSpPr>
            <a:spLocks noChangeArrowheads="1"/>
          </p:cNvSpPr>
          <p:nvPr/>
        </p:nvSpPr>
        <p:spPr bwMode="auto">
          <a:xfrm>
            <a:off x="564204" y="1081362"/>
            <a:ext cx="82617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Для определения спектра </a:t>
            </a:r>
            <a:r>
              <a:rPr kumimoji="0" lang="en-US" altLang="ru-RU" b="0" i="1" u="none" strike="noStrike" cap="none" normalizeH="0" baseline="0" dirty="0">
                <a:ln>
                  <a:noFill/>
                </a:ln>
                <a:solidFill>
                  <a:schemeClr val="tx1"/>
                </a:solidFill>
                <a:effectLst/>
                <a:ea typeface="Times New Roman" panose="02020603050405020304" pitchFamily="18" charset="0"/>
              </a:rPr>
              <a:t>U</a:t>
            </a:r>
            <a:r>
              <a:rPr kumimoji="0" lang="ru-RU" altLang="ru-RU" b="0" i="1" u="none" strike="noStrike" cap="none" normalizeH="0" baseline="-30000" dirty="0">
                <a:ln>
                  <a:noFill/>
                </a:ln>
                <a:solidFill>
                  <a:schemeClr val="tx1"/>
                </a:solidFill>
                <a:effectLst/>
                <a:ea typeface="Times New Roman" panose="02020603050405020304" pitchFamily="18" charset="0"/>
              </a:rPr>
              <a:t>АМ</a:t>
            </a:r>
            <a:r>
              <a:rPr kumimoji="0" lang="ru-RU" altLang="ru-RU" b="0" i="0" u="none" strike="noStrike" cap="none" normalizeH="0" baseline="0" dirty="0">
                <a:ln>
                  <a:noFill/>
                </a:ln>
                <a:solidFill>
                  <a:schemeClr val="tx1"/>
                </a:solidFill>
                <a:effectLst/>
                <a:ea typeface="Times New Roman" panose="02020603050405020304" pitchFamily="18" charset="0"/>
              </a:rPr>
              <a:t> достаточно спектральное разложение в ряд Фурье </a:t>
            </a:r>
            <a:endParaRPr kumimoji="0" lang="ru-RU" altLang="ru-RU" b="0" i="0" u="none" strike="noStrike" cap="none" normalizeH="0" baseline="0" dirty="0">
              <a:ln>
                <a:noFill/>
              </a:ln>
              <a:solidFill>
                <a:schemeClr val="tx1"/>
              </a:solidFill>
              <a:effectLst/>
            </a:endParaRPr>
          </a:p>
        </p:txBody>
      </p:sp>
      <p:sp>
        <p:nvSpPr>
          <p:cNvPr id="8" name="Rectangle 4">
            <a:extLst>
              <a:ext uri="{FF2B5EF4-FFF2-40B4-BE49-F238E27FC236}">
                <a16:creationId xmlns:a16="http://schemas.microsoft.com/office/drawing/2014/main" id="{2E858525-F4C1-4C4D-BC8B-1842149AA1B0}"/>
              </a:ext>
            </a:extLst>
          </p:cNvPr>
          <p:cNvSpPr>
            <a:spLocks noChangeArrowheads="1"/>
          </p:cNvSpPr>
          <p:nvPr/>
        </p:nvSpPr>
        <p:spPr bwMode="auto">
          <a:xfrm>
            <a:off x="517151" y="1514713"/>
            <a:ext cx="10963351" cy="36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 подставить в формулу. В случае последовательности прямоугольных посылок при </a:t>
            </a:r>
            <a:r>
              <a:rPr kumimoji="0" lang="en-US" altLang="ru-RU" b="0" i="1" u="none" strike="noStrike" cap="none" normalizeH="0" baseline="0" dirty="0">
                <a:ln>
                  <a:noFill/>
                </a:ln>
                <a:solidFill>
                  <a:schemeClr val="tx1"/>
                </a:solidFill>
                <a:effectLst/>
                <a:ea typeface="Times New Roman" panose="02020603050405020304" pitchFamily="18" charset="0"/>
              </a:rPr>
              <a:t>U</a:t>
            </a:r>
            <a:r>
              <a:rPr kumimoji="0" lang="ru-RU" altLang="ru-RU" b="0" i="0" u="none" strike="noStrike" cap="none" normalizeH="0" baseline="-30000" dirty="0">
                <a:ln>
                  <a:noFill/>
                </a:ln>
                <a:solidFill>
                  <a:schemeClr val="tx1"/>
                </a:solidFill>
                <a:effectLst/>
                <a:ea typeface="Times New Roman" panose="02020603050405020304" pitchFamily="18" charset="0"/>
              </a:rPr>
              <a:t>0</a:t>
            </a:r>
            <a:r>
              <a:rPr kumimoji="0" lang="ru-RU" altLang="ru-RU" b="0" i="1" u="none" strike="noStrike" cap="none" normalizeH="0" baseline="0" dirty="0">
                <a:ln>
                  <a:noFill/>
                </a:ln>
                <a:solidFill>
                  <a:schemeClr val="tx1"/>
                </a:solidFill>
                <a:effectLst/>
                <a:ea typeface="Times New Roman" panose="02020603050405020304" pitchFamily="18" charset="0"/>
              </a:rPr>
              <a:t> = </a:t>
            </a:r>
            <a:r>
              <a:rPr kumimoji="0" lang="ru-RU" altLang="ru-RU" b="0" i="0" u="none" strike="noStrike" cap="none" normalizeH="0" baseline="0" dirty="0">
                <a:ln>
                  <a:noFill/>
                </a:ln>
                <a:solidFill>
                  <a:schemeClr val="tx1"/>
                </a:solidFill>
                <a:effectLst/>
                <a:ea typeface="Times New Roman" panose="02020603050405020304" pitchFamily="18" charset="0"/>
              </a:rPr>
              <a:t>1:</a:t>
            </a:r>
            <a:endParaRPr kumimoji="0" lang="ru-RU" altLang="ru-RU" b="0" i="0" u="none" strike="noStrike" cap="none" normalizeH="0" baseline="0" dirty="0">
              <a:ln>
                <a:noFill/>
              </a:ln>
              <a:solidFill>
                <a:schemeClr val="tx1"/>
              </a:solidFill>
              <a:effectLst/>
            </a:endParaRPr>
          </a:p>
        </p:txBody>
      </p:sp>
      <p:sp>
        <p:nvSpPr>
          <p:cNvPr id="9" name="Rectangle 7">
            <a:extLst>
              <a:ext uri="{FF2B5EF4-FFF2-40B4-BE49-F238E27FC236}">
                <a16:creationId xmlns:a16="http://schemas.microsoft.com/office/drawing/2014/main" id="{65B88BB6-C0E9-47E2-8575-BAD1BD70084A}"/>
              </a:ext>
            </a:extLst>
          </p:cNvPr>
          <p:cNvSpPr>
            <a:spLocks noChangeArrowheads="1"/>
          </p:cNvSpPr>
          <p:nvPr/>
        </p:nvSpPr>
        <p:spPr bwMode="auto">
          <a:xfrm>
            <a:off x="680920" y="2995464"/>
            <a:ext cx="5447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где</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Объект 9">
            <a:extLst>
              <a:ext uri="{FF2B5EF4-FFF2-40B4-BE49-F238E27FC236}">
                <a16:creationId xmlns:a16="http://schemas.microsoft.com/office/drawing/2014/main" id="{BAFF49E9-8640-4A21-A1BF-2E3297AA0AE0}"/>
              </a:ext>
            </a:extLst>
          </p:cNvPr>
          <p:cNvGraphicFramePr>
            <a:graphicFrameLocks noChangeAspect="1"/>
          </p:cNvGraphicFramePr>
          <p:nvPr>
            <p:extLst>
              <p:ext uri="{D42A27DB-BD31-4B8C-83A1-F6EECF244321}">
                <p14:modId xmlns:p14="http://schemas.microsoft.com/office/powerpoint/2010/main" val="1987072044"/>
              </p:ext>
            </p:extLst>
          </p:nvPr>
        </p:nvGraphicFramePr>
        <p:xfrm>
          <a:off x="1293762" y="2878401"/>
          <a:ext cx="798876" cy="599157"/>
        </p:xfrm>
        <a:graphic>
          <a:graphicData uri="http://schemas.openxmlformats.org/presentationml/2006/ole">
            <mc:AlternateContent xmlns:mc="http://schemas.openxmlformats.org/markup-compatibility/2006">
              <mc:Choice xmlns:v="urn:schemas-microsoft-com:vml" Requires="v">
                <p:oleObj spid="_x0000_s48387" name="Equation" r:id="rId7" imgW="457002" imgH="342751" progId="Equation.DSMT4">
                  <p:embed/>
                </p:oleObj>
              </mc:Choice>
              <mc:Fallback>
                <p:oleObj name="Equation" r:id="rId7" imgW="457002" imgH="342751" progId="Equation.DSMT4">
                  <p:embed/>
                  <p:pic>
                    <p:nvPicPr>
                      <p:cNvPr id="13" name="Объект 12">
                        <a:extLst>
                          <a:ext uri="{FF2B5EF4-FFF2-40B4-BE49-F238E27FC236}">
                            <a16:creationId xmlns:a16="http://schemas.microsoft.com/office/drawing/2014/main" id="{4218F0FF-9706-4177-8173-04778EFC3F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3762" y="2878401"/>
                        <a:ext cx="798876" cy="599157"/>
                      </a:xfrm>
                      <a:prstGeom prst="rect">
                        <a:avLst/>
                      </a:prstGeom>
                      <a:noFill/>
                    </p:spPr>
                  </p:pic>
                </p:oleObj>
              </mc:Fallback>
            </mc:AlternateContent>
          </a:graphicData>
        </a:graphic>
      </p:graphicFrame>
      <p:sp>
        <p:nvSpPr>
          <p:cNvPr id="11" name="Rectangle 8">
            <a:extLst>
              <a:ext uri="{FF2B5EF4-FFF2-40B4-BE49-F238E27FC236}">
                <a16:creationId xmlns:a16="http://schemas.microsoft.com/office/drawing/2014/main" id="{5E09FF70-EF9D-4FF2-8F76-8E0D4941C885}"/>
              </a:ext>
            </a:extLst>
          </p:cNvPr>
          <p:cNvSpPr>
            <a:spLocks noChangeArrowheads="1"/>
          </p:cNvSpPr>
          <p:nvPr/>
        </p:nvSpPr>
        <p:spPr bwMode="auto">
          <a:xfrm>
            <a:off x="2160714" y="2993312"/>
            <a:ext cx="9350365" cy="37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ru-RU" altLang="ru-RU" b="0" i="0" u="none" strike="noStrike" cap="none" normalizeH="0" baseline="0" dirty="0">
                <a:ln>
                  <a:noFill/>
                </a:ln>
                <a:solidFill>
                  <a:schemeClr val="tx1"/>
                </a:solidFill>
                <a:effectLst/>
                <a:ea typeface="Times New Roman" panose="02020603050405020304" pitchFamily="18" charset="0"/>
              </a:rPr>
              <a:t>круговая частота повторения посылок, </a:t>
            </a:r>
            <a:r>
              <a:rPr kumimoji="0" lang="en-US" altLang="ru-RU" b="0" i="0" u="none" strike="noStrike" cap="none" normalizeH="0" baseline="0" dirty="0">
                <a:ln>
                  <a:noFill/>
                </a:ln>
                <a:solidFill>
                  <a:schemeClr val="tx1"/>
                </a:solidFill>
                <a:effectLst/>
                <a:ea typeface="Times New Roman" panose="02020603050405020304" pitchFamily="18" charset="0"/>
              </a:rPr>
              <a:t>T</a:t>
            </a:r>
            <a:r>
              <a:rPr kumimoji="0" lang="ru-RU" altLang="ru-RU" b="0" i="0" u="none" strike="noStrike" cap="none" normalizeH="0" baseline="0" dirty="0">
                <a:ln>
                  <a:noFill/>
                </a:ln>
                <a:solidFill>
                  <a:schemeClr val="tx1"/>
                </a:solidFill>
                <a:effectLst/>
                <a:ea typeface="Times New Roman" panose="02020603050405020304" pitchFamily="18" charset="0"/>
              </a:rPr>
              <a:t>- период следования посылок.  В итоге получается </a:t>
            </a:r>
            <a:endParaRPr kumimoji="0" lang="ru-RU" altLang="ru-RU" b="0" i="0" u="none" strike="noStrike" cap="none" normalizeH="0" baseline="0" dirty="0">
              <a:ln>
                <a:noFill/>
              </a:ln>
              <a:solidFill>
                <a:schemeClr val="tx1"/>
              </a:solidFill>
              <a:effectLst/>
            </a:endParaRPr>
          </a:p>
        </p:txBody>
      </p:sp>
      <p:grpSp>
        <p:nvGrpSpPr>
          <p:cNvPr id="12" name="Группа 11">
            <a:extLst>
              <a:ext uri="{FF2B5EF4-FFF2-40B4-BE49-F238E27FC236}">
                <a16:creationId xmlns:a16="http://schemas.microsoft.com/office/drawing/2014/main" id="{D329D194-FA54-4EAC-89C9-24C7052DA084}"/>
              </a:ext>
            </a:extLst>
          </p:cNvPr>
          <p:cNvGrpSpPr/>
          <p:nvPr/>
        </p:nvGrpSpPr>
        <p:grpSpPr>
          <a:xfrm>
            <a:off x="865031" y="3442012"/>
            <a:ext cx="8825007" cy="1452030"/>
            <a:chOff x="689932" y="3442012"/>
            <a:chExt cx="8825007" cy="1452030"/>
          </a:xfrm>
        </p:grpSpPr>
        <p:graphicFrame>
          <p:nvGraphicFramePr>
            <p:cNvPr id="13" name="Объект 12">
              <a:extLst>
                <a:ext uri="{FF2B5EF4-FFF2-40B4-BE49-F238E27FC236}">
                  <a16:creationId xmlns:a16="http://schemas.microsoft.com/office/drawing/2014/main" id="{9E7580D6-24AA-407C-9AF5-A3A04018D334}"/>
                </a:ext>
              </a:extLst>
            </p:cNvPr>
            <p:cNvGraphicFramePr>
              <a:graphicFrameLocks noChangeAspect="1"/>
            </p:cNvGraphicFramePr>
            <p:nvPr>
              <p:extLst>
                <p:ext uri="{D42A27DB-BD31-4B8C-83A1-F6EECF244321}">
                  <p14:modId xmlns:p14="http://schemas.microsoft.com/office/powerpoint/2010/main" val="4169853526"/>
                </p:ext>
              </p:extLst>
            </p:nvPr>
          </p:nvGraphicFramePr>
          <p:xfrm>
            <a:off x="689932" y="3744606"/>
            <a:ext cx="3432739" cy="846843"/>
          </p:xfrm>
          <a:graphic>
            <a:graphicData uri="http://schemas.openxmlformats.org/presentationml/2006/ole">
              <mc:AlternateContent xmlns:mc="http://schemas.openxmlformats.org/markup-compatibility/2006">
                <mc:Choice xmlns:v="urn:schemas-microsoft-com:vml" Requires="v">
                  <p:oleObj spid="_x0000_s48388" name="Equation" r:id="rId9" imgW="2161885" imgH="533463" progId="Equation.DSMT4">
                    <p:embed/>
                  </p:oleObj>
                </mc:Choice>
                <mc:Fallback>
                  <p:oleObj name="Equation" r:id="rId9" imgW="2161885" imgH="533463" progId="Equation.DSMT4">
                    <p:embed/>
                    <p:pic>
                      <p:nvPicPr>
                        <p:cNvPr id="15" name="Объект 14">
                          <a:extLst>
                            <a:ext uri="{FF2B5EF4-FFF2-40B4-BE49-F238E27FC236}">
                              <a16:creationId xmlns:a16="http://schemas.microsoft.com/office/drawing/2014/main" id="{A18DB457-3A44-4D87-8955-624EF09BC36A}"/>
                            </a:ext>
                          </a:extLst>
                        </p:cNvPr>
                        <p:cNvPicPr/>
                        <p:nvPr/>
                      </p:nvPicPr>
                      <p:blipFill>
                        <a:blip r:embed="rId10"/>
                        <a:stretch>
                          <a:fillRect/>
                        </a:stretch>
                      </p:blipFill>
                      <p:spPr>
                        <a:xfrm>
                          <a:off x="689932" y="3744606"/>
                          <a:ext cx="3432739" cy="846843"/>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5E9E110A-A823-42F0-BECD-5B4041011DCB}"/>
                </a:ext>
              </a:extLst>
            </p:cNvPr>
            <p:cNvGraphicFramePr>
              <a:graphicFrameLocks noChangeAspect="1"/>
            </p:cNvGraphicFramePr>
            <p:nvPr>
              <p:extLst>
                <p:ext uri="{D42A27DB-BD31-4B8C-83A1-F6EECF244321}">
                  <p14:modId xmlns:p14="http://schemas.microsoft.com/office/powerpoint/2010/main" val="3450386385"/>
                </p:ext>
              </p:extLst>
            </p:nvPr>
          </p:nvGraphicFramePr>
          <p:xfrm>
            <a:off x="3805469" y="3442012"/>
            <a:ext cx="5709470" cy="1452030"/>
          </p:xfrm>
          <a:graphic>
            <a:graphicData uri="http://schemas.openxmlformats.org/presentationml/2006/ole">
              <mc:AlternateContent xmlns:mc="http://schemas.openxmlformats.org/markup-compatibility/2006">
                <mc:Choice xmlns:v="urn:schemas-microsoft-com:vml" Requires="v">
                  <p:oleObj spid="_x0000_s48389" name="Equation" r:id="rId11" imgW="4676166" imgH="961817" progId="Equation.DSMT4">
                    <p:embed/>
                  </p:oleObj>
                </mc:Choice>
                <mc:Fallback>
                  <p:oleObj name="Equation" r:id="rId11" imgW="4676166" imgH="961817" progId="Equation.DSMT4">
                    <p:embed/>
                    <p:pic>
                      <p:nvPicPr>
                        <p:cNvPr id="16" name="Объект 15">
                          <a:extLst>
                            <a:ext uri="{FF2B5EF4-FFF2-40B4-BE49-F238E27FC236}">
                              <a16:creationId xmlns:a16="http://schemas.microsoft.com/office/drawing/2014/main" id="{6C0D7771-F38E-426E-9078-B9CBAE3814D3}"/>
                            </a:ext>
                          </a:extLst>
                        </p:cNvPr>
                        <p:cNvPicPr/>
                        <p:nvPr/>
                      </p:nvPicPr>
                      <p:blipFill>
                        <a:blip r:embed="rId12"/>
                        <a:stretch>
                          <a:fillRect/>
                        </a:stretch>
                      </p:blipFill>
                      <p:spPr>
                        <a:xfrm>
                          <a:off x="3805469" y="3442012"/>
                          <a:ext cx="5709470" cy="1452030"/>
                        </a:xfrm>
                        <a:prstGeom prst="rect">
                          <a:avLst/>
                        </a:prstGeom>
                      </p:spPr>
                    </p:pic>
                  </p:oleObj>
                </mc:Fallback>
              </mc:AlternateContent>
            </a:graphicData>
          </a:graphic>
        </p:graphicFrame>
      </p:grpSp>
      <p:pic>
        <p:nvPicPr>
          <p:cNvPr id="15" name="Рисунок 14">
            <a:extLst>
              <a:ext uri="{FF2B5EF4-FFF2-40B4-BE49-F238E27FC236}">
                <a16:creationId xmlns:a16="http://schemas.microsoft.com/office/drawing/2014/main" id="{94617C7E-5B4B-4FDA-A2DE-E925BF811A94}"/>
              </a:ext>
            </a:extLst>
          </p:cNvPr>
          <p:cNvPicPr>
            <a:picLocks noChangeAspect="1"/>
          </p:cNvPicPr>
          <p:nvPr/>
        </p:nvPicPr>
        <p:blipFill>
          <a:blip r:embed="rId13"/>
          <a:stretch>
            <a:fillRect/>
          </a:stretch>
        </p:blipFill>
        <p:spPr>
          <a:xfrm>
            <a:off x="9465684" y="4312632"/>
            <a:ext cx="2408592" cy="2488215"/>
          </a:xfrm>
          <a:prstGeom prst="rect">
            <a:avLst/>
          </a:prstGeom>
        </p:spPr>
      </p:pic>
      <p:sp>
        <p:nvSpPr>
          <p:cNvPr id="16" name="Прямоугольник 15">
            <a:extLst>
              <a:ext uri="{FF2B5EF4-FFF2-40B4-BE49-F238E27FC236}">
                <a16:creationId xmlns:a16="http://schemas.microsoft.com/office/drawing/2014/main" id="{F6FD63F1-0D60-421D-9BC2-44682F5EE4B3}"/>
              </a:ext>
            </a:extLst>
          </p:cNvPr>
          <p:cNvSpPr/>
          <p:nvPr/>
        </p:nvSpPr>
        <p:spPr>
          <a:xfrm>
            <a:off x="232130" y="4912443"/>
            <a:ext cx="8834049" cy="1477328"/>
          </a:xfrm>
          <a:prstGeom prst="rect">
            <a:avLst/>
          </a:prstGeom>
        </p:spPr>
        <p:txBody>
          <a:bodyPr wrap="square">
            <a:spAutoFit/>
          </a:bodyPr>
          <a:lstStyle/>
          <a:p>
            <a:pPr marL="179705" indent="381000" algn="just">
              <a:spcAft>
                <a:spcPts val="0"/>
              </a:spcAft>
            </a:pPr>
            <a:r>
              <a:rPr lang="ru-RU" dirty="0">
                <a:latin typeface="Times New Roman" panose="02020603050405020304" pitchFamily="18" charset="0"/>
                <a:ea typeface="Times New Roman" panose="02020603050405020304" pitchFamily="18" charset="0"/>
              </a:rPr>
              <a:t>Из формулы видно, что спектр амплитудно-манипулированного сигнала содержит несущую частоту и две боковые полосы - верхнюю и нижнюю. Форма боковых частот спектра манипулированного сигнала аналогична форме спектра модулирующих посылок, но спектр модулированного сигнала вдвое шире спектра модулирующих посылок.</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38403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35FC9224-053C-45FE-8027-F5B11407A9D5}"/>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71999FA0-7F8D-40CC-8619-DC4036B576B6}"/>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042CE7EA-4131-4A46-A0AD-28E5F6ED5394}"/>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 сигналов с амплитудной модуляцией</a:t>
            </a:r>
            <a:endParaRPr lang="ru-RU" spc="100" dirty="0">
              <a:solidFill>
                <a:srgbClr val="0033CC"/>
              </a:solidFill>
            </a:endParaRPr>
          </a:p>
        </p:txBody>
      </p:sp>
      <p:sp>
        <p:nvSpPr>
          <p:cNvPr id="5" name="Прямоугольник 4">
            <a:extLst>
              <a:ext uri="{FF2B5EF4-FFF2-40B4-BE49-F238E27FC236}">
                <a16:creationId xmlns:a16="http://schemas.microsoft.com/office/drawing/2014/main" id="{A60BACFE-182F-44B7-A1F3-0D7D2D55A1EE}"/>
              </a:ext>
            </a:extLst>
          </p:cNvPr>
          <p:cNvSpPr/>
          <p:nvPr/>
        </p:nvSpPr>
        <p:spPr>
          <a:xfrm>
            <a:off x="517585" y="1017763"/>
            <a:ext cx="11317857" cy="646331"/>
          </a:xfrm>
          <a:prstGeom prst="rect">
            <a:avLst/>
          </a:prstGeom>
        </p:spPr>
        <p:txBody>
          <a:bodyPr wrap="square">
            <a:spAutoFit/>
          </a:bodyPr>
          <a:lstStyle/>
          <a:p>
            <a:pPr algn="just">
              <a:spcAft>
                <a:spcPts val="0"/>
              </a:spcAft>
            </a:pPr>
            <a:r>
              <a:rPr lang="ru-RU" dirty="0">
                <a:ea typeface="Times New Roman" panose="02020603050405020304" pitchFamily="18" charset="0"/>
              </a:rPr>
              <a:t>В случае модулирующей функции </a:t>
            </a:r>
            <a:r>
              <a:rPr lang="en-US" i="1" dirty="0">
                <a:ea typeface="Times New Roman" panose="02020603050405020304" pitchFamily="18" charset="0"/>
              </a:rPr>
              <a:t>f</a:t>
            </a:r>
            <a:r>
              <a:rPr lang="ru-RU" i="1" dirty="0">
                <a:ea typeface="Times New Roman" panose="02020603050405020304" pitchFamily="18" charset="0"/>
              </a:rPr>
              <a:t>(</a:t>
            </a:r>
            <a:r>
              <a:rPr lang="en-US" i="1" dirty="0">
                <a:ea typeface="Times New Roman" panose="02020603050405020304" pitchFamily="18" charset="0"/>
              </a:rPr>
              <a:t>t</a:t>
            </a:r>
            <a:r>
              <a:rPr lang="ru-RU" i="1" dirty="0">
                <a:ea typeface="Times New Roman" panose="02020603050405020304" pitchFamily="18" charset="0"/>
              </a:rPr>
              <a:t>)=</a:t>
            </a:r>
            <a:r>
              <a:rPr lang="en-US" i="1" dirty="0">
                <a:ea typeface="Times New Roman" panose="02020603050405020304" pitchFamily="18" charset="0"/>
              </a:rPr>
              <a:t>sin</a:t>
            </a:r>
            <a:r>
              <a:rPr lang="ru-RU" i="1" dirty="0">
                <a:ea typeface="Times New Roman" panose="02020603050405020304" pitchFamily="18" charset="0"/>
              </a:rPr>
              <a:t>(</a:t>
            </a:r>
            <a:r>
              <a:rPr lang="en-US" i="1" dirty="0">
                <a:ea typeface="Times New Roman" panose="02020603050405020304" pitchFamily="18" charset="0"/>
                <a:sym typeface="Symbol" panose="05050102010706020507" pitchFamily="18" charset="2"/>
              </a:rPr>
              <a:t></a:t>
            </a:r>
            <a:r>
              <a:rPr lang="en-US" i="1" dirty="0">
                <a:ea typeface="Times New Roman" panose="02020603050405020304" pitchFamily="18" charset="0"/>
              </a:rPr>
              <a:t>t</a:t>
            </a:r>
            <a:r>
              <a:rPr lang="ru-RU" i="1" dirty="0">
                <a:ea typeface="Times New Roman" panose="02020603050405020304" pitchFamily="18" charset="0"/>
              </a:rPr>
              <a:t>)</a:t>
            </a:r>
            <a:r>
              <a:rPr lang="ru-RU" dirty="0">
                <a:ea typeface="Times New Roman" panose="02020603050405020304" pitchFamily="18" charset="0"/>
              </a:rPr>
              <a:t> спектр амплитудно-модулированного сигнала также состоит из несущей частоты и двух боковых частот:</a:t>
            </a:r>
            <a:endParaRPr lang="ru-RU" sz="1200" dirty="0">
              <a:effectLst/>
              <a:ea typeface="Times New Roman" panose="02020603050405020304" pitchFamily="18" charset="0"/>
            </a:endParaRPr>
          </a:p>
        </p:txBody>
      </p:sp>
      <p:sp>
        <p:nvSpPr>
          <p:cNvPr id="6" name="Rectangle 2">
            <a:extLst>
              <a:ext uri="{FF2B5EF4-FFF2-40B4-BE49-F238E27FC236}">
                <a16:creationId xmlns:a16="http://schemas.microsoft.com/office/drawing/2014/main" id="{8786504C-D3C4-4FBB-B564-586D4EEEAF14}"/>
              </a:ext>
            </a:extLst>
          </p:cNvPr>
          <p:cNvSpPr>
            <a:spLocks noChangeArrowheads="1"/>
          </p:cNvSpPr>
          <p:nvPr/>
        </p:nvSpPr>
        <p:spPr bwMode="auto">
          <a:xfrm>
            <a:off x="3416061" y="1900805"/>
            <a:ext cx="1252214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7" name="Объект 6">
            <a:extLst>
              <a:ext uri="{FF2B5EF4-FFF2-40B4-BE49-F238E27FC236}">
                <a16:creationId xmlns:a16="http://schemas.microsoft.com/office/drawing/2014/main" id="{63D41FAE-8E8C-416F-A7D4-0F89785206A7}"/>
              </a:ext>
            </a:extLst>
          </p:cNvPr>
          <p:cNvGraphicFramePr>
            <a:graphicFrameLocks noChangeAspect="1"/>
          </p:cNvGraphicFramePr>
          <p:nvPr>
            <p:extLst>
              <p:ext uri="{D42A27DB-BD31-4B8C-83A1-F6EECF244321}">
                <p14:modId xmlns:p14="http://schemas.microsoft.com/office/powerpoint/2010/main" val="3872664754"/>
              </p:ext>
            </p:extLst>
          </p:nvPr>
        </p:nvGraphicFramePr>
        <p:xfrm>
          <a:off x="955878" y="1946524"/>
          <a:ext cx="5248653" cy="945911"/>
        </p:xfrm>
        <a:graphic>
          <a:graphicData uri="http://schemas.openxmlformats.org/presentationml/2006/ole">
            <mc:AlternateContent xmlns:mc="http://schemas.openxmlformats.org/markup-compatibility/2006">
              <mc:Choice xmlns:v="urn:schemas-microsoft-com:vml" Requires="v">
                <p:oleObj spid="_x0000_s46141" name="Equation" r:id="rId3" imgW="3568700" imgH="647700" progId="Equation.DSMT4">
                  <p:embed/>
                </p:oleObj>
              </mc:Choice>
              <mc:Fallback>
                <p:oleObj name="Equation" r:id="rId3" imgW="3568700" imgH="6477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878" y="1946524"/>
                        <a:ext cx="5248653" cy="945911"/>
                      </a:xfrm>
                      <a:prstGeom prst="rect">
                        <a:avLst/>
                      </a:prstGeom>
                      <a:noFill/>
                    </p:spPr>
                  </p:pic>
                </p:oleObj>
              </mc:Fallback>
            </mc:AlternateContent>
          </a:graphicData>
        </a:graphic>
      </p:graphicFrame>
      <p:pic>
        <p:nvPicPr>
          <p:cNvPr id="46084" name="Picture 4" descr="https://radioprog.ru/uploads/media/articles/0001/03/2abee206341326c15ee0d98470fe6bc5413648bb.jpeg">
            <a:extLst>
              <a:ext uri="{FF2B5EF4-FFF2-40B4-BE49-F238E27FC236}">
                <a16:creationId xmlns:a16="http://schemas.microsoft.com/office/drawing/2014/main" id="{43347B1D-B0D1-477E-84D3-D7175BF6C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32" y="3727221"/>
            <a:ext cx="5248653" cy="2316905"/>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Спектр сигнала с амплитудной манипуляцией">
            <a:extLst>
              <a:ext uri="{FF2B5EF4-FFF2-40B4-BE49-F238E27FC236}">
                <a16:creationId xmlns:a16="http://schemas.microsoft.com/office/drawing/2014/main" id="{4D12D9C6-5095-4E09-A9F7-AD762A863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4531" y="3727936"/>
            <a:ext cx="5248653" cy="2324403"/>
          </a:xfrm>
          <a:prstGeom prst="rect">
            <a:avLst/>
          </a:prstGeom>
          <a:noFill/>
          <a:extLst>
            <a:ext uri="{909E8E84-426E-40DD-AFC4-6F175D3DCCD1}">
              <a14:hiddenFill xmlns:a14="http://schemas.microsoft.com/office/drawing/2010/main">
                <a:solidFill>
                  <a:srgbClr val="FFFFFF"/>
                </a:solidFill>
              </a14:hiddenFill>
            </a:ext>
          </a:extLst>
        </p:spPr>
      </p:pic>
      <p:pic>
        <p:nvPicPr>
          <p:cNvPr id="46087" name="Picture 7">
            <a:extLst>
              <a:ext uri="{FF2B5EF4-FFF2-40B4-BE49-F238E27FC236}">
                <a16:creationId xmlns:a16="http://schemas.microsoft.com/office/drawing/2014/main" id="{1F17EEA1-CF60-429A-A87A-90D607E16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7281" t="4236" r="45137" b="67987"/>
          <a:stretch>
            <a:fillRect/>
          </a:stretch>
        </p:blipFill>
        <p:spPr bwMode="auto">
          <a:xfrm>
            <a:off x="7440732" y="1688151"/>
            <a:ext cx="30861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599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F6DA190C-AE47-4AF6-A520-D6B8D2F1CE05}"/>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F2941F24-2E93-4FFC-9FD6-CBA6B6CE9085}"/>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DBEC08A3-B501-4DB6-B537-C8BB1C2837B9}"/>
              </a:ext>
            </a:extLst>
          </p:cNvPr>
          <p:cNvSpPr/>
          <p:nvPr/>
        </p:nvSpPr>
        <p:spPr>
          <a:xfrm>
            <a:off x="1225686" y="504036"/>
            <a:ext cx="9785214" cy="461665"/>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Спектры АМ сигналов вида </a:t>
            </a:r>
            <a:r>
              <a:rPr lang="ru-RU" sz="2400" b="1" dirty="0">
                <a:solidFill>
                  <a:srgbClr val="0033CC"/>
                </a:solidFill>
                <a:latin typeface="Times New Roman" panose="02020603050405020304" pitchFamily="18" charset="0"/>
                <a:ea typeface="Times New Roman" panose="02020603050405020304" pitchFamily="18" charset="0"/>
              </a:rPr>
              <a:t>1:(</a:t>
            </a:r>
            <a:r>
              <a:rPr lang="ru-RU" sz="2400" b="1" dirty="0">
                <a:solidFill>
                  <a:srgbClr val="0033CC"/>
                </a:solidFill>
                <a:latin typeface="Times New Roman" panose="02020603050405020304" pitchFamily="18" charset="0"/>
                <a:ea typeface="Times New Roman" panose="02020603050405020304" pitchFamily="18" charset="0"/>
                <a:sym typeface="Symbol" panose="05050102010706020507" pitchFamily="18" charset="2"/>
              </a:rPr>
              <a:t></a:t>
            </a:r>
            <a:r>
              <a:rPr lang="ru-RU" sz="2400" b="1" dirty="0">
                <a:solidFill>
                  <a:srgbClr val="0033CC"/>
                </a:solidFill>
                <a:latin typeface="Times New Roman" panose="02020603050405020304" pitchFamily="18" charset="0"/>
                <a:ea typeface="Times New Roman" panose="02020603050405020304" pitchFamily="18" charset="0"/>
              </a:rPr>
              <a:t>–1)</a:t>
            </a:r>
            <a:endParaRPr lang="ru-RU" sz="2400" spc="100" dirty="0">
              <a:solidFill>
                <a:srgbClr val="0033CC"/>
              </a:solidFill>
            </a:endParaRPr>
          </a:p>
        </p:txBody>
      </p:sp>
      <p:pic>
        <p:nvPicPr>
          <p:cNvPr id="7" name="Рисунок 6">
            <a:extLst>
              <a:ext uri="{FF2B5EF4-FFF2-40B4-BE49-F238E27FC236}">
                <a16:creationId xmlns:a16="http://schemas.microsoft.com/office/drawing/2014/main" id="{3282AE25-8058-417A-B274-EB047F0E5ABC}"/>
              </a:ext>
            </a:extLst>
          </p:cNvPr>
          <p:cNvPicPr>
            <a:picLocks noChangeAspect="1"/>
          </p:cNvPicPr>
          <p:nvPr/>
        </p:nvPicPr>
        <p:blipFill>
          <a:blip r:embed="rId2"/>
          <a:stretch>
            <a:fillRect/>
          </a:stretch>
        </p:blipFill>
        <p:spPr>
          <a:xfrm>
            <a:off x="2268262" y="1141435"/>
            <a:ext cx="7634865" cy="4624885"/>
          </a:xfrm>
          <a:prstGeom prst="rect">
            <a:avLst/>
          </a:prstGeom>
        </p:spPr>
      </p:pic>
    </p:spTree>
    <p:extLst>
      <p:ext uri="{BB962C8B-B14F-4D97-AF65-F5344CB8AC3E}">
        <p14:creationId xmlns:p14="http://schemas.microsoft.com/office/powerpoint/2010/main" val="2801123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88AF10D3-6469-499A-83BA-7ECD67173015}"/>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E0ED549C-A329-4E00-9FA0-B48E967A407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C02CBB2D-E96D-49D9-97E1-A11812A3F1F6}"/>
              </a:ext>
            </a:extLst>
          </p:cNvPr>
          <p:cNvSpPr/>
          <p:nvPr/>
        </p:nvSpPr>
        <p:spPr>
          <a:xfrm>
            <a:off x="1225686" y="504036"/>
            <a:ext cx="9785214" cy="461665"/>
          </a:xfrm>
          <a:prstGeom prst="rect">
            <a:avLst/>
          </a:prstGeom>
        </p:spPr>
        <p:txBody>
          <a:bodyPr wrap="square">
            <a:spAutoFit/>
          </a:bodyPr>
          <a:lstStyle/>
          <a:p>
            <a:pPr algn="ctr"/>
            <a:r>
              <a:rPr lang="ru-RU" b="1" spc="100">
                <a:solidFill>
                  <a:srgbClr val="0033CC"/>
                </a:solidFill>
                <a:latin typeface="Verdana" panose="020B0604030504040204" pitchFamily="34" charset="0"/>
              </a:rPr>
              <a:t>Спектры ЧМ </a:t>
            </a:r>
            <a:r>
              <a:rPr lang="ru-RU" b="1" spc="100" dirty="0">
                <a:solidFill>
                  <a:srgbClr val="0033CC"/>
                </a:solidFill>
                <a:latin typeface="Verdana" panose="020B0604030504040204" pitchFamily="34" charset="0"/>
              </a:rPr>
              <a:t>сигналов вида </a:t>
            </a:r>
            <a:r>
              <a:rPr lang="ru-RU" sz="2400" b="1" dirty="0">
                <a:solidFill>
                  <a:srgbClr val="0033CC"/>
                </a:solidFill>
                <a:latin typeface="Times New Roman" panose="02020603050405020304" pitchFamily="18" charset="0"/>
                <a:ea typeface="Times New Roman" panose="02020603050405020304" pitchFamily="18" charset="0"/>
              </a:rPr>
              <a:t>1:(</a:t>
            </a:r>
            <a:r>
              <a:rPr lang="ru-RU" sz="2400" b="1" dirty="0">
                <a:solidFill>
                  <a:srgbClr val="0033CC"/>
                </a:solidFill>
                <a:latin typeface="Times New Roman" panose="02020603050405020304" pitchFamily="18" charset="0"/>
                <a:ea typeface="Times New Roman" panose="02020603050405020304" pitchFamily="18" charset="0"/>
                <a:sym typeface="Symbol" panose="05050102010706020507" pitchFamily="18" charset="2"/>
              </a:rPr>
              <a:t></a:t>
            </a:r>
            <a:r>
              <a:rPr lang="ru-RU" sz="2400" b="1" dirty="0">
                <a:solidFill>
                  <a:srgbClr val="0033CC"/>
                </a:solidFill>
                <a:latin typeface="Times New Roman" panose="02020603050405020304" pitchFamily="18" charset="0"/>
                <a:ea typeface="Times New Roman" panose="02020603050405020304" pitchFamily="18" charset="0"/>
              </a:rPr>
              <a:t>–1)</a:t>
            </a:r>
            <a:endParaRPr lang="ru-RU" sz="2400" spc="100" dirty="0">
              <a:solidFill>
                <a:srgbClr val="0033CC"/>
              </a:solidFill>
            </a:endParaRPr>
          </a:p>
        </p:txBody>
      </p:sp>
      <p:sp>
        <p:nvSpPr>
          <p:cNvPr id="5" name="Rectangle 2">
            <a:extLst>
              <a:ext uri="{FF2B5EF4-FFF2-40B4-BE49-F238E27FC236}">
                <a16:creationId xmlns:a16="http://schemas.microsoft.com/office/drawing/2014/main" id="{83B1C136-667B-486F-836A-122A3250CB7B}"/>
              </a:ext>
            </a:extLst>
          </p:cNvPr>
          <p:cNvSpPr>
            <a:spLocks noChangeArrowheads="1"/>
          </p:cNvSpPr>
          <p:nvPr/>
        </p:nvSpPr>
        <p:spPr bwMode="auto">
          <a:xfrm>
            <a:off x="350196" y="1101220"/>
            <a:ext cx="10901639"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При </a:t>
            </a:r>
            <a:r>
              <a:rPr kumimoji="0" lang="ru-RU" altLang="ru-RU" b="0" i="1" u="none" strike="noStrike" cap="none" normalizeH="0" baseline="0" dirty="0">
                <a:ln>
                  <a:noFill/>
                </a:ln>
                <a:solidFill>
                  <a:schemeClr val="tx1"/>
                </a:solidFill>
                <a:effectLst/>
                <a:ea typeface="Times New Roman" panose="02020603050405020304" pitchFamily="18" charset="0"/>
              </a:rPr>
              <a:t>частотной модуляции</a:t>
            </a:r>
            <a:r>
              <a:rPr kumimoji="0" lang="ru-RU" altLang="ru-RU" b="0" i="0" u="none" strike="noStrike" cap="none" normalizeH="0" baseline="0" dirty="0">
                <a:ln>
                  <a:noFill/>
                </a:ln>
                <a:solidFill>
                  <a:schemeClr val="tx1"/>
                </a:solidFill>
                <a:effectLst/>
                <a:ea typeface="Times New Roman" panose="02020603050405020304" pitchFamily="18" charset="0"/>
              </a:rPr>
              <a:t>, изменение модулирующего сигнала по закону </a:t>
            </a:r>
            <a:r>
              <a:rPr kumimoji="0" lang="en-US" altLang="ru-RU" b="0" i="1" u="none" strike="noStrike" cap="none" normalizeH="0" baseline="0" dirty="0">
                <a:ln>
                  <a:noFill/>
                </a:ln>
                <a:solidFill>
                  <a:schemeClr val="tx1"/>
                </a:solidFill>
                <a:effectLst/>
                <a:ea typeface="Times New Roman" panose="02020603050405020304" pitchFamily="18" charset="0"/>
              </a:rPr>
              <a:t>f</a:t>
            </a:r>
            <a:r>
              <a:rPr kumimoji="0" lang="ru-RU" altLang="ru-RU" b="0" i="1" u="none" strike="noStrike" cap="none" normalizeH="0" baseline="0" dirty="0">
                <a:ln>
                  <a:noFill/>
                </a:ln>
                <a:solidFill>
                  <a:schemeClr val="tx1"/>
                </a:solidFill>
                <a:effectLst/>
                <a:ea typeface="Times New Roman" panose="02020603050405020304" pitchFamily="18" charset="0"/>
              </a:rPr>
              <a:t>(</a:t>
            </a:r>
            <a:r>
              <a:rPr kumimoji="0" lang="en-US" altLang="ru-RU" b="0" i="1" u="none" strike="noStrike" cap="none" normalizeH="0" baseline="0" dirty="0">
                <a:ln>
                  <a:noFill/>
                </a:ln>
                <a:solidFill>
                  <a:schemeClr val="tx1"/>
                </a:solidFill>
                <a:effectLst/>
                <a:ea typeface="Times New Roman" panose="02020603050405020304" pitchFamily="18" charset="0"/>
              </a:rPr>
              <a:t>t</a:t>
            </a:r>
            <a:r>
              <a:rPr kumimoji="0" lang="ru-RU" altLang="ru-RU" b="0" i="1" u="none" strike="noStrike" cap="none" normalizeH="0" baseline="0" dirty="0">
                <a:ln>
                  <a:noFill/>
                </a:ln>
                <a:solidFill>
                  <a:schemeClr val="tx1"/>
                </a:solidFill>
                <a:effectLst/>
                <a:ea typeface="Times New Roman" panose="02020603050405020304" pitchFamily="18" charset="0"/>
              </a:rPr>
              <a:t>)</a:t>
            </a:r>
            <a:r>
              <a:rPr kumimoji="0" lang="ru-RU" altLang="ru-RU" b="0" i="0" u="none" strike="noStrike" cap="none" normalizeH="0" baseline="0" dirty="0">
                <a:ln>
                  <a:noFill/>
                </a:ln>
                <a:solidFill>
                  <a:schemeClr val="tx1"/>
                </a:solidFill>
                <a:effectLst/>
                <a:ea typeface="Times New Roman" panose="02020603050405020304" pitchFamily="18" charset="0"/>
              </a:rPr>
              <a:t> и максимальном изменении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частоты на величину </a:t>
            </a:r>
            <a:r>
              <a:rPr kumimoji="0" lang="ru-RU" altLang="ru-RU" b="0" i="1"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a:t>
            </a:r>
            <a:r>
              <a:rPr kumimoji="0" lang="ru-RU" altLang="ru-RU" b="0" i="0" u="none" strike="noStrike" cap="none" normalizeH="0" baseline="0" dirty="0">
                <a:ln>
                  <a:noFill/>
                </a:ln>
                <a:solidFill>
                  <a:schemeClr val="tx1"/>
                </a:solidFill>
                <a:effectLst/>
                <a:ea typeface="Times New Roman" panose="02020603050405020304" pitchFamily="18" charset="0"/>
              </a:rPr>
              <a:t> частота сигнала изменяется по закону</a:t>
            </a:r>
            <a:endParaRPr kumimoji="0" lang="ru-RU" altLang="ru-RU" b="0" i="1" u="none" strike="noStrike" cap="none" normalizeH="0" baseline="0" dirty="0">
              <a:ln>
                <a:noFill/>
              </a:ln>
              <a:solidFill>
                <a:schemeClr val="tx1"/>
              </a:solidFill>
              <a:effectLst/>
              <a:latin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4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sym typeface="Symbol" panose="05050102010706020507" pitchFamily="18" charset="2"/>
            </a:endParaRPr>
          </a:p>
        </p:txBody>
      </p:sp>
      <p:graphicFrame>
        <p:nvGraphicFramePr>
          <p:cNvPr id="6" name="Объект 5">
            <a:extLst>
              <a:ext uri="{FF2B5EF4-FFF2-40B4-BE49-F238E27FC236}">
                <a16:creationId xmlns:a16="http://schemas.microsoft.com/office/drawing/2014/main" id="{F73D2F4E-2EEA-4B77-A9CF-CE0F01221DC2}"/>
              </a:ext>
            </a:extLst>
          </p:cNvPr>
          <p:cNvGraphicFramePr>
            <a:graphicFrameLocks noChangeAspect="1"/>
          </p:cNvGraphicFramePr>
          <p:nvPr>
            <p:extLst>
              <p:ext uri="{D42A27DB-BD31-4B8C-83A1-F6EECF244321}">
                <p14:modId xmlns:p14="http://schemas.microsoft.com/office/powerpoint/2010/main" val="3311408747"/>
              </p:ext>
            </p:extLst>
          </p:nvPr>
        </p:nvGraphicFramePr>
        <p:xfrm>
          <a:off x="4630366" y="1733551"/>
          <a:ext cx="2016890" cy="364961"/>
        </p:xfrm>
        <a:graphic>
          <a:graphicData uri="http://schemas.openxmlformats.org/presentationml/2006/ole">
            <mc:AlternateContent xmlns:mc="http://schemas.openxmlformats.org/markup-compatibility/2006">
              <mc:Choice xmlns:v="urn:schemas-microsoft-com:vml" Requires="v">
                <p:oleObj spid="_x0000_s31006" name="Equation" r:id="rId3" imgW="1002865" imgH="177723" progId="Equation.DSMT4">
                  <p:embed/>
                </p:oleObj>
              </mc:Choice>
              <mc:Fallback>
                <p:oleObj name="Equation" r:id="rId3" imgW="1002865" imgH="177723"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366" y="1733551"/>
                        <a:ext cx="2016890" cy="364961"/>
                      </a:xfrm>
                      <a:prstGeom prst="rect">
                        <a:avLst/>
                      </a:prstGeom>
                      <a:noFill/>
                    </p:spPr>
                  </p:pic>
                </p:oleObj>
              </mc:Fallback>
            </mc:AlternateContent>
          </a:graphicData>
        </a:graphic>
      </p:graphicFrame>
      <p:sp>
        <p:nvSpPr>
          <p:cNvPr id="7" name="Rectangle 3">
            <a:extLst>
              <a:ext uri="{FF2B5EF4-FFF2-40B4-BE49-F238E27FC236}">
                <a16:creationId xmlns:a16="http://schemas.microsoft.com/office/drawing/2014/main" id="{333C7A8A-23B4-4F9F-B8BB-91A1A8250D41}"/>
              </a:ext>
            </a:extLst>
          </p:cNvPr>
          <p:cNvSpPr>
            <a:spLocks noChangeArrowheads="1"/>
          </p:cNvSpPr>
          <p:nvPr/>
        </p:nvSpPr>
        <p:spPr bwMode="auto">
          <a:xfrm>
            <a:off x="350196" y="19416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t>
            </a:r>
            <a:r>
              <a:rPr kumimoji="0" lang="ru-RU" altLang="ru-RU" sz="1500" b="0" i="0" u="none" strike="noStrike" cap="none" normalizeH="0" baseline="0">
                <a:ln>
                  <a:noFill/>
                </a:ln>
                <a:solidFill>
                  <a:schemeClr val="tx1"/>
                </a:solidFill>
                <a:effectLst/>
                <a:latin typeface="Arial" panose="020B0604020202020204" pitchFamily="34" charset="0"/>
              </a:rPr>
              <a:t> </a:t>
            </a:r>
            <a:endParaRPr kumimoji="0" lang="ru-RU" altLang="ru-RU" sz="1800" b="0" i="0" u="none" strike="noStrike" cap="none" normalizeH="0" baseline="0">
              <a:ln>
                <a:noFill/>
              </a:ln>
              <a:solidFill>
                <a:schemeClr val="tx1"/>
              </a:solidFill>
              <a:effectLst/>
              <a:latin typeface="Arial" panose="020B0604020202020204" pitchFamily="34" charset="0"/>
            </a:endParaRPr>
          </a:p>
        </p:txBody>
      </p:sp>
      <p:graphicFrame>
        <p:nvGraphicFramePr>
          <p:cNvPr id="8" name="Объект 7">
            <a:extLst>
              <a:ext uri="{FF2B5EF4-FFF2-40B4-BE49-F238E27FC236}">
                <a16:creationId xmlns:a16="http://schemas.microsoft.com/office/drawing/2014/main" id="{6E457B77-2D22-471D-BD27-AD5F5693867E}"/>
              </a:ext>
            </a:extLst>
          </p:cNvPr>
          <p:cNvGraphicFramePr>
            <a:graphicFrameLocks noChangeAspect="1"/>
          </p:cNvGraphicFramePr>
          <p:nvPr>
            <p:extLst>
              <p:ext uri="{D42A27DB-BD31-4B8C-83A1-F6EECF244321}">
                <p14:modId xmlns:p14="http://schemas.microsoft.com/office/powerpoint/2010/main" val="193371218"/>
              </p:ext>
            </p:extLst>
          </p:nvPr>
        </p:nvGraphicFramePr>
        <p:xfrm>
          <a:off x="2568102" y="2639574"/>
          <a:ext cx="6712085" cy="2581571"/>
        </p:xfrm>
        <a:graphic>
          <a:graphicData uri="http://schemas.openxmlformats.org/presentationml/2006/ole">
            <mc:AlternateContent xmlns:mc="http://schemas.openxmlformats.org/markup-compatibility/2006">
              <mc:Choice xmlns:v="urn:schemas-microsoft-com:vml" Requires="v">
                <p:oleObj spid="_x0000_s31007" name="Equation" r:id="rId5" imgW="3590544" imgH="1380813" progId="Equation.DSMT4">
                  <p:embed/>
                </p:oleObj>
              </mc:Choice>
              <mc:Fallback>
                <p:oleObj name="Equation" r:id="rId5" imgW="3590544" imgH="1380813" progId="Equation.DSMT4">
                  <p:embed/>
                  <p:pic>
                    <p:nvPicPr>
                      <p:cNvPr id="0" name=""/>
                      <p:cNvPicPr/>
                      <p:nvPr/>
                    </p:nvPicPr>
                    <p:blipFill>
                      <a:blip r:embed="rId6"/>
                      <a:stretch>
                        <a:fillRect/>
                      </a:stretch>
                    </p:blipFill>
                    <p:spPr>
                      <a:xfrm>
                        <a:off x="2568102" y="2639574"/>
                        <a:ext cx="6712085" cy="2581571"/>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14ECCC0A-6BD9-4697-A091-A76802F45243}"/>
              </a:ext>
            </a:extLst>
          </p:cNvPr>
          <p:cNvSpPr txBox="1"/>
          <p:nvPr/>
        </p:nvSpPr>
        <p:spPr>
          <a:xfrm>
            <a:off x="505838" y="2306642"/>
            <a:ext cx="10745997" cy="369332"/>
          </a:xfrm>
          <a:prstGeom prst="rect">
            <a:avLst/>
          </a:prstGeom>
          <a:noFill/>
        </p:spPr>
        <p:txBody>
          <a:bodyPr wrap="square" rtlCol="0">
            <a:spAutoFit/>
          </a:bodyPr>
          <a:lstStyle/>
          <a:p>
            <a:r>
              <a:rPr lang="ru-RU" dirty="0"/>
              <a:t>При дискретной модуляции спектр ЧМ сигнала рассчитывается по следующей формуле</a:t>
            </a:r>
          </a:p>
        </p:txBody>
      </p:sp>
      <p:sp>
        <p:nvSpPr>
          <p:cNvPr id="11" name="Rectangle 5">
            <a:extLst>
              <a:ext uri="{FF2B5EF4-FFF2-40B4-BE49-F238E27FC236}">
                <a16:creationId xmlns:a16="http://schemas.microsoft.com/office/drawing/2014/main" id="{EE4E90AB-9E97-44CE-8CFA-E2BE99EC4A01}"/>
              </a:ext>
            </a:extLst>
          </p:cNvPr>
          <p:cNvSpPr>
            <a:spLocks noChangeArrowheads="1"/>
          </p:cNvSpPr>
          <p:nvPr/>
        </p:nvSpPr>
        <p:spPr bwMode="auto">
          <a:xfrm>
            <a:off x="682760" y="5321190"/>
            <a:ext cx="5447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где</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Объект 11">
            <a:extLst>
              <a:ext uri="{FF2B5EF4-FFF2-40B4-BE49-F238E27FC236}">
                <a16:creationId xmlns:a16="http://schemas.microsoft.com/office/drawing/2014/main" id="{1564B21F-DE6D-421E-B3A5-D85E360D0301}"/>
              </a:ext>
            </a:extLst>
          </p:cNvPr>
          <p:cNvGraphicFramePr>
            <a:graphicFrameLocks noChangeAspect="1"/>
          </p:cNvGraphicFramePr>
          <p:nvPr>
            <p:extLst>
              <p:ext uri="{D42A27DB-BD31-4B8C-83A1-F6EECF244321}">
                <p14:modId xmlns:p14="http://schemas.microsoft.com/office/powerpoint/2010/main" val="1995433229"/>
              </p:ext>
            </p:extLst>
          </p:nvPr>
        </p:nvGraphicFramePr>
        <p:xfrm>
          <a:off x="1167320" y="5174407"/>
          <a:ext cx="894944" cy="643732"/>
        </p:xfrm>
        <a:graphic>
          <a:graphicData uri="http://schemas.openxmlformats.org/presentationml/2006/ole">
            <mc:AlternateContent xmlns:mc="http://schemas.openxmlformats.org/markup-compatibility/2006">
              <mc:Choice xmlns:v="urn:schemas-microsoft-com:vml" Requires="v">
                <p:oleObj spid="_x0000_s31008" name="Equation" r:id="rId7" imgW="545863" imgH="393529" progId="Equation.DSMT4">
                  <p:embed/>
                </p:oleObj>
              </mc:Choice>
              <mc:Fallback>
                <p:oleObj name="Equation" r:id="rId7" imgW="545863" imgH="393529"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7320" y="5174407"/>
                        <a:ext cx="894944" cy="643732"/>
                      </a:xfrm>
                      <a:prstGeom prst="rect">
                        <a:avLst/>
                      </a:prstGeom>
                      <a:noFill/>
                    </p:spPr>
                  </p:pic>
                </p:oleObj>
              </mc:Fallback>
            </mc:AlternateContent>
          </a:graphicData>
        </a:graphic>
      </p:graphicFrame>
      <p:sp>
        <p:nvSpPr>
          <p:cNvPr id="13" name="Rectangle 6">
            <a:extLst>
              <a:ext uri="{FF2B5EF4-FFF2-40B4-BE49-F238E27FC236}">
                <a16:creationId xmlns:a16="http://schemas.microsoft.com/office/drawing/2014/main" id="{4D346F0B-8B89-4C03-8F3A-C02C2D3769E8}"/>
              </a:ext>
            </a:extLst>
          </p:cNvPr>
          <p:cNvSpPr>
            <a:spLocks noChangeArrowheads="1"/>
          </p:cNvSpPr>
          <p:nvPr/>
        </p:nvSpPr>
        <p:spPr bwMode="auto">
          <a:xfrm>
            <a:off x="2138261" y="5301734"/>
            <a:ext cx="32746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 </a:t>
            </a:r>
            <a:r>
              <a:rPr kumimoji="0" lang="ru-RU" altLang="ru-RU" b="0" i="0" u="none" strike="noStrike" cap="none" normalizeH="0" baseline="0" dirty="0">
                <a:ln>
                  <a:noFill/>
                </a:ln>
                <a:solidFill>
                  <a:schemeClr val="tx1"/>
                </a:solidFill>
                <a:effectLst/>
                <a:ea typeface="Times New Roman" panose="02020603050405020304" pitchFamily="18" charset="0"/>
              </a:rPr>
              <a:t>индекс частотной модуляции</a:t>
            </a:r>
            <a:r>
              <a:rPr kumimoji="0" lang="ru-RU" altLang="ru-RU"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207371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radioprog.ru/uploads/media/articles/0001/03/f95562ba839920401ecd17ac3bfaa106480ad7c6.jpeg">
            <a:extLst>
              <a:ext uri="{FF2B5EF4-FFF2-40B4-BE49-F238E27FC236}">
                <a16:creationId xmlns:a16="http://schemas.microsoft.com/office/drawing/2014/main" id="{A77D064A-DF69-4641-8D9B-B99EB9E57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543" y="1706324"/>
            <a:ext cx="6667500" cy="2962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8">
            <a:extLst>
              <a:ext uri="{FF2B5EF4-FFF2-40B4-BE49-F238E27FC236}">
                <a16:creationId xmlns:a16="http://schemas.microsoft.com/office/drawing/2014/main" id="{DA517AEA-DAA5-4C46-90B1-29CAF94129B7}"/>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EE593B12-0E07-4689-B5AA-C15635784B1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EFC5642F-6DC7-4477-9842-F76AA0E56BE4}"/>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 сигналов с частотной модуляцией</a:t>
            </a:r>
            <a:endParaRPr lang="ru-RU" spc="100" dirty="0">
              <a:solidFill>
                <a:srgbClr val="0033CC"/>
              </a:solidFill>
            </a:endParaRPr>
          </a:p>
        </p:txBody>
      </p:sp>
    </p:spTree>
    <p:extLst>
      <p:ext uri="{BB962C8B-B14F-4D97-AF65-F5344CB8AC3E}">
        <p14:creationId xmlns:p14="http://schemas.microsoft.com/office/powerpoint/2010/main" val="96246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8AA6A233-A7FB-49FD-8ABA-F536824E690E}"/>
              </a:ext>
            </a:extLst>
          </p:cNvPr>
          <p:cNvPicPr>
            <a:picLocks noChangeAspect="1"/>
          </p:cNvPicPr>
          <p:nvPr/>
        </p:nvPicPr>
        <p:blipFill>
          <a:blip r:embed="rId2"/>
          <a:stretch>
            <a:fillRect/>
          </a:stretch>
        </p:blipFill>
        <p:spPr>
          <a:xfrm>
            <a:off x="1668802" y="2450565"/>
            <a:ext cx="8582025" cy="3124200"/>
          </a:xfrm>
          <a:prstGeom prst="rect">
            <a:avLst/>
          </a:prstGeom>
        </p:spPr>
      </p:pic>
      <p:sp>
        <p:nvSpPr>
          <p:cNvPr id="3" name="Text Box 8">
            <a:extLst>
              <a:ext uri="{FF2B5EF4-FFF2-40B4-BE49-F238E27FC236}">
                <a16:creationId xmlns:a16="http://schemas.microsoft.com/office/drawing/2014/main" id="{62015D4C-1437-47DF-AAE4-A0176F72641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CED0A56E-BF2C-4DCC-BD3B-702FCAF2130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8AA8F78F-F1A3-4796-B5D9-D3DDFE1A0855}"/>
              </a:ext>
            </a:extLst>
          </p:cNvPr>
          <p:cNvSpPr/>
          <p:nvPr/>
        </p:nvSpPr>
        <p:spPr>
          <a:xfrm>
            <a:off x="1225686" y="504036"/>
            <a:ext cx="9785214" cy="738664"/>
          </a:xfrm>
          <a:prstGeom prst="rect">
            <a:avLst/>
          </a:prstGeom>
        </p:spPr>
        <p:txBody>
          <a:bodyPr wrap="square">
            <a:spAutoFit/>
          </a:bodyPr>
          <a:lstStyle/>
          <a:p>
            <a:pPr algn="ctr"/>
            <a:r>
              <a:rPr lang="ru-RU" b="1" spc="100" dirty="0">
                <a:solidFill>
                  <a:srgbClr val="0033CC"/>
                </a:solidFill>
                <a:latin typeface="Verdana" panose="020B0604030504040204" pitchFamily="34" charset="0"/>
              </a:rPr>
              <a:t>Квадратурная амплитудная модуляция (КАМ-</a:t>
            </a:r>
            <a:r>
              <a:rPr lang="en-US" b="1" spc="100" dirty="0">
                <a:solidFill>
                  <a:srgbClr val="0033CC"/>
                </a:solidFill>
                <a:latin typeface="Verdana" panose="020B0604030504040204" pitchFamily="34" charset="0"/>
              </a:rPr>
              <a:t>QAM</a:t>
            </a:r>
            <a:r>
              <a:rPr lang="ru-RU" b="1" spc="100" dirty="0">
                <a:solidFill>
                  <a:srgbClr val="0033CC"/>
                </a:solidFill>
                <a:latin typeface="Verdana" panose="020B0604030504040204" pitchFamily="34" charset="0"/>
              </a:rPr>
              <a:t>)</a:t>
            </a:r>
          </a:p>
          <a:p>
            <a:pPr algn="ctr"/>
            <a:r>
              <a:rPr lang="ru-RU" sz="2400" dirty="0">
                <a:solidFill>
                  <a:srgbClr val="000000"/>
                </a:solidFill>
                <a:latin typeface="Times New Roman" panose="02020603050405020304" pitchFamily="18" charset="0"/>
                <a:ea typeface="Times New Roman" panose="02020603050405020304" pitchFamily="18" charset="0"/>
              </a:rPr>
              <a:t>(</a:t>
            </a:r>
            <a:r>
              <a:rPr lang="ru-RU" sz="2400" b="1" i="1" dirty="0" err="1">
                <a:solidFill>
                  <a:srgbClr val="000000"/>
                </a:solidFill>
                <a:latin typeface="Times New Roman" panose="02020603050405020304" pitchFamily="18" charset="0"/>
                <a:ea typeface="Times New Roman" panose="02020603050405020304" pitchFamily="18" charset="0"/>
              </a:rPr>
              <a:t>Quadrature</a:t>
            </a:r>
            <a:r>
              <a:rPr lang="ru-RU" sz="2400" b="1" i="1" dirty="0">
                <a:solidFill>
                  <a:srgbClr val="000000"/>
                </a:solidFill>
                <a:latin typeface="Times New Roman" panose="02020603050405020304" pitchFamily="18" charset="0"/>
                <a:ea typeface="Times New Roman" panose="02020603050405020304" pitchFamily="18" charset="0"/>
              </a:rPr>
              <a:t> </a:t>
            </a:r>
            <a:r>
              <a:rPr lang="ru-RU" sz="2400" b="1" i="1" dirty="0" err="1">
                <a:solidFill>
                  <a:srgbClr val="000000"/>
                </a:solidFill>
                <a:latin typeface="Times New Roman" panose="02020603050405020304" pitchFamily="18" charset="0"/>
                <a:ea typeface="Times New Roman" panose="02020603050405020304" pitchFamily="18" charset="0"/>
              </a:rPr>
              <a:t>Phase</a:t>
            </a:r>
            <a:r>
              <a:rPr lang="ru-RU" sz="2400" b="1" i="1" dirty="0">
                <a:solidFill>
                  <a:srgbClr val="000000"/>
                </a:solidFill>
                <a:latin typeface="Times New Roman" panose="02020603050405020304" pitchFamily="18" charset="0"/>
                <a:ea typeface="Times New Roman" panose="02020603050405020304" pitchFamily="18" charset="0"/>
              </a:rPr>
              <a:t> </a:t>
            </a:r>
            <a:r>
              <a:rPr lang="ru-RU" sz="2400" b="1" i="1" dirty="0" err="1">
                <a:solidFill>
                  <a:srgbClr val="000000"/>
                </a:solidFill>
                <a:latin typeface="Times New Roman" panose="02020603050405020304" pitchFamily="18" charset="0"/>
                <a:ea typeface="Times New Roman" panose="02020603050405020304" pitchFamily="18" charset="0"/>
              </a:rPr>
              <a:t>Shift</a:t>
            </a:r>
            <a:r>
              <a:rPr lang="ru-RU" sz="2400" b="1" i="1" dirty="0">
                <a:solidFill>
                  <a:srgbClr val="000000"/>
                </a:solidFill>
                <a:latin typeface="Times New Roman" panose="02020603050405020304" pitchFamily="18" charset="0"/>
                <a:ea typeface="Times New Roman" panose="02020603050405020304" pitchFamily="18" charset="0"/>
              </a:rPr>
              <a:t> </a:t>
            </a:r>
            <a:r>
              <a:rPr lang="ru-RU" sz="2400" b="1" i="1" dirty="0" err="1">
                <a:solidFill>
                  <a:srgbClr val="000000"/>
                </a:solidFill>
                <a:latin typeface="Times New Roman" panose="02020603050405020304" pitchFamily="18" charset="0"/>
                <a:ea typeface="Times New Roman" panose="02020603050405020304" pitchFamily="18" charset="0"/>
              </a:rPr>
              <a:t>Keying</a:t>
            </a:r>
            <a:r>
              <a:rPr lang="ru-RU" sz="2400" dirty="0">
                <a:solidFill>
                  <a:srgbClr val="000000"/>
                </a:solidFill>
                <a:latin typeface="Times New Roman" panose="02020603050405020304" pitchFamily="18" charset="0"/>
                <a:ea typeface="Times New Roman" panose="02020603050405020304" pitchFamily="18" charset="0"/>
              </a:rPr>
              <a:t>, </a:t>
            </a:r>
            <a:r>
              <a:rPr lang="ru-RU" sz="2400" b="1" dirty="0">
                <a:solidFill>
                  <a:srgbClr val="0033CC"/>
                </a:solidFill>
                <a:latin typeface="Times New Roman" panose="02020603050405020304" pitchFamily="18" charset="0"/>
                <a:ea typeface="Times New Roman" panose="02020603050405020304" pitchFamily="18" charset="0"/>
              </a:rPr>
              <a:t>QPSK</a:t>
            </a:r>
            <a:r>
              <a:rPr lang="ru-RU" sz="2400" dirty="0">
                <a:solidFill>
                  <a:srgbClr val="000000"/>
                </a:solidFill>
                <a:latin typeface="Times New Roman" panose="02020603050405020304" pitchFamily="18" charset="0"/>
                <a:ea typeface="Times New Roman" panose="02020603050405020304" pitchFamily="18" charset="0"/>
              </a:rPr>
              <a:t>).</a:t>
            </a:r>
            <a:r>
              <a:rPr lang="ru-RU" sz="2400" dirty="0">
                <a:latin typeface="Times New Roman" panose="02020603050405020304" pitchFamily="18" charset="0"/>
                <a:ea typeface="Times New Roman" panose="02020603050405020304" pitchFamily="18" charset="0"/>
              </a:rPr>
              <a:t> </a:t>
            </a:r>
            <a:endParaRPr lang="ru-RU" sz="2000" dirty="0">
              <a:latin typeface="Times New Roman" panose="02020603050405020304" pitchFamily="18" charset="0"/>
              <a:ea typeface="Times New Roman" panose="02020603050405020304" pitchFamily="18" charset="0"/>
            </a:endParaRPr>
          </a:p>
        </p:txBody>
      </p:sp>
      <p:pic>
        <p:nvPicPr>
          <p:cNvPr id="22" name="Рисунок 21">
            <a:extLst>
              <a:ext uri="{FF2B5EF4-FFF2-40B4-BE49-F238E27FC236}">
                <a16:creationId xmlns:a16="http://schemas.microsoft.com/office/drawing/2014/main" id="{CB9E000A-26F8-4C99-BDB0-0B630DA165D6}"/>
              </a:ext>
            </a:extLst>
          </p:cNvPr>
          <p:cNvPicPr>
            <a:picLocks noChangeAspect="1"/>
          </p:cNvPicPr>
          <p:nvPr/>
        </p:nvPicPr>
        <p:blipFill>
          <a:blip r:embed="rId3"/>
          <a:stretch>
            <a:fillRect/>
          </a:stretch>
        </p:blipFill>
        <p:spPr>
          <a:xfrm>
            <a:off x="3411672" y="1736564"/>
            <a:ext cx="4525250" cy="659017"/>
          </a:xfrm>
          <a:prstGeom prst="rect">
            <a:avLst/>
          </a:prstGeom>
        </p:spPr>
      </p:pic>
      <p:sp>
        <p:nvSpPr>
          <p:cNvPr id="25" name="Прямоугольник 24">
            <a:extLst>
              <a:ext uri="{FF2B5EF4-FFF2-40B4-BE49-F238E27FC236}">
                <a16:creationId xmlns:a16="http://schemas.microsoft.com/office/drawing/2014/main" id="{4B311E9F-6F99-4F2B-BBAD-71F97C869AB3}"/>
              </a:ext>
            </a:extLst>
          </p:cNvPr>
          <p:cNvSpPr/>
          <p:nvPr/>
        </p:nvSpPr>
        <p:spPr>
          <a:xfrm>
            <a:off x="676861" y="1297997"/>
            <a:ext cx="5702074" cy="369332"/>
          </a:xfrm>
          <a:prstGeom prst="rect">
            <a:avLst/>
          </a:prstGeom>
        </p:spPr>
        <p:txBody>
          <a:bodyPr wrap="none">
            <a:spAutoFit/>
          </a:bodyPr>
          <a:lstStyle/>
          <a:p>
            <a:pPr indent="457200" algn="just">
              <a:spcAft>
                <a:spcPts val="0"/>
              </a:spcAft>
            </a:pPr>
            <a:r>
              <a:rPr lang="ru-RU" dirty="0">
                <a:solidFill>
                  <a:srgbClr val="000000"/>
                </a:solidFill>
                <a:ea typeface="Times New Roman" panose="02020603050405020304" pitchFamily="18" charset="0"/>
              </a:rPr>
              <a:t>Аналитически </a:t>
            </a:r>
            <a:r>
              <a:rPr lang="ru-RU" dirty="0">
                <a:ea typeface="Times New Roman" panose="02020603050405020304" pitchFamily="18" charset="0"/>
              </a:rPr>
              <a:t>QAM-</a:t>
            </a:r>
            <a:r>
              <a:rPr lang="ru-RU" dirty="0">
                <a:solidFill>
                  <a:srgbClr val="000000"/>
                </a:solidFill>
                <a:ea typeface="Times New Roman" panose="02020603050405020304" pitchFamily="18" charset="0"/>
              </a:rPr>
              <a:t>сигнал представляется в виде </a:t>
            </a:r>
            <a:endParaRPr lang="ru-RU" sz="1600" dirty="0">
              <a:effectLst/>
              <a:ea typeface="Times New Roman" panose="02020603050405020304" pitchFamily="18" charset="0"/>
            </a:endParaRPr>
          </a:p>
        </p:txBody>
      </p:sp>
    </p:spTree>
    <p:extLst>
      <p:ext uri="{BB962C8B-B14F-4D97-AF65-F5344CB8AC3E}">
        <p14:creationId xmlns:p14="http://schemas.microsoft.com/office/powerpoint/2010/main" val="108373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39072972-A76B-406E-B869-2A122E1DDEE2}"/>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Прямоугольник 2">
            <a:extLst>
              <a:ext uri="{FF2B5EF4-FFF2-40B4-BE49-F238E27FC236}">
                <a16:creationId xmlns:a16="http://schemas.microsoft.com/office/drawing/2014/main" id="{195C72DB-72AF-4D84-A757-9ADA1A260BFD}"/>
              </a:ext>
            </a:extLst>
          </p:cNvPr>
          <p:cNvSpPr/>
          <p:nvPr/>
        </p:nvSpPr>
        <p:spPr>
          <a:xfrm>
            <a:off x="802105" y="467151"/>
            <a:ext cx="10668000" cy="369312"/>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Обобщенная структурная схема  системы передачи данных (СПД)</a:t>
            </a:r>
            <a:endPar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cxnSp>
        <p:nvCxnSpPr>
          <p:cNvPr id="4" name="Прямая соединительная линия 3">
            <a:extLst>
              <a:ext uri="{FF2B5EF4-FFF2-40B4-BE49-F238E27FC236}">
                <a16:creationId xmlns:a16="http://schemas.microsoft.com/office/drawing/2014/main" id="{88315063-CEA6-40C5-8890-BB08BC87FF3C}"/>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Прямоугольник 5">
            <a:extLst>
              <a:ext uri="{FF2B5EF4-FFF2-40B4-BE49-F238E27FC236}">
                <a16:creationId xmlns:a16="http://schemas.microsoft.com/office/drawing/2014/main" id="{4A03AC9B-0694-474A-A73F-D1FDF6FB4743}"/>
              </a:ext>
            </a:extLst>
          </p:cNvPr>
          <p:cNvSpPr/>
          <p:nvPr/>
        </p:nvSpPr>
        <p:spPr>
          <a:xfrm>
            <a:off x="914399" y="3816478"/>
            <a:ext cx="10860505" cy="2585323"/>
          </a:xfrm>
          <a:prstGeom prst="rect">
            <a:avLst/>
          </a:prstGeom>
        </p:spPr>
        <p:txBody>
          <a:bodyPr wrap="square">
            <a:spAutoFit/>
          </a:bodyPr>
          <a:lstStyle/>
          <a:p>
            <a:pPr algn="just">
              <a:spcAft>
                <a:spcPts val="0"/>
              </a:spcAft>
            </a:pPr>
            <a:r>
              <a:rPr lang="ru-RU" dirty="0">
                <a:ea typeface="Times New Roman" panose="02020603050405020304" pitchFamily="18" charset="0"/>
              </a:rPr>
              <a:t>В качестве </a:t>
            </a:r>
            <a:r>
              <a:rPr lang="ru-RU" b="1" dirty="0">
                <a:ea typeface="Times New Roman" panose="02020603050405020304" pitchFamily="18" charset="0"/>
              </a:rPr>
              <a:t>среды распространения сигналов</a:t>
            </a:r>
            <a:r>
              <a:rPr lang="ru-RU" dirty="0">
                <a:ea typeface="Times New Roman" panose="02020603050405020304" pitchFamily="18" charset="0"/>
              </a:rPr>
              <a:t> используются </a:t>
            </a:r>
            <a:r>
              <a:rPr lang="ru-RU" b="1" dirty="0">
                <a:solidFill>
                  <a:srgbClr val="0033CC"/>
                </a:solidFill>
                <a:ea typeface="Times New Roman" panose="02020603050405020304" pitchFamily="18" charset="0"/>
              </a:rPr>
              <a:t>физические линии </a:t>
            </a:r>
            <a:r>
              <a:rPr lang="ru-RU" dirty="0">
                <a:ea typeface="Times New Roman" panose="02020603050405020304" pitchFamily="18" charset="0"/>
              </a:rPr>
              <a:t>(пара проводов, кабель, волновод), </a:t>
            </a:r>
            <a:r>
              <a:rPr lang="ru-RU" b="1" dirty="0">
                <a:solidFill>
                  <a:srgbClr val="0033CC"/>
                </a:solidFill>
                <a:ea typeface="Times New Roman" panose="02020603050405020304" pitchFamily="18" charset="0"/>
              </a:rPr>
              <a:t>радиолинии</a:t>
            </a:r>
            <a:r>
              <a:rPr lang="ru-RU" dirty="0">
                <a:ea typeface="Times New Roman" panose="02020603050405020304" pitchFamily="18" charset="0"/>
              </a:rPr>
              <a:t> (область пространства, в котором распространяются электромагнитные волны), а также </a:t>
            </a:r>
            <a:r>
              <a:rPr lang="ru-RU" b="1" dirty="0">
                <a:solidFill>
                  <a:srgbClr val="0033CC"/>
                </a:solidFill>
                <a:ea typeface="Times New Roman" panose="02020603050405020304" pitchFamily="18" charset="0"/>
              </a:rPr>
              <a:t>оптические (</a:t>
            </a:r>
            <a:r>
              <a:rPr lang="ru-RU" dirty="0">
                <a:ea typeface="Times New Roman" panose="02020603050405020304" pitchFamily="18" charset="0"/>
              </a:rPr>
              <a:t>оптическое волокно) и другие (акустические, инфракрасные и т.д.) линии связи. При распространении  сигналов по линиям на них могут воздействовать различные </a:t>
            </a:r>
            <a:r>
              <a:rPr lang="ru-RU" b="1" dirty="0">
                <a:ea typeface="Times New Roman" panose="02020603050405020304" pitchFamily="18" charset="0"/>
              </a:rPr>
              <a:t>помехи</a:t>
            </a:r>
            <a:r>
              <a:rPr lang="ru-RU" dirty="0">
                <a:ea typeface="Times New Roman" panose="02020603050405020304" pitchFamily="18" charset="0"/>
              </a:rPr>
              <a:t>. </a:t>
            </a:r>
          </a:p>
          <a:p>
            <a:pPr indent="540385" algn="just">
              <a:spcAft>
                <a:spcPts val="0"/>
              </a:spcAft>
            </a:pPr>
            <a:r>
              <a:rPr lang="ru-RU" dirty="0">
                <a:solidFill>
                  <a:srgbClr val="000000"/>
                </a:solidFill>
                <a:ea typeface="Times New Roman" panose="02020603050405020304" pitchFamily="18" charset="0"/>
              </a:rPr>
              <a:t>Задачей приемной части СПД является обработка сигнала, искаженного помехой и обратное преобразование (декодирование) с целью восстановления передаваемого сообщения.</a:t>
            </a:r>
          </a:p>
          <a:p>
            <a:pPr indent="540385" algn="just"/>
            <a:r>
              <a:rPr lang="ru-RU" b="1" i="1" dirty="0"/>
              <a:t>Каналом связи</a:t>
            </a:r>
            <a:r>
              <a:rPr lang="ru-RU" dirty="0"/>
              <a:t> называется независимый тракт передачи сигналов от источника к получателю, образованный каналообразующей аппаратурой (аппаратурой уплотнения) на физической линии путем использования  части ресурсов этой линии. </a:t>
            </a:r>
            <a:endParaRPr lang="ru-RU" dirty="0">
              <a:solidFill>
                <a:srgbClr val="000000"/>
              </a:solidFill>
              <a:ea typeface="Times New Roman" panose="02020603050405020304" pitchFamily="18" charset="0"/>
            </a:endParaRPr>
          </a:p>
        </p:txBody>
      </p:sp>
      <p:pic>
        <p:nvPicPr>
          <p:cNvPr id="8" name="Рисунок 7">
            <a:extLst>
              <a:ext uri="{FF2B5EF4-FFF2-40B4-BE49-F238E27FC236}">
                <a16:creationId xmlns:a16="http://schemas.microsoft.com/office/drawing/2014/main" id="{D4C6E475-96CB-4AE6-A9F2-49CEA8DDB008}"/>
              </a:ext>
            </a:extLst>
          </p:cNvPr>
          <p:cNvPicPr>
            <a:picLocks noChangeAspect="1"/>
          </p:cNvPicPr>
          <p:nvPr/>
        </p:nvPicPr>
        <p:blipFill>
          <a:blip r:embed="rId2"/>
          <a:stretch>
            <a:fillRect/>
          </a:stretch>
        </p:blipFill>
        <p:spPr>
          <a:xfrm>
            <a:off x="2719387" y="1003271"/>
            <a:ext cx="6753225" cy="2505075"/>
          </a:xfrm>
          <a:prstGeom prst="rect">
            <a:avLst/>
          </a:prstGeom>
        </p:spPr>
      </p:pic>
    </p:spTree>
    <p:extLst>
      <p:ext uri="{BB962C8B-B14F-4D97-AF65-F5344CB8AC3E}">
        <p14:creationId xmlns:p14="http://schemas.microsoft.com/office/powerpoint/2010/main" val="3462641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myelectronix.ru/images/hardware/mobilnyy-internet-3g-i-4g-kharakteristiki-i-osobennosti/8qam.jpg">
            <a:extLst>
              <a:ext uri="{FF2B5EF4-FFF2-40B4-BE49-F238E27FC236}">
                <a16:creationId xmlns:a16="http://schemas.microsoft.com/office/drawing/2014/main" id="{C45D498F-3853-4CC3-923B-020A96E5A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652" y="1257607"/>
            <a:ext cx="6648152" cy="4542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8">
            <a:extLst>
              <a:ext uri="{FF2B5EF4-FFF2-40B4-BE49-F238E27FC236}">
                <a16:creationId xmlns:a16="http://schemas.microsoft.com/office/drawing/2014/main" id="{BED2510B-A66B-4B2A-9A82-36ACAF38CFE3}"/>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0C71DBDC-F9AA-4C10-8B6C-D1D69DD05D1F}"/>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40FD8C37-DD2A-4421-A964-90638377BFFE}"/>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Квадратурная амплитудная модуляция (КАМ-8)</a:t>
            </a:r>
          </a:p>
        </p:txBody>
      </p:sp>
    </p:spTree>
    <p:extLst>
      <p:ext uri="{BB962C8B-B14F-4D97-AF65-F5344CB8AC3E}">
        <p14:creationId xmlns:p14="http://schemas.microsoft.com/office/powerpoint/2010/main" val="3260556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DD5FEB13-A2FF-47F7-A722-28C31A94FCBB}"/>
              </a:ext>
            </a:extLst>
          </p:cNvPr>
          <p:cNvPicPr>
            <a:picLocks noChangeAspect="1"/>
          </p:cNvPicPr>
          <p:nvPr/>
        </p:nvPicPr>
        <p:blipFill>
          <a:blip r:embed="rId2"/>
          <a:stretch>
            <a:fillRect/>
          </a:stretch>
        </p:blipFill>
        <p:spPr>
          <a:xfrm>
            <a:off x="2407092" y="1955966"/>
            <a:ext cx="7865695" cy="3808451"/>
          </a:xfrm>
          <a:prstGeom prst="rect">
            <a:avLst/>
          </a:prstGeom>
        </p:spPr>
      </p:pic>
      <p:sp>
        <p:nvSpPr>
          <p:cNvPr id="4" name="Text Box 8">
            <a:extLst>
              <a:ext uri="{FF2B5EF4-FFF2-40B4-BE49-F238E27FC236}">
                <a16:creationId xmlns:a16="http://schemas.microsoft.com/office/drawing/2014/main" id="{B3AEED20-0768-41F4-AB19-FBEB1547515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C477E62F-B621-403C-9766-EC98E969166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360058B6-849E-4608-B6FB-877934FB6C67}"/>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Квадратурная амплитудная модуляция (КАМ-</a:t>
            </a:r>
            <a:r>
              <a:rPr lang="en-US" b="1" spc="100" dirty="0">
                <a:solidFill>
                  <a:srgbClr val="0033CC"/>
                </a:solidFill>
                <a:latin typeface="Verdana" panose="020B0604030504040204" pitchFamily="34" charset="0"/>
              </a:rPr>
              <a:t>QAM</a:t>
            </a:r>
            <a:r>
              <a:rPr lang="ru-RU" b="1" spc="100" dirty="0">
                <a:solidFill>
                  <a:srgbClr val="0033CC"/>
                </a:solidFill>
                <a:latin typeface="Verdana" panose="020B0604030504040204" pitchFamily="34" charset="0"/>
              </a:rPr>
              <a:t>)</a:t>
            </a:r>
          </a:p>
        </p:txBody>
      </p:sp>
      <p:sp>
        <p:nvSpPr>
          <p:cNvPr id="8" name="Прямоугольник 7">
            <a:extLst>
              <a:ext uri="{FF2B5EF4-FFF2-40B4-BE49-F238E27FC236}">
                <a16:creationId xmlns:a16="http://schemas.microsoft.com/office/drawing/2014/main" id="{2CCD12EC-1C5D-44D9-8107-8C540E814494}"/>
              </a:ext>
            </a:extLst>
          </p:cNvPr>
          <p:cNvSpPr/>
          <p:nvPr/>
        </p:nvSpPr>
        <p:spPr>
          <a:xfrm>
            <a:off x="719848" y="1093582"/>
            <a:ext cx="11108986" cy="707886"/>
          </a:xfrm>
          <a:prstGeom prst="rect">
            <a:avLst/>
          </a:prstGeom>
        </p:spPr>
        <p:txBody>
          <a:bodyPr wrap="square">
            <a:spAutoFit/>
          </a:bodyPr>
          <a:lstStyle/>
          <a:p>
            <a:r>
              <a:rPr lang="ru-RU" sz="2000" dirty="0">
                <a:ea typeface="Times New Roman" panose="02020603050405020304" pitchFamily="18" charset="0"/>
              </a:rPr>
              <a:t>Для алгоритма QAM-16 стандартом установлены значения </a:t>
            </a:r>
            <a:r>
              <a:rPr lang="ru-RU" sz="2000" dirty="0" err="1">
                <a:ea typeface="Times New Roman" panose="02020603050405020304" pitchFamily="18" charset="0"/>
              </a:rPr>
              <a:t>a</a:t>
            </a:r>
            <a:r>
              <a:rPr lang="ru-RU" sz="2000" baseline="-25000" dirty="0" err="1">
                <a:ea typeface="Times New Roman" panose="02020603050405020304" pitchFamily="18" charset="0"/>
              </a:rPr>
              <a:t>j</a:t>
            </a:r>
            <a:r>
              <a:rPr lang="ru-RU" sz="2000" dirty="0">
                <a:ea typeface="Times New Roman" panose="02020603050405020304" pitchFamily="18" charset="0"/>
              </a:rPr>
              <a:t> и </a:t>
            </a:r>
            <a:r>
              <a:rPr lang="ru-RU" sz="2000" dirty="0" err="1">
                <a:ea typeface="Times New Roman" panose="02020603050405020304" pitchFamily="18" charset="0"/>
              </a:rPr>
              <a:t>b</a:t>
            </a:r>
            <a:r>
              <a:rPr lang="ru-RU" sz="2000" baseline="-25000" dirty="0" err="1">
                <a:ea typeface="Times New Roman" panose="02020603050405020304" pitchFamily="18" charset="0"/>
              </a:rPr>
              <a:t>j</a:t>
            </a:r>
            <a:r>
              <a:rPr lang="ru-RU" sz="2000" dirty="0">
                <a:ea typeface="Times New Roman" panose="02020603050405020304" pitchFamily="18" charset="0"/>
              </a:rPr>
              <a:t>, принадлежащие множеству {1, 3, –1, –3}, а для QAM-64 </a:t>
            </a:r>
            <a:r>
              <a:rPr lang="ru-RU" sz="2000" dirty="0" err="1">
                <a:ea typeface="Times New Roman" panose="02020603050405020304" pitchFamily="18" charset="0"/>
              </a:rPr>
              <a:t>a</a:t>
            </a:r>
            <a:r>
              <a:rPr lang="ru-RU" sz="2000" baseline="-25000" dirty="0" err="1">
                <a:ea typeface="Times New Roman" panose="02020603050405020304" pitchFamily="18" charset="0"/>
              </a:rPr>
              <a:t>j</a:t>
            </a:r>
            <a:r>
              <a:rPr lang="ru-RU" sz="2000" dirty="0">
                <a:ea typeface="Times New Roman" panose="02020603050405020304" pitchFamily="18" charset="0"/>
              </a:rPr>
              <a:t> и </a:t>
            </a:r>
            <a:r>
              <a:rPr lang="ru-RU" sz="2000" dirty="0" err="1">
                <a:ea typeface="Times New Roman" panose="02020603050405020304" pitchFamily="18" charset="0"/>
              </a:rPr>
              <a:t>b</a:t>
            </a:r>
            <a:r>
              <a:rPr lang="ru-RU" sz="2000" baseline="-25000" dirty="0" err="1">
                <a:ea typeface="Times New Roman" panose="02020603050405020304" pitchFamily="18" charset="0"/>
              </a:rPr>
              <a:t>j</a:t>
            </a:r>
            <a:r>
              <a:rPr lang="ru-RU" sz="2000" dirty="0">
                <a:ea typeface="Times New Roman" panose="02020603050405020304" pitchFamily="18" charset="0"/>
              </a:rPr>
              <a:t> могут принимать значения {1, 3, 5, 7, –1, –3, –5,–7}. </a:t>
            </a:r>
            <a:endParaRPr lang="ru-RU" sz="2000" dirty="0"/>
          </a:p>
        </p:txBody>
      </p:sp>
    </p:spTree>
    <p:extLst>
      <p:ext uri="{BB962C8B-B14F-4D97-AF65-F5344CB8AC3E}">
        <p14:creationId xmlns:p14="http://schemas.microsoft.com/office/powerpoint/2010/main" val="674296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2007183D-714C-47FD-BFA9-67AD5E58D6D9}"/>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124B7FED-CF9C-474A-9F7B-79E505C97012}"/>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3ED7A06B-6356-44E6-8F02-38B837BF7116}"/>
              </a:ext>
            </a:extLst>
          </p:cNvPr>
          <p:cNvSpPr/>
          <p:nvPr/>
        </p:nvSpPr>
        <p:spPr>
          <a:xfrm>
            <a:off x="1843598" y="442775"/>
            <a:ext cx="8528105" cy="830997"/>
          </a:xfrm>
          <a:prstGeom prst="rect">
            <a:avLst/>
          </a:prstGeom>
        </p:spPr>
        <p:txBody>
          <a:bodyPr wrap="none">
            <a:spAutoFit/>
          </a:bodyPr>
          <a:lstStyle/>
          <a:p>
            <a:pPr algn="ctr"/>
            <a:r>
              <a:rPr lang="ru-RU" sz="2400" b="1" dirty="0">
                <a:solidFill>
                  <a:srgbClr val="0033CC"/>
                </a:solidFill>
                <a:ea typeface="Times New Roman" panose="02020603050405020304" pitchFamily="18" charset="0"/>
              </a:rPr>
              <a:t>Многочастотная передача ортогональными сигналами OFDM</a:t>
            </a:r>
            <a:r>
              <a:rPr lang="ru-RU" sz="2400" dirty="0">
                <a:solidFill>
                  <a:srgbClr val="0033CC"/>
                </a:solidFill>
                <a:ea typeface="Times New Roman" panose="02020603050405020304" pitchFamily="18" charset="0"/>
              </a:rPr>
              <a:t> </a:t>
            </a:r>
          </a:p>
          <a:p>
            <a:pPr algn="ctr"/>
            <a:r>
              <a:rPr lang="ru-RU" sz="2400" dirty="0">
                <a:solidFill>
                  <a:srgbClr val="0033CC"/>
                </a:solidFill>
                <a:ea typeface="Times New Roman" panose="02020603050405020304" pitchFamily="18" charset="0"/>
              </a:rPr>
              <a:t>(</a:t>
            </a:r>
            <a:r>
              <a:rPr lang="ru-RU" sz="2400" i="1" dirty="0" err="1">
                <a:solidFill>
                  <a:srgbClr val="0033CC"/>
                </a:solidFill>
                <a:ea typeface="Times New Roman" panose="02020603050405020304" pitchFamily="18" charset="0"/>
              </a:rPr>
              <a:t>Orthogonal</a:t>
            </a:r>
            <a:r>
              <a:rPr lang="ru-RU" sz="2400" i="1" dirty="0">
                <a:solidFill>
                  <a:srgbClr val="0033CC"/>
                </a:solidFill>
                <a:ea typeface="Times New Roman" panose="02020603050405020304" pitchFamily="18" charset="0"/>
              </a:rPr>
              <a:t> </a:t>
            </a:r>
            <a:r>
              <a:rPr lang="ru-RU" sz="2400" i="1" dirty="0" err="1">
                <a:solidFill>
                  <a:srgbClr val="0033CC"/>
                </a:solidFill>
                <a:ea typeface="Times New Roman" panose="02020603050405020304" pitchFamily="18" charset="0"/>
              </a:rPr>
              <a:t>Frequency</a:t>
            </a:r>
            <a:r>
              <a:rPr lang="ru-RU" sz="2400" i="1" dirty="0">
                <a:solidFill>
                  <a:srgbClr val="0033CC"/>
                </a:solidFill>
                <a:ea typeface="Times New Roman" panose="02020603050405020304" pitchFamily="18" charset="0"/>
              </a:rPr>
              <a:t> </a:t>
            </a:r>
            <a:r>
              <a:rPr lang="ru-RU" sz="2400" i="1" dirty="0" err="1">
                <a:solidFill>
                  <a:srgbClr val="0033CC"/>
                </a:solidFill>
                <a:ea typeface="Times New Roman" panose="02020603050405020304" pitchFamily="18" charset="0"/>
              </a:rPr>
              <a:t>Division</a:t>
            </a:r>
            <a:r>
              <a:rPr lang="ru-RU" sz="2400" i="1" dirty="0">
                <a:solidFill>
                  <a:srgbClr val="0033CC"/>
                </a:solidFill>
                <a:ea typeface="Times New Roman" panose="02020603050405020304" pitchFamily="18" charset="0"/>
              </a:rPr>
              <a:t> </a:t>
            </a:r>
            <a:r>
              <a:rPr lang="ru-RU" sz="2400" i="1" dirty="0" err="1">
                <a:solidFill>
                  <a:srgbClr val="0033CC"/>
                </a:solidFill>
                <a:ea typeface="Times New Roman" panose="02020603050405020304" pitchFamily="18" charset="0"/>
              </a:rPr>
              <a:t>Multiplexing</a:t>
            </a:r>
            <a:r>
              <a:rPr lang="ru-RU" sz="2400" dirty="0">
                <a:solidFill>
                  <a:srgbClr val="0033CC"/>
                </a:solidFill>
                <a:ea typeface="Times New Roman" panose="02020603050405020304" pitchFamily="18" charset="0"/>
              </a:rPr>
              <a:t>) </a:t>
            </a:r>
            <a:endParaRPr lang="ru-RU" sz="2400" dirty="0">
              <a:solidFill>
                <a:srgbClr val="0033CC"/>
              </a:solidFill>
            </a:endParaRPr>
          </a:p>
        </p:txBody>
      </p:sp>
      <p:sp>
        <p:nvSpPr>
          <p:cNvPr id="8" name="Прямоугольник 7">
            <a:extLst>
              <a:ext uri="{FF2B5EF4-FFF2-40B4-BE49-F238E27FC236}">
                <a16:creationId xmlns:a16="http://schemas.microsoft.com/office/drawing/2014/main" id="{399370F3-CC87-4E5D-8E28-18709F16FE96}"/>
              </a:ext>
            </a:extLst>
          </p:cNvPr>
          <p:cNvSpPr/>
          <p:nvPr/>
        </p:nvSpPr>
        <p:spPr>
          <a:xfrm>
            <a:off x="466929" y="1350233"/>
            <a:ext cx="11284084" cy="646331"/>
          </a:xfrm>
          <a:prstGeom prst="rect">
            <a:avLst/>
          </a:prstGeom>
        </p:spPr>
        <p:txBody>
          <a:bodyPr wrap="square">
            <a:spAutoFit/>
          </a:bodyPr>
          <a:lstStyle/>
          <a:p>
            <a:r>
              <a:rPr lang="ru-RU" dirty="0">
                <a:ea typeface="Times New Roman" panose="02020603050405020304" pitchFamily="18" charset="0"/>
              </a:rPr>
              <a:t>Суть способа OFDM заключается в том, что поток передаваемых данных распределяется по множеству частотных подканалов и передача ведется параллельно на всех этих подканалах. </a:t>
            </a:r>
            <a:endParaRPr lang="ru-RU" dirty="0"/>
          </a:p>
        </p:txBody>
      </p:sp>
      <p:pic>
        <p:nvPicPr>
          <p:cNvPr id="10" name="Рисунок 9">
            <a:extLst>
              <a:ext uri="{FF2B5EF4-FFF2-40B4-BE49-F238E27FC236}">
                <a16:creationId xmlns:a16="http://schemas.microsoft.com/office/drawing/2014/main" id="{C5412FDF-297C-484F-89FD-1676F61CD94F}"/>
              </a:ext>
            </a:extLst>
          </p:cNvPr>
          <p:cNvPicPr>
            <a:picLocks noChangeAspect="1"/>
          </p:cNvPicPr>
          <p:nvPr/>
        </p:nvPicPr>
        <p:blipFill>
          <a:blip r:embed="rId2"/>
          <a:stretch>
            <a:fillRect/>
          </a:stretch>
        </p:blipFill>
        <p:spPr>
          <a:xfrm>
            <a:off x="580222" y="1941653"/>
            <a:ext cx="2851904" cy="1467891"/>
          </a:xfrm>
          <a:prstGeom prst="rect">
            <a:avLst/>
          </a:prstGeom>
        </p:spPr>
      </p:pic>
      <p:sp>
        <p:nvSpPr>
          <p:cNvPr id="12" name="Прямоугольник 11">
            <a:extLst>
              <a:ext uri="{FF2B5EF4-FFF2-40B4-BE49-F238E27FC236}">
                <a16:creationId xmlns:a16="http://schemas.microsoft.com/office/drawing/2014/main" id="{07F69AA2-5678-4A0F-A37C-ADFD642FF78D}"/>
              </a:ext>
            </a:extLst>
          </p:cNvPr>
          <p:cNvSpPr/>
          <p:nvPr/>
        </p:nvSpPr>
        <p:spPr>
          <a:xfrm>
            <a:off x="3359285" y="2233479"/>
            <a:ext cx="8391728" cy="369332"/>
          </a:xfrm>
          <a:prstGeom prst="rect">
            <a:avLst/>
          </a:prstGeom>
        </p:spPr>
        <p:txBody>
          <a:bodyPr wrap="square">
            <a:spAutoFit/>
          </a:bodyPr>
          <a:lstStyle/>
          <a:p>
            <a:r>
              <a:rPr lang="ru-RU" dirty="0">
                <a:latin typeface="Calibri" panose="020F0502020204030204" pitchFamily="34" charset="0"/>
                <a:ea typeface="Times New Roman" panose="02020603050405020304" pitchFamily="18" charset="0"/>
              </a:rPr>
              <a:t>Сигналы являются ортогональными, если разнос по частоте   </a:t>
            </a:r>
            <a:r>
              <a:rPr lang="ru-RU" i="1" dirty="0">
                <a:latin typeface="Times New Roman" panose="02020603050405020304" pitchFamily="18" charset="0"/>
                <a:ea typeface="Times New Roman" panose="02020603050405020304" pitchFamily="18" charset="0"/>
              </a:rPr>
              <a:t>ΔF=F </a:t>
            </a:r>
            <a:r>
              <a:rPr lang="ru-RU" i="1" baseline="-25000" dirty="0">
                <a:latin typeface="Times New Roman" panose="02020603050405020304" pitchFamily="18" charset="0"/>
                <a:ea typeface="Times New Roman" panose="02020603050405020304" pitchFamily="18" charset="0"/>
              </a:rPr>
              <a:t>i+1</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F</a:t>
            </a:r>
            <a:r>
              <a:rPr lang="ru-RU" i="1" baseline="-25000" dirty="0" err="1">
                <a:latin typeface="Times New Roman" panose="02020603050405020304" pitchFamily="18" charset="0"/>
                <a:ea typeface="Times New Roman" panose="02020603050405020304" pitchFamily="18" charset="0"/>
              </a:rPr>
              <a:t>i</a:t>
            </a:r>
            <a:r>
              <a:rPr lang="ru-RU" i="1" baseline="-25000" dirty="0">
                <a:latin typeface="Times New Roman" panose="02020603050405020304" pitchFamily="18" charset="0"/>
                <a:ea typeface="Times New Roman" panose="02020603050405020304" pitchFamily="18" charset="0"/>
              </a:rPr>
              <a:t> </a:t>
            </a:r>
            <a:r>
              <a:rPr lang="ru-RU" i="1" dirty="0">
                <a:latin typeface="Times New Roman" panose="02020603050405020304" pitchFamily="18" charset="0"/>
                <a:ea typeface="Times New Roman" panose="02020603050405020304" pitchFamily="18" charset="0"/>
              </a:rPr>
              <a:t>= 1/τ</a:t>
            </a:r>
            <a:r>
              <a:rPr lang="ru-RU" i="1" baseline="-25000" dirty="0">
                <a:latin typeface="Times New Roman" panose="02020603050405020304" pitchFamily="18" charset="0"/>
                <a:ea typeface="Times New Roman" panose="02020603050405020304" pitchFamily="18" charset="0"/>
              </a:rPr>
              <a:t>0</a:t>
            </a:r>
            <a:r>
              <a:rPr lang="ru-RU" i="1" dirty="0">
                <a:latin typeface="Times New Roman" panose="02020603050405020304" pitchFamily="18" charset="0"/>
                <a:ea typeface="Times New Roman" panose="02020603050405020304" pitchFamily="18" charset="0"/>
              </a:rPr>
              <a:t>. </a:t>
            </a:r>
            <a:endParaRPr lang="ru-RU" i="1" dirty="0"/>
          </a:p>
        </p:txBody>
      </p:sp>
      <p:pic>
        <p:nvPicPr>
          <p:cNvPr id="14" name="Рисунок 13">
            <a:extLst>
              <a:ext uri="{FF2B5EF4-FFF2-40B4-BE49-F238E27FC236}">
                <a16:creationId xmlns:a16="http://schemas.microsoft.com/office/drawing/2014/main" id="{59B44002-6911-4269-8C54-665A2C25807F}"/>
              </a:ext>
            </a:extLst>
          </p:cNvPr>
          <p:cNvPicPr>
            <a:picLocks noChangeAspect="1"/>
          </p:cNvPicPr>
          <p:nvPr/>
        </p:nvPicPr>
        <p:blipFill>
          <a:blip r:embed="rId3"/>
          <a:stretch>
            <a:fillRect/>
          </a:stretch>
        </p:blipFill>
        <p:spPr>
          <a:xfrm>
            <a:off x="2993285" y="4767776"/>
            <a:ext cx="5800520" cy="1869589"/>
          </a:xfrm>
          <a:prstGeom prst="rect">
            <a:avLst/>
          </a:prstGeom>
        </p:spPr>
      </p:pic>
      <p:sp>
        <p:nvSpPr>
          <p:cNvPr id="16" name="Прямоугольник 15">
            <a:extLst>
              <a:ext uri="{FF2B5EF4-FFF2-40B4-BE49-F238E27FC236}">
                <a16:creationId xmlns:a16="http://schemas.microsoft.com/office/drawing/2014/main" id="{B5621BC0-EDBB-4D5C-BD1A-57F606772163}"/>
              </a:ext>
            </a:extLst>
          </p:cNvPr>
          <p:cNvSpPr/>
          <p:nvPr/>
        </p:nvSpPr>
        <p:spPr>
          <a:xfrm>
            <a:off x="502403" y="3320800"/>
            <a:ext cx="11284084" cy="1477328"/>
          </a:xfrm>
          <a:prstGeom prst="rect">
            <a:avLst/>
          </a:prstGeom>
        </p:spPr>
        <p:txBody>
          <a:bodyPr wrap="square">
            <a:spAutoFit/>
          </a:bodyPr>
          <a:lstStyle/>
          <a:p>
            <a:r>
              <a:rPr lang="ru-RU" dirty="0">
                <a:latin typeface="Calibri" panose="020F0502020204030204" pitchFamily="34" charset="0"/>
                <a:ea typeface="Times New Roman" panose="02020603050405020304" pitchFamily="18" charset="0"/>
              </a:rPr>
              <a:t>     Для локальных компьютерных сетей в соответствии с международным стандартом в диапазоне частот 5,2 ГГц выделено 12 неперекрывающихся каналов с одинаковой полосой пропускания 20 МГц. Каждый из этих каналов разделен на 64 подканала с полосой пропускания 20000/64=312,5 кГц. Из них для передачи собственно данных используется 48 подканалов. Четыре подканала служат для передачи опорных колебаний, а по 6 подканалов слева и справа остаются незанятыми и выполняют функции защитных полос </a:t>
            </a:r>
            <a:endParaRPr lang="ru-RU" dirty="0">
              <a:latin typeface="Calibri" panose="020F0502020204030204" pitchFamily="34" charset="0"/>
            </a:endParaRPr>
          </a:p>
        </p:txBody>
      </p:sp>
    </p:spTree>
    <p:extLst>
      <p:ext uri="{BB962C8B-B14F-4D97-AF65-F5344CB8AC3E}">
        <p14:creationId xmlns:p14="http://schemas.microsoft.com/office/powerpoint/2010/main" val="2458809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a:extLst>
              <a:ext uri="{FF2B5EF4-FFF2-40B4-BE49-F238E27FC236}">
                <a16:creationId xmlns:a16="http://schemas.microsoft.com/office/drawing/2014/main" id="{C7C3FBE1-B121-4151-AAEF-350605398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166" t="2335" r="40617" b="66174"/>
          <a:stretch>
            <a:fillRect/>
          </a:stretch>
        </p:blipFill>
        <p:spPr bwMode="auto">
          <a:xfrm>
            <a:off x="4957863" y="3748631"/>
            <a:ext cx="3634969" cy="182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a:extLst>
              <a:ext uri="{FF2B5EF4-FFF2-40B4-BE49-F238E27FC236}">
                <a16:creationId xmlns:a16="http://schemas.microsoft.com/office/drawing/2014/main" id="{A8324840-EBD3-4E0B-BF95-1612A735F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25" t="4453" r="36136" b="69162"/>
          <a:stretch>
            <a:fillRect/>
          </a:stretch>
        </p:blipFill>
        <p:spPr bwMode="auto">
          <a:xfrm>
            <a:off x="470109" y="3781892"/>
            <a:ext cx="3836375" cy="1824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1D5A59E8-4978-4DB5-A8AC-C725AA8CB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281" t="4236" r="45137" b="67987"/>
          <a:stretch>
            <a:fillRect/>
          </a:stretch>
        </p:blipFill>
        <p:spPr bwMode="auto">
          <a:xfrm>
            <a:off x="5055138" y="2152549"/>
            <a:ext cx="3089275"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8">
            <a:extLst>
              <a:ext uri="{FF2B5EF4-FFF2-40B4-BE49-F238E27FC236}">
                <a16:creationId xmlns:a16="http://schemas.microsoft.com/office/drawing/2014/main" id="{06FDBC9B-7FBD-480B-88B7-1C7EBF46362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74FE0496-EE13-4D5D-9BD0-FCFCB20A92CC}"/>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5FCE712D-12D9-4D88-9568-7CF6E88B4CD6}"/>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Связь между скоростью передачи и шириной канала</a:t>
            </a:r>
          </a:p>
        </p:txBody>
      </p:sp>
      <p:sp>
        <p:nvSpPr>
          <p:cNvPr id="6" name="Прямоугольник 5">
            <a:extLst>
              <a:ext uri="{FF2B5EF4-FFF2-40B4-BE49-F238E27FC236}">
                <a16:creationId xmlns:a16="http://schemas.microsoft.com/office/drawing/2014/main" id="{3A12C472-94E6-4845-A55E-B495876FB177}"/>
              </a:ext>
            </a:extLst>
          </p:cNvPr>
          <p:cNvSpPr/>
          <p:nvPr/>
        </p:nvSpPr>
        <p:spPr>
          <a:xfrm>
            <a:off x="330740" y="864805"/>
            <a:ext cx="11439728" cy="1477328"/>
          </a:xfrm>
          <a:prstGeom prst="rect">
            <a:avLst/>
          </a:prstGeom>
        </p:spPr>
        <p:txBody>
          <a:bodyPr wrap="square">
            <a:spAutoFit/>
          </a:bodyPr>
          <a:lstStyle/>
          <a:p>
            <a:pPr algn="just">
              <a:spcAft>
                <a:spcPts val="600"/>
              </a:spcAft>
            </a:pPr>
            <a:r>
              <a:rPr lang="ru-RU" dirty="0">
                <a:ea typeface="Times New Roman" panose="02020603050405020304" pitchFamily="18" charset="0"/>
              </a:rPr>
              <a:t>На практике нет необходимости (да и возможности) передавать весь спектр сигнала.  Достаточно передать лишь те составляющие, в которых сосредоточена основная часть энергии (&gt;50%). Так например, при передаче “точек” импульсами постоянного тока, основная часть энергии содержится в двух первых компонентах спектра:  постоянной составляющей и первой гармонике  с частотой f=1/2</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где </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 длительность единичного элемента. Следовательно, минимально необходимая полоса частот канала связи в этом случае равна</a:t>
            </a:r>
          </a:p>
        </p:txBody>
      </p:sp>
      <p:pic>
        <p:nvPicPr>
          <p:cNvPr id="7" name="Picture 7">
            <a:extLst>
              <a:ext uri="{FF2B5EF4-FFF2-40B4-BE49-F238E27FC236}">
                <a16:creationId xmlns:a16="http://schemas.microsoft.com/office/drawing/2014/main" id="{5DB49D67-6D8E-41B2-A636-79090A6E3A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522" r="41245" b="69862"/>
          <a:stretch>
            <a:fillRect/>
          </a:stretch>
        </p:blipFill>
        <p:spPr bwMode="auto">
          <a:xfrm>
            <a:off x="431190" y="2357235"/>
            <a:ext cx="38068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Прямоугольник 8">
            <a:extLst>
              <a:ext uri="{FF2B5EF4-FFF2-40B4-BE49-F238E27FC236}">
                <a16:creationId xmlns:a16="http://schemas.microsoft.com/office/drawing/2014/main" id="{56C88231-F915-4D6A-B10C-83697C3EF062}"/>
              </a:ext>
            </a:extLst>
          </p:cNvPr>
          <p:cNvSpPr/>
          <p:nvPr/>
        </p:nvSpPr>
        <p:spPr>
          <a:xfrm>
            <a:off x="8399257" y="2849575"/>
            <a:ext cx="2202847" cy="369332"/>
          </a:xfrm>
          <a:prstGeom prst="rect">
            <a:avLst/>
          </a:prstGeom>
        </p:spPr>
        <p:txBody>
          <a:bodyPr wrap="none">
            <a:spAutoFit/>
          </a:bodyPr>
          <a:lstStyle/>
          <a:p>
            <a:pPr algn="ctr">
              <a:spcAft>
                <a:spcPts val="0"/>
              </a:spcAft>
            </a:pPr>
            <a:r>
              <a:rPr lang="ru-RU"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dirty="0" err="1">
                <a:latin typeface="Times New Roman" panose="02020603050405020304" pitchFamily="18" charset="0"/>
                <a:ea typeface="Times New Roman" panose="02020603050405020304" pitchFamily="18" charset="0"/>
              </a:rPr>
              <a:t>F</a:t>
            </a:r>
            <a:r>
              <a:rPr lang="ru-RU" baseline="-25000" dirty="0" err="1">
                <a:latin typeface="Times New Roman" panose="02020603050405020304" pitchFamily="18" charset="0"/>
                <a:ea typeface="Times New Roman" panose="02020603050405020304" pitchFamily="18" charset="0"/>
              </a:rPr>
              <a:t>min</a:t>
            </a:r>
            <a:r>
              <a:rPr lang="ru-RU" baseline="-25000"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 1/2</a:t>
            </a:r>
            <a:r>
              <a:rPr lang="ru-RU"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0</a:t>
            </a:r>
            <a:r>
              <a:rPr lang="ru-RU" dirty="0">
                <a:latin typeface="Times New Roman" panose="02020603050405020304" pitchFamily="18" charset="0"/>
                <a:ea typeface="Times New Roman" panose="02020603050405020304" pitchFamily="18" charset="0"/>
              </a:rPr>
              <a:t> = B/2 . </a:t>
            </a:r>
            <a:endParaRPr lang="ru-RU" dirty="0"/>
          </a:p>
        </p:txBody>
      </p:sp>
      <p:pic>
        <p:nvPicPr>
          <p:cNvPr id="12" name="Рисунок 11">
            <a:extLst>
              <a:ext uri="{FF2B5EF4-FFF2-40B4-BE49-F238E27FC236}">
                <a16:creationId xmlns:a16="http://schemas.microsoft.com/office/drawing/2014/main" id="{6809465B-612C-4975-AB1D-349F1C3B6846}"/>
              </a:ext>
            </a:extLst>
          </p:cNvPr>
          <p:cNvPicPr>
            <a:picLocks noChangeAspect="1"/>
          </p:cNvPicPr>
          <p:nvPr/>
        </p:nvPicPr>
        <p:blipFill>
          <a:blip r:embed="rId6"/>
          <a:stretch>
            <a:fillRect/>
          </a:stretch>
        </p:blipFill>
        <p:spPr>
          <a:xfrm>
            <a:off x="271563" y="5305444"/>
            <a:ext cx="3836375" cy="1536110"/>
          </a:xfrm>
          <a:prstGeom prst="rect">
            <a:avLst/>
          </a:prstGeom>
        </p:spPr>
      </p:pic>
      <p:sp>
        <p:nvSpPr>
          <p:cNvPr id="13" name="Прямоугольник 12">
            <a:extLst>
              <a:ext uri="{FF2B5EF4-FFF2-40B4-BE49-F238E27FC236}">
                <a16:creationId xmlns:a16="http://schemas.microsoft.com/office/drawing/2014/main" id="{84AAAA7A-00CD-493D-BE62-D726C2E1C515}"/>
              </a:ext>
            </a:extLst>
          </p:cNvPr>
          <p:cNvSpPr/>
          <p:nvPr/>
        </p:nvSpPr>
        <p:spPr>
          <a:xfrm>
            <a:off x="4957863" y="5888833"/>
            <a:ext cx="2098651" cy="400110"/>
          </a:xfrm>
          <a:prstGeom prst="rect">
            <a:avLst/>
          </a:prstGeom>
        </p:spPr>
        <p:txBody>
          <a:bodyPr wrap="none">
            <a:spAutoFit/>
          </a:bodyPr>
          <a:lstStyle/>
          <a:p>
            <a:r>
              <a:rPr lang="ru-RU" sz="20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000" dirty="0" err="1">
                <a:latin typeface="Times New Roman" panose="02020603050405020304" pitchFamily="18" charset="0"/>
                <a:ea typeface="Times New Roman" panose="02020603050405020304" pitchFamily="18" charset="0"/>
              </a:rPr>
              <a:t>F</a:t>
            </a:r>
            <a:r>
              <a:rPr lang="ru-RU" sz="2000" baseline="-25000" dirty="0" err="1">
                <a:latin typeface="Times New Roman" panose="02020603050405020304" pitchFamily="18" charset="0"/>
                <a:ea typeface="Times New Roman" panose="02020603050405020304" pitchFamily="18" charset="0"/>
              </a:rPr>
              <a:t>min</a:t>
            </a:r>
            <a:r>
              <a:rPr lang="ru-RU" sz="2000" baseline="-25000" dirty="0">
                <a:latin typeface="Times New Roman" panose="02020603050405020304" pitchFamily="18" charset="0"/>
                <a:ea typeface="Times New Roman" panose="02020603050405020304" pitchFamily="18" charset="0"/>
              </a:rPr>
              <a:t> </a:t>
            </a:r>
            <a:r>
              <a:rPr lang="ru-RU" sz="2000" dirty="0">
                <a:latin typeface="Times New Roman" panose="02020603050405020304" pitchFamily="18" charset="0"/>
                <a:ea typeface="Times New Roman" panose="02020603050405020304" pitchFamily="18" charset="0"/>
              </a:rPr>
              <a:t>= 2/2</a:t>
            </a:r>
            <a:r>
              <a:rPr lang="ru-RU" sz="20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000" baseline="-25000" dirty="0">
                <a:latin typeface="Times New Roman" panose="02020603050405020304" pitchFamily="18" charset="0"/>
                <a:ea typeface="Times New Roman" panose="02020603050405020304" pitchFamily="18" charset="0"/>
              </a:rPr>
              <a:t>0</a:t>
            </a:r>
            <a:r>
              <a:rPr lang="ru-RU" sz="2000" dirty="0">
                <a:latin typeface="Times New Roman" panose="02020603050405020304" pitchFamily="18" charset="0"/>
                <a:ea typeface="Times New Roman" panose="02020603050405020304" pitchFamily="18" charset="0"/>
              </a:rPr>
              <a:t> = B .</a:t>
            </a:r>
            <a:endParaRPr lang="ru-RU" sz="2000" dirty="0"/>
          </a:p>
        </p:txBody>
      </p:sp>
      <p:pic>
        <p:nvPicPr>
          <p:cNvPr id="14" name="Рисунок 13">
            <a:extLst>
              <a:ext uri="{FF2B5EF4-FFF2-40B4-BE49-F238E27FC236}">
                <a16:creationId xmlns:a16="http://schemas.microsoft.com/office/drawing/2014/main" id="{17D97691-3AC6-4659-A540-508A7272F4BA}"/>
              </a:ext>
            </a:extLst>
          </p:cNvPr>
          <p:cNvPicPr>
            <a:picLocks noChangeAspect="1"/>
          </p:cNvPicPr>
          <p:nvPr/>
        </p:nvPicPr>
        <p:blipFill>
          <a:blip r:embed="rId7"/>
          <a:stretch>
            <a:fillRect/>
          </a:stretch>
        </p:blipFill>
        <p:spPr>
          <a:xfrm>
            <a:off x="8681191" y="3834767"/>
            <a:ext cx="3239245" cy="1501278"/>
          </a:xfrm>
          <a:prstGeom prst="rect">
            <a:avLst/>
          </a:prstGeom>
        </p:spPr>
      </p:pic>
    </p:spTree>
    <p:extLst>
      <p:ext uri="{BB962C8B-B14F-4D97-AF65-F5344CB8AC3E}">
        <p14:creationId xmlns:p14="http://schemas.microsoft.com/office/powerpoint/2010/main" val="1284503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D7CDA8E3-09FC-4F97-B331-1D1AD029B69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6ABEAF34-3E3B-422E-B403-011F388F0CA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EA07C7CA-A226-4CD1-B8BC-1A688A587EB2}"/>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Помехи в линиях и каналах связи</a:t>
            </a:r>
          </a:p>
        </p:txBody>
      </p:sp>
      <p:sp>
        <p:nvSpPr>
          <p:cNvPr id="6" name="Прямоугольник 5">
            <a:extLst>
              <a:ext uri="{FF2B5EF4-FFF2-40B4-BE49-F238E27FC236}">
                <a16:creationId xmlns:a16="http://schemas.microsoft.com/office/drawing/2014/main" id="{4C2ABA76-0D3F-4386-A5B2-865D05FFC57C}"/>
              </a:ext>
            </a:extLst>
          </p:cNvPr>
          <p:cNvSpPr/>
          <p:nvPr/>
        </p:nvSpPr>
        <p:spPr>
          <a:xfrm>
            <a:off x="564205" y="926049"/>
            <a:ext cx="11400816" cy="5186035"/>
          </a:xfrm>
          <a:prstGeom prst="rect">
            <a:avLst/>
          </a:prstGeom>
        </p:spPr>
        <p:txBody>
          <a:bodyPr wrap="square">
            <a:spAutoFit/>
          </a:bodyPr>
          <a:lstStyle/>
          <a:p>
            <a:pPr algn="just">
              <a:spcAft>
                <a:spcPts val="0"/>
              </a:spcAft>
            </a:pPr>
            <a:r>
              <a:rPr lang="ru-RU" dirty="0">
                <a:ea typeface="Times New Roman" panose="02020603050405020304" pitchFamily="18" charset="0"/>
              </a:rPr>
              <a:t> Помимо передаваемого  сигнала в канале всегда присутствуют другие колебания различного происхождения, называемые </a:t>
            </a:r>
            <a:r>
              <a:rPr lang="ru-RU" i="1" dirty="0">
                <a:ea typeface="Times New Roman" panose="02020603050405020304" pitchFamily="18" charset="0"/>
              </a:rPr>
              <a:t>помехами </a:t>
            </a:r>
            <a:r>
              <a:rPr lang="ru-RU" dirty="0">
                <a:ea typeface="Times New Roman" panose="02020603050405020304" pitchFamily="18" charset="0"/>
              </a:rPr>
              <a:t>или</a:t>
            </a:r>
            <a:r>
              <a:rPr lang="ru-RU" i="1" dirty="0">
                <a:ea typeface="Times New Roman" panose="02020603050405020304" pitchFamily="18" charset="0"/>
              </a:rPr>
              <a:t> шумами.</a:t>
            </a:r>
            <a:r>
              <a:rPr lang="ru-RU" dirty="0">
                <a:ea typeface="Times New Roman" panose="02020603050405020304" pitchFamily="18" charset="0"/>
              </a:rPr>
              <a:t> По характеру воздействия на принимаемые сигналы различают помехи </a:t>
            </a:r>
            <a:r>
              <a:rPr lang="ru-RU" b="1" dirty="0">
                <a:ea typeface="Times New Roman" panose="02020603050405020304" pitchFamily="18" charset="0"/>
              </a:rPr>
              <a:t>аддитивные </a:t>
            </a:r>
            <a:r>
              <a:rPr lang="ru-RU" dirty="0">
                <a:ea typeface="Times New Roman" panose="02020603050405020304" pitchFamily="18" charset="0"/>
              </a:rPr>
              <a:t>и</a:t>
            </a:r>
            <a:r>
              <a:rPr lang="ru-RU" b="1" dirty="0">
                <a:ea typeface="Times New Roman" panose="02020603050405020304" pitchFamily="18" charset="0"/>
              </a:rPr>
              <a:t> мультипликативные.</a:t>
            </a:r>
            <a:endParaRPr lang="ru-RU" sz="1600" dirty="0">
              <a:ea typeface="Times New Roman" panose="02020603050405020304" pitchFamily="18" charset="0"/>
            </a:endParaRPr>
          </a:p>
          <a:p>
            <a:pPr algn="just">
              <a:spcAft>
                <a:spcPts val="0"/>
              </a:spcAft>
            </a:pPr>
            <a:r>
              <a:rPr lang="ru-RU" b="1" dirty="0">
                <a:ea typeface="Times New Roman" panose="02020603050405020304" pitchFamily="18" charset="0"/>
              </a:rPr>
              <a:t>Аддитивная</a:t>
            </a:r>
            <a:r>
              <a:rPr lang="ru-RU" dirty="0">
                <a:ea typeface="Times New Roman" panose="02020603050405020304" pitchFamily="18" charset="0"/>
              </a:rPr>
              <a:t> помеха  представляет собой электрическое возмущение, складывающееся с сигналом. При  этом напряжение на выходе приемного тракта можно представить как сумму переданного сигнала и аддитивной помехи</a:t>
            </a:r>
            <a:endParaRPr lang="ru-RU" sz="1600" dirty="0">
              <a:ea typeface="Times New Roman" panose="02020603050405020304" pitchFamily="18" charset="0"/>
            </a:endParaRPr>
          </a:p>
          <a:p>
            <a:pPr algn="ctr">
              <a:spcAft>
                <a:spcPts val="600"/>
              </a:spcAft>
            </a:pPr>
            <a:r>
              <a:rPr lang="ru-RU" i="1" dirty="0">
                <a:latin typeface="Times New Roman" panose="02020603050405020304" pitchFamily="18" charset="0"/>
                <a:ea typeface="Times New Roman" panose="02020603050405020304" pitchFamily="18" charset="0"/>
              </a:rPr>
              <a:t> x(t) = s(t)+n(t). </a:t>
            </a:r>
            <a:r>
              <a:rPr lang="ru-RU" dirty="0">
                <a:latin typeface="Times New Roman" panose="02020603050405020304" pitchFamily="18" charset="0"/>
                <a:ea typeface="Times New Roman" panose="02020603050405020304" pitchFamily="18" charset="0"/>
              </a:rPr>
              <a:t> </a:t>
            </a:r>
            <a:endParaRPr lang="ru-RU" sz="1600" dirty="0">
              <a:latin typeface="Times New Roman" panose="02020603050405020304" pitchFamily="18" charset="0"/>
              <a:ea typeface="Times New Roman" panose="02020603050405020304" pitchFamily="18" charset="0"/>
            </a:endParaRPr>
          </a:p>
          <a:p>
            <a:pPr algn="just">
              <a:spcAft>
                <a:spcPts val="0"/>
              </a:spcAft>
            </a:pPr>
            <a:r>
              <a:rPr lang="ru-RU" b="1" dirty="0">
                <a:latin typeface="Calibri" panose="020F0502020204030204" pitchFamily="34" charset="0"/>
                <a:ea typeface="Times New Roman" panose="02020603050405020304" pitchFamily="18" charset="0"/>
              </a:rPr>
              <a:t>Мультипликативной</a:t>
            </a:r>
            <a:r>
              <a:rPr lang="ru-RU" dirty="0">
                <a:latin typeface="Calibri" panose="020F0502020204030204" pitchFamily="34" charset="0"/>
                <a:ea typeface="Times New Roman" panose="02020603050405020304" pitchFamily="18" charset="0"/>
              </a:rPr>
              <a:t> помехой называется случайное изменение коэффициента передачи канала связи </a:t>
            </a:r>
            <a:r>
              <a:rPr lang="ru-RU" dirty="0">
                <a:latin typeface="Calibri" panose="020F0502020204030204" pitchFamily="34" charset="0"/>
                <a:ea typeface="Times New Roman" panose="02020603050405020304" pitchFamily="18" charset="0"/>
                <a:sym typeface="Symbol" panose="05050102010706020507" pitchFamily="18" charset="2"/>
              </a:rPr>
              <a:t></a:t>
            </a:r>
            <a:r>
              <a:rPr lang="ru-RU" dirty="0">
                <a:latin typeface="Calibri" panose="020F0502020204030204" pitchFamily="34" charset="0"/>
                <a:ea typeface="Times New Roman" panose="02020603050405020304" pitchFamily="18" charset="0"/>
              </a:rPr>
              <a:t>(</a:t>
            </a:r>
            <a:r>
              <a:rPr lang="ru-RU" dirty="0" err="1">
                <a:latin typeface="Calibri" panose="020F0502020204030204" pitchFamily="34" charset="0"/>
                <a:ea typeface="Times New Roman" panose="02020603050405020304" pitchFamily="18" charset="0"/>
              </a:rPr>
              <a:t>jωt</a:t>
            </a:r>
            <a:r>
              <a:rPr lang="ru-RU" dirty="0">
                <a:latin typeface="Calibri" panose="020F0502020204030204" pitchFamily="34" charset="0"/>
                <a:ea typeface="Times New Roman" panose="02020603050405020304" pitchFamily="18" charset="0"/>
              </a:rPr>
              <a:t>). Принимаемые сигналы могут быть подвержены одновременному воздействию аддитивных и мультипликативных помех. В общем случае передаваемый сигнал распространяется по нескольким путям (лучам). Тогда зависимость между принимаемым  сигналом x(t) и передаваемым s(t) может быть представлена следующим образом:</a:t>
            </a:r>
          </a:p>
          <a:p>
            <a:pPr algn="ctr">
              <a:spcBef>
                <a:spcPts val="600"/>
              </a:spcBef>
              <a:spcAft>
                <a:spcPts val="600"/>
              </a:spcAft>
            </a:pPr>
            <a:r>
              <a:rPr lang="ru-RU" i="1" dirty="0">
                <a:latin typeface="Times New Roman" panose="02020603050405020304" pitchFamily="18" charset="0"/>
                <a:ea typeface="Times New Roman" panose="02020603050405020304" pitchFamily="18" charset="0"/>
              </a:rPr>
              <a:t> x(t) =</a:t>
            </a:r>
            <a:r>
              <a:rPr lang="ru-RU" i="1" dirty="0">
                <a:latin typeface="Times New Roman" panose="02020603050405020304" pitchFamily="18" charset="0"/>
                <a:ea typeface="Times New Roman" panose="02020603050405020304" pitchFamily="18" charset="0"/>
                <a:sym typeface="Symbol" panose="05050102010706020507" pitchFamily="18" charset="2"/>
              </a:rPr>
              <a:t></a:t>
            </a:r>
            <a:r>
              <a:rPr lang="ru-RU" i="1" baseline="-25000" dirty="0">
                <a:latin typeface="Times New Roman" panose="02020603050405020304" pitchFamily="18" charset="0"/>
                <a:ea typeface="Times New Roman" panose="02020603050405020304" pitchFamily="18" charset="0"/>
              </a:rPr>
              <a:t>k</a:t>
            </a:r>
            <a:r>
              <a:rPr lang="ru-RU" i="1" dirty="0">
                <a:latin typeface="Times New Roman" panose="02020603050405020304" pitchFamily="18" charset="0"/>
                <a:ea typeface="Times New Roman" panose="02020603050405020304" pitchFamily="18" charset="0"/>
              </a:rPr>
              <a:t> S(t-</a:t>
            </a:r>
            <a:r>
              <a:rPr lang="ru-RU" i="1" dirty="0">
                <a:latin typeface="Times New Roman" panose="02020603050405020304" pitchFamily="18" charset="0"/>
                <a:ea typeface="Times New Roman" panose="02020603050405020304" pitchFamily="18" charset="0"/>
                <a:sym typeface="Symbol" panose="05050102010706020507" pitchFamily="18" charset="2"/>
              </a:rPr>
              <a:t></a:t>
            </a:r>
            <a:r>
              <a:rPr lang="ru-RU" i="1" baseline="-25000" dirty="0">
                <a:latin typeface="Times New Roman" panose="02020603050405020304" pitchFamily="18" charset="0"/>
                <a:ea typeface="Times New Roman" panose="02020603050405020304" pitchFamily="18" charset="0"/>
              </a:rPr>
              <a:t>k</a:t>
            </a:r>
            <a:r>
              <a:rPr lang="ru-RU" i="1" dirty="0">
                <a:latin typeface="Times New Roman" panose="02020603050405020304" pitchFamily="18" charset="0"/>
                <a:ea typeface="Times New Roman" panose="02020603050405020304" pitchFamily="18" charset="0"/>
              </a:rPr>
              <a:t>) + n(t), </a:t>
            </a:r>
            <a:r>
              <a:rPr lang="ru-RU" dirty="0">
                <a:latin typeface="Times New Roman" panose="02020603050405020304" pitchFamily="18" charset="0"/>
                <a:ea typeface="Times New Roman" panose="02020603050405020304" pitchFamily="18" charset="0"/>
              </a:rPr>
              <a:t> </a:t>
            </a:r>
            <a:endParaRPr lang="ru-RU" sz="1600" dirty="0">
              <a:latin typeface="Times New Roman" panose="02020603050405020304" pitchFamily="18" charset="0"/>
              <a:ea typeface="Times New Roman" panose="02020603050405020304" pitchFamily="18" charset="0"/>
            </a:endParaRPr>
          </a:p>
          <a:p>
            <a:pPr algn="just">
              <a:spcAft>
                <a:spcPts val="0"/>
              </a:spcAft>
            </a:pPr>
            <a:r>
              <a:rPr lang="ru-RU" dirty="0">
                <a:latin typeface="Times New Roman" panose="02020603050405020304" pitchFamily="18" charset="0"/>
                <a:ea typeface="Times New Roman" panose="02020603050405020304" pitchFamily="18" charset="0"/>
              </a:rPr>
              <a:t>где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к</a:t>
            </a:r>
            <a:r>
              <a:rPr lang="ru-RU" dirty="0">
                <a:latin typeface="Times New Roman" panose="02020603050405020304" pitchFamily="18" charset="0"/>
                <a:ea typeface="Times New Roman" panose="02020603050405020304" pitchFamily="18" charset="0"/>
              </a:rPr>
              <a:t> - коэффициент передачи </a:t>
            </a:r>
            <a:r>
              <a:rPr lang="en-US" i="1" dirty="0">
                <a:latin typeface="Times New Roman" panose="02020603050405020304" pitchFamily="18" charset="0"/>
                <a:ea typeface="Times New Roman" panose="02020603050405020304" pitchFamily="18" charset="0"/>
              </a:rPr>
              <a:t>k</a:t>
            </a:r>
            <a:r>
              <a:rPr lang="ru-RU" dirty="0">
                <a:latin typeface="Times New Roman" panose="02020603050405020304" pitchFamily="18" charset="0"/>
                <a:ea typeface="Times New Roman" panose="02020603050405020304" pitchFamily="18" charset="0"/>
              </a:rPr>
              <a:t>-го пути распространения сигнала;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к</a:t>
            </a:r>
            <a:r>
              <a:rPr lang="ru-RU" dirty="0">
                <a:latin typeface="Times New Roman" panose="02020603050405020304" pitchFamily="18" charset="0"/>
                <a:ea typeface="Times New Roman" panose="02020603050405020304" pitchFamily="18" charset="0"/>
              </a:rPr>
              <a:t> - время запаздывания в </a:t>
            </a:r>
            <a:r>
              <a:rPr lang="en-US" i="1" dirty="0">
                <a:latin typeface="Times New Roman" panose="02020603050405020304" pitchFamily="18" charset="0"/>
                <a:ea typeface="Times New Roman" panose="02020603050405020304" pitchFamily="18" charset="0"/>
              </a:rPr>
              <a:t>k</a:t>
            </a:r>
            <a:r>
              <a:rPr lang="ru-RU" dirty="0">
                <a:latin typeface="Times New Roman" panose="02020603050405020304" pitchFamily="18" charset="0"/>
                <a:ea typeface="Times New Roman" panose="02020603050405020304" pitchFamily="18" charset="0"/>
              </a:rPr>
              <a:t>–м луче;  </a:t>
            </a:r>
            <a:r>
              <a:rPr lang="ru-RU" i="1" dirty="0">
                <a:latin typeface="Times New Roman" panose="02020603050405020304" pitchFamily="18" charset="0"/>
                <a:ea typeface="Times New Roman" panose="02020603050405020304" pitchFamily="18" charset="0"/>
              </a:rPr>
              <a:t>n(t) </a:t>
            </a:r>
            <a:r>
              <a:rPr lang="ru-RU" dirty="0">
                <a:latin typeface="Times New Roman" panose="02020603050405020304" pitchFamily="18" charset="0"/>
                <a:ea typeface="Times New Roman" panose="02020603050405020304" pitchFamily="18" charset="0"/>
              </a:rPr>
              <a:t>- аддитивная помеха. Во многих случаях имеет место только один путь распространения. Тогда выходной сигнал на выходе канала с помехой описывается выражением:</a:t>
            </a:r>
            <a:endParaRPr lang="ru-RU" sz="1600" dirty="0">
              <a:latin typeface="Times New Roman" panose="02020603050405020304" pitchFamily="18" charset="0"/>
              <a:ea typeface="Times New Roman" panose="02020603050405020304" pitchFamily="18" charset="0"/>
            </a:endParaRPr>
          </a:p>
          <a:p>
            <a:pPr algn="ctr">
              <a:spcBef>
                <a:spcPts val="600"/>
              </a:spcBef>
              <a:spcAft>
                <a:spcPts val="600"/>
              </a:spcAft>
            </a:pPr>
            <a:r>
              <a:rPr lang="ru-RU" i="1" dirty="0">
                <a:latin typeface="Times New Roman" panose="02020603050405020304" pitchFamily="18" charset="0"/>
                <a:ea typeface="Times New Roman" panose="02020603050405020304" pitchFamily="18" charset="0"/>
              </a:rPr>
              <a:t> x(t) = </a:t>
            </a:r>
            <a:r>
              <a:rPr lang="ru-RU" i="1" dirty="0">
                <a:latin typeface="Times New Roman" panose="02020603050405020304" pitchFamily="18" charset="0"/>
                <a:ea typeface="Times New Roman" panose="02020603050405020304" pitchFamily="18" charset="0"/>
                <a:sym typeface="Symbol" panose="05050102010706020507" pitchFamily="18" charset="2"/>
              </a:rPr>
              <a:t></a:t>
            </a:r>
            <a:r>
              <a:rPr lang="ru-RU" i="1" dirty="0">
                <a:latin typeface="Times New Roman" panose="02020603050405020304" pitchFamily="18" charset="0"/>
                <a:ea typeface="Times New Roman" panose="02020603050405020304" pitchFamily="18" charset="0"/>
              </a:rPr>
              <a:t>S(t-</a:t>
            </a:r>
            <a:r>
              <a:rPr lang="ru-RU" i="1" dirty="0">
                <a:latin typeface="Times New Roman" panose="02020603050405020304" pitchFamily="18" charset="0"/>
                <a:ea typeface="Times New Roman" panose="02020603050405020304" pitchFamily="18" charset="0"/>
                <a:sym typeface="Symbol" panose="05050102010706020507" pitchFamily="18" charset="2"/>
              </a:rPr>
              <a:t></a:t>
            </a:r>
            <a:r>
              <a:rPr lang="ru-RU" i="1" dirty="0">
                <a:latin typeface="Times New Roman" panose="02020603050405020304" pitchFamily="18" charset="0"/>
                <a:ea typeface="Times New Roman" panose="02020603050405020304" pitchFamily="18" charset="0"/>
              </a:rPr>
              <a:t>) + n(t). </a:t>
            </a:r>
          </a:p>
          <a:p>
            <a:pPr algn="just">
              <a:spcAft>
                <a:spcPts val="0"/>
              </a:spcAft>
            </a:pPr>
            <a:r>
              <a:rPr lang="ru-RU" dirty="0">
                <a:latin typeface="Times New Roman" panose="02020603050405020304" pitchFamily="18" charset="0"/>
                <a:ea typeface="Times New Roman" panose="02020603050405020304" pitchFamily="18" charset="0"/>
              </a:rPr>
              <a:t>Параметры канала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и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в общем случае являются функциями времени.</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22284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0C4BBD4F-50BB-4E99-B8BB-CAFD36D15776}"/>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B81BBB63-2298-4EA7-9AF4-83761AE1F3A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C2F95746-1BF4-4A5C-8A12-2108C0FC4E0D}"/>
              </a:ext>
            </a:extLst>
          </p:cNvPr>
          <p:cNvSpPr/>
          <p:nvPr/>
        </p:nvSpPr>
        <p:spPr>
          <a:xfrm>
            <a:off x="1225686" y="504036"/>
            <a:ext cx="9785214" cy="369332"/>
          </a:xfrm>
          <a:prstGeom prst="rect">
            <a:avLst/>
          </a:prstGeom>
        </p:spPr>
        <p:txBody>
          <a:bodyPr wrap="square">
            <a:spAutoFit/>
          </a:bodyPr>
          <a:lstStyle/>
          <a:p>
            <a:pPr algn="ctr"/>
            <a:r>
              <a:rPr lang="ru-RU" b="1" spc="100" dirty="0" err="1">
                <a:solidFill>
                  <a:srgbClr val="0033CC"/>
                </a:solidFill>
                <a:latin typeface="Verdana" panose="020B0604030504040204" pitchFamily="34" charset="0"/>
              </a:rPr>
              <a:t>Флуктуационные</a:t>
            </a:r>
            <a:r>
              <a:rPr lang="ru-RU" b="1" spc="100" dirty="0">
                <a:solidFill>
                  <a:srgbClr val="0033CC"/>
                </a:solidFill>
                <a:latin typeface="Verdana" panose="020B0604030504040204" pitchFamily="34" charset="0"/>
              </a:rPr>
              <a:t> помехи</a:t>
            </a:r>
          </a:p>
        </p:txBody>
      </p:sp>
      <p:sp>
        <p:nvSpPr>
          <p:cNvPr id="6" name="Прямоугольник 5">
            <a:extLst>
              <a:ext uri="{FF2B5EF4-FFF2-40B4-BE49-F238E27FC236}">
                <a16:creationId xmlns:a16="http://schemas.microsoft.com/office/drawing/2014/main" id="{AF195469-6BB1-4B35-AB83-867B4E3027AE}"/>
              </a:ext>
            </a:extLst>
          </p:cNvPr>
          <p:cNvSpPr/>
          <p:nvPr/>
        </p:nvSpPr>
        <p:spPr>
          <a:xfrm>
            <a:off x="466928" y="997727"/>
            <a:ext cx="11303540" cy="1200329"/>
          </a:xfrm>
          <a:prstGeom prst="rect">
            <a:avLst/>
          </a:prstGeom>
        </p:spPr>
        <p:txBody>
          <a:bodyPr wrap="square">
            <a:spAutoFit/>
          </a:bodyPr>
          <a:lstStyle/>
          <a:p>
            <a:r>
              <a:rPr lang="ru-RU" dirty="0">
                <a:ea typeface="Times New Roman" panose="02020603050405020304" pitchFamily="18" charset="0"/>
              </a:rPr>
              <a:t>Большое число аддитивных помех имеет </a:t>
            </a:r>
            <a:r>
              <a:rPr lang="ru-RU" dirty="0" err="1">
                <a:ea typeface="Times New Roman" panose="02020603050405020304" pitchFamily="18" charset="0"/>
              </a:rPr>
              <a:t>флуктуационный</a:t>
            </a:r>
            <a:r>
              <a:rPr lang="ru-RU" dirty="0">
                <a:ea typeface="Times New Roman" panose="02020603050405020304" pitchFamily="18" charset="0"/>
              </a:rPr>
              <a:t> характер с нормальным законом распределения. </a:t>
            </a:r>
            <a:r>
              <a:rPr lang="ru-RU" b="1" dirty="0" err="1">
                <a:ea typeface="Times New Roman" panose="02020603050405020304" pitchFamily="18" charset="0"/>
              </a:rPr>
              <a:t>Флуктуационные</a:t>
            </a:r>
            <a:r>
              <a:rPr lang="ru-RU" b="1" dirty="0">
                <a:ea typeface="Times New Roman" panose="02020603050405020304" pitchFamily="18" charset="0"/>
              </a:rPr>
              <a:t> помехи</a:t>
            </a:r>
            <a:r>
              <a:rPr lang="ru-RU" dirty="0">
                <a:ea typeface="Times New Roman" panose="02020603050405020304" pitchFamily="18" charset="0"/>
              </a:rPr>
              <a:t> представляют собой реализацию стационарного случайного процесса с </a:t>
            </a:r>
            <a:r>
              <a:rPr lang="ru-RU" i="1" dirty="0">
                <a:ea typeface="Times New Roman" panose="02020603050405020304" pitchFamily="18" charset="0"/>
              </a:rPr>
              <a:t>нормальным</a:t>
            </a:r>
            <a:r>
              <a:rPr lang="ru-RU" dirty="0">
                <a:ea typeface="Times New Roman" panose="02020603050405020304" pitchFamily="18" charset="0"/>
              </a:rPr>
              <a:t> распределением вероятностей (гауссовский процесс). </a:t>
            </a:r>
          </a:p>
          <a:p>
            <a:endParaRPr lang="ru-RU" dirty="0"/>
          </a:p>
        </p:txBody>
      </p:sp>
      <p:sp>
        <p:nvSpPr>
          <p:cNvPr id="8" name="Прямоугольник 7">
            <a:extLst>
              <a:ext uri="{FF2B5EF4-FFF2-40B4-BE49-F238E27FC236}">
                <a16:creationId xmlns:a16="http://schemas.microsoft.com/office/drawing/2014/main" id="{2460D991-D89F-4761-AB39-4DEC9F60FBDD}"/>
              </a:ext>
            </a:extLst>
          </p:cNvPr>
          <p:cNvSpPr/>
          <p:nvPr/>
        </p:nvSpPr>
        <p:spPr>
          <a:xfrm>
            <a:off x="466928" y="1890360"/>
            <a:ext cx="11303540" cy="954107"/>
          </a:xfrm>
          <a:prstGeom prst="rect">
            <a:avLst/>
          </a:prstGeom>
        </p:spPr>
        <p:txBody>
          <a:bodyPr wrap="square">
            <a:spAutoFit/>
          </a:bodyPr>
          <a:lstStyle/>
          <a:p>
            <a:pPr algn="just">
              <a:spcAft>
                <a:spcPts val="0"/>
              </a:spcAft>
            </a:pPr>
            <a:r>
              <a:rPr lang="ru-RU" dirty="0">
                <a:ea typeface="Times New Roman" panose="02020603050405020304" pitchFamily="18" charset="0"/>
              </a:rPr>
              <a:t>В большинстве случаев нормальная </a:t>
            </a:r>
            <a:r>
              <a:rPr lang="ru-RU" dirty="0" err="1">
                <a:ea typeface="Times New Roman" panose="02020603050405020304" pitchFamily="18" charset="0"/>
              </a:rPr>
              <a:t>флуктуационная</a:t>
            </a:r>
            <a:r>
              <a:rPr lang="ru-RU" dirty="0">
                <a:ea typeface="Times New Roman" panose="02020603050405020304" pitchFamily="18" charset="0"/>
              </a:rPr>
              <a:t> помеха имеет равномерный спектр в столь широкой полосе частот, что ее можно считать практически бесконечной. Такая помеха носит название </a:t>
            </a:r>
            <a:r>
              <a:rPr lang="ru-RU" b="1" dirty="0">
                <a:ea typeface="Times New Roman" panose="02020603050405020304" pitchFamily="18" charset="0"/>
              </a:rPr>
              <a:t>“нормальный аддитивный белый шум”, </a:t>
            </a:r>
            <a:r>
              <a:rPr lang="ru-RU" dirty="0">
                <a:ea typeface="Times New Roman" panose="02020603050405020304" pitchFamily="18" charset="0"/>
              </a:rPr>
              <a:t>которая полностью характеризуется спектральной </a:t>
            </a:r>
            <a:r>
              <a:rPr lang="ru-RU" sz="2000" dirty="0">
                <a:ea typeface="Times New Roman" panose="02020603050405020304" pitchFamily="18" charset="0"/>
              </a:rPr>
              <a:t>плотностью      </a:t>
            </a:r>
            <a:r>
              <a:rPr lang="ru-RU" sz="2000" b="1" i="1" dirty="0">
                <a:solidFill>
                  <a:srgbClr val="0033CC"/>
                </a:solidFill>
                <a:latin typeface="Times New Roman" panose="02020603050405020304" pitchFamily="18" charset="0"/>
                <a:ea typeface="Times New Roman" panose="02020603050405020304" pitchFamily="18" charset="0"/>
              </a:rPr>
              <a:t>N</a:t>
            </a:r>
            <a:r>
              <a:rPr lang="ru-RU" sz="2000" b="1" baseline="-25000" dirty="0">
                <a:solidFill>
                  <a:srgbClr val="0033CC"/>
                </a:solidFill>
                <a:latin typeface="Times New Roman" panose="02020603050405020304" pitchFamily="18" charset="0"/>
                <a:ea typeface="Times New Roman" panose="02020603050405020304" pitchFamily="18" charset="0"/>
              </a:rPr>
              <a:t>0</a:t>
            </a:r>
            <a:r>
              <a:rPr lang="ru-RU" sz="2000" b="1" dirty="0">
                <a:solidFill>
                  <a:srgbClr val="0033CC"/>
                </a:solidFill>
                <a:latin typeface="Times New Roman" panose="02020603050405020304" pitchFamily="18" charset="0"/>
                <a:ea typeface="Times New Roman" panose="02020603050405020304" pitchFamily="18" charset="0"/>
              </a:rPr>
              <a:t>=</a:t>
            </a:r>
            <a:r>
              <a:rPr lang="ru-RU" sz="2000" b="1" i="1" dirty="0" err="1">
                <a:solidFill>
                  <a:srgbClr val="0033CC"/>
                </a:solidFill>
                <a:latin typeface="Times New Roman" panose="02020603050405020304" pitchFamily="18" charset="0"/>
                <a:ea typeface="Times New Roman" panose="02020603050405020304" pitchFamily="18" charset="0"/>
              </a:rPr>
              <a:t>P</a:t>
            </a:r>
            <a:r>
              <a:rPr lang="ru-RU" sz="2000" b="1" i="1" baseline="-25000" dirty="0" err="1">
                <a:solidFill>
                  <a:srgbClr val="0033CC"/>
                </a:solidFill>
                <a:latin typeface="Times New Roman" panose="02020603050405020304" pitchFamily="18" charset="0"/>
                <a:ea typeface="Times New Roman" panose="02020603050405020304" pitchFamily="18" charset="0"/>
              </a:rPr>
              <a:t>п</a:t>
            </a:r>
            <a:r>
              <a:rPr lang="ru-RU" sz="2000" b="1" i="1" baseline="-25000" dirty="0">
                <a:solidFill>
                  <a:srgbClr val="0033CC"/>
                </a:solidFill>
                <a:latin typeface="Times New Roman" panose="02020603050405020304" pitchFamily="18" charset="0"/>
                <a:ea typeface="Times New Roman" panose="02020603050405020304" pitchFamily="18" charset="0"/>
              </a:rPr>
              <a:t> </a:t>
            </a:r>
            <a:r>
              <a:rPr lang="ru-RU" sz="2000" b="1" i="1" dirty="0">
                <a:solidFill>
                  <a:srgbClr val="0033CC"/>
                </a:solidFill>
                <a:latin typeface="Times New Roman" panose="02020603050405020304" pitchFamily="18" charset="0"/>
                <a:ea typeface="Times New Roman" panose="02020603050405020304" pitchFamily="18" charset="0"/>
              </a:rPr>
              <a:t>/</a:t>
            </a:r>
            <a:r>
              <a:rPr lang="ru-RU" sz="1600" b="1" i="1" dirty="0">
                <a:solidFill>
                  <a:srgbClr val="0033CC"/>
                </a:solidFill>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000" b="1" i="1" dirty="0">
                <a:solidFill>
                  <a:srgbClr val="0033CC"/>
                </a:solidFill>
                <a:latin typeface="Times New Roman" panose="02020603050405020304" pitchFamily="18" charset="0"/>
                <a:ea typeface="Times New Roman" panose="02020603050405020304" pitchFamily="18" charset="0"/>
              </a:rPr>
              <a:t>F</a:t>
            </a:r>
            <a:r>
              <a:rPr lang="ru-RU" sz="2000" b="1" i="1" dirty="0">
                <a:solidFill>
                  <a:srgbClr val="0033CC"/>
                </a:solidFill>
                <a:ea typeface="Times New Roman" panose="02020603050405020304" pitchFamily="18" charset="0"/>
              </a:rPr>
              <a:t>                 </a:t>
            </a:r>
            <a:r>
              <a:rPr lang="ru-RU" dirty="0">
                <a:ea typeface="Times New Roman" panose="02020603050405020304" pitchFamily="18" charset="0"/>
              </a:rPr>
              <a:t>.</a:t>
            </a:r>
            <a:endParaRPr lang="ru-RU" sz="1600" dirty="0">
              <a:effectLst/>
              <a:ea typeface="Times New Roman" panose="02020603050405020304" pitchFamily="18" charset="0"/>
            </a:endParaRPr>
          </a:p>
        </p:txBody>
      </p:sp>
      <p:sp>
        <p:nvSpPr>
          <p:cNvPr id="12" name="Rectangle 2">
            <a:extLst>
              <a:ext uri="{FF2B5EF4-FFF2-40B4-BE49-F238E27FC236}">
                <a16:creationId xmlns:a16="http://schemas.microsoft.com/office/drawing/2014/main" id="{25A51A61-FC13-43D3-AB53-F9FFE77249CC}"/>
              </a:ext>
            </a:extLst>
          </p:cNvPr>
          <p:cNvSpPr>
            <a:spLocks noChangeArrowheads="1"/>
          </p:cNvSpPr>
          <p:nvPr/>
        </p:nvSpPr>
        <p:spPr bwMode="auto">
          <a:xfrm>
            <a:off x="466928" y="3105835"/>
            <a:ext cx="81516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Плотность вероятности гауссовой помехи распределена по нормальному закону</a:t>
            </a:r>
            <a:endParaRPr kumimoji="0" lang="ru-RU" altLang="ru-RU"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Объект 12">
            <a:extLst>
              <a:ext uri="{FF2B5EF4-FFF2-40B4-BE49-F238E27FC236}">
                <a16:creationId xmlns:a16="http://schemas.microsoft.com/office/drawing/2014/main" id="{AEDC69DA-79A0-4587-AE1A-3738C7265691}"/>
              </a:ext>
            </a:extLst>
          </p:cNvPr>
          <p:cNvGraphicFramePr>
            <a:graphicFrameLocks noChangeAspect="1"/>
          </p:cNvGraphicFramePr>
          <p:nvPr>
            <p:extLst>
              <p:ext uri="{D42A27DB-BD31-4B8C-83A1-F6EECF244321}">
                <p14:modId xmlns:p14="http://schemas.microsoft.com/office/powerpoint/2010/main" val="3525187125"/>
              </p:ext>
            </p:extLst>
          </p:nvPr>
        </p:nvGraphicFramePr>
        <p:xfrm>
          <a:off x="4124532" y="3585518"/>
          <a:ext cx="2723740" cy="858262"/>
        </p:xfrm>
        <a:graphic>
          <a:graphicData uri="http://schemas.openxmlformats.org/presentationml/2006/ole">
            <mc:AlternateContent xmlns:mc="http://schemas.openxmlformats.org/markup-compatibility/2006">
              <mc:Choice xmlns:v="urn:schemas-microsoft-com:vml" Requires="v">
                <p:oleObj spid="_x0000_s35930" name="Equation" r:id="rId3" imgW="1612900" imgH="508000" progId="Equation.DSMT4">
                  <p:embed/>
                </p:oleObj>
              </mc:Choice>
              <mc:Fallback>
                <p:oleObj name="Equation" r:id="rId3" imgW="1612900" imgH="508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32" y="3585518"/>
                        <a:ext cx="2723740" cy="858262"/>
                      </a:xfrm>
                      <a:prstGeom prst="rect">
                        <a:avLst/>
                      </a:prstGeom>
                      <a:noFill/>
                    </p:spPr>
                  </p:pic>
                </p:oleObj>
              </mc:Fallback>
            </mc:AlternateContent>
          </a:graphicData>
        </a:graphic>
      </p:graphicFrame>
      <p:sp>
        <p:nvSpPr>
          <p:cNvPr id="14" name="Rectangle 3">
            <a:extLst>
              <a:ext uri="{FF2B5EF4-FFF2-40B4-BE49-F238E27FC236}">
                <a16:creationId xmlns:a16="http://schemas.microsoft.com/office/drawing/2014/main" id="{7A8E3F37-6614-4F19-A345-D0F97C5A474B}"/>
              </a:ext>
            </a:extLst>
          </p:cNvPr>
          <p:cNvSpPr>
            <a:spLocks noChangeArrowheads="1"/>
          </p:cNvSpPr>
          <p:nvPr/>
        </p:nvSpPr>
        <p:spPr bwMode="auto">
          <a:xfrm>
            <a:off x="466928" y="3657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(5.5)</a:t>
            </a: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16" name="Line 4">
            <a:extLst>
              <a:ext uri="{FF2B5EF4-FFF2-40B4-BE49-F238E27FC236}">
                <a16:creationId xmlns:a16="http://schemas.microsoft.com/office/drawing/2014/main" id="{4C3974DA-149C-43E3-93C2-7CAA74791D13}"/>
              </a:ext>
            </a:extLst>
          </p:cNvPr>
          <p:cNvSpPr>
            <a:spLocks noChangeShapeType="1"/>
          </p:cNvSpPr>
          <p:nvPr/>
        </p:nvSpPr>
        <p:spPr bwMode="auto">
          <a:xfrm>
            <a:off x="7517016" y="7987133"/>
            <a:ext cx="274637" cy="0"/>
          </a:xfrm>
          <a:prstGeom prst="line">
            <a:avLst/>
          </a:prstGeom>
          <a:noFill/>
          <a:ln w="952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Rectangle 7">
            <a:extLst>
              <a:ext uri="{FF2B5EF4-FFF2-40B4-BE49-F238E27FC236}">
                <a16:creationId xmlns:a16="http://schemas.microsoft.com/office/drawing/2014/main" id="{2E079A5C-982B-4958-85B6-939626E7D4EA}"/>
              </a:ext>
            </a:extLst>
          </p:cNvPr>
          <p:cNvSpPr>
            <a:spLocks noChangeArrowheads="1"/>
          </p:cNvSpPr>
          <p:nvPr/>
        </p:nvSpPr>
        <p:spPr bwMode="auto">
          <a:xfrm>
            <a:off x="466928" y="43136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2" name="Rectangle 10">
            <a:extLst>
              <a:ext uri="{FF2B5EF4-FFF2-40B4-BE49-F238E27FC236}">
                <a16:creationId xmlns:a16="http://schemas.microsoft.com/office/drawing/2014/main" id="{014C6633-B787-4065-BCCB-B590F308122A}"/>
              </a:ext>
            </a:extLst>
          </p:cNvPr>
          <p:cNvSpPr>
            <a:spLocks noChangeArrowheads="1"/>
          </p:cNvSpPr>
          <p:nvPr/>
        </p:nvSpPr>
        <p:spPr bwMode="auto">
          <a:xfrm>
            <a:off x="6054446" y="433669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3" name="Line 9">
            <a:extLst>
              <a:ext uri="{FF2B5EF4-FFF2-40B4-BE49-F238E27FC236}">
                <a16:creationId xmlns:a16="http://schemas.microsoft.com/office/drawing/2014/main" id="{7ED0862E-7BDB-49D9-B09F-A09FC3668681}"/>
              </a:ext>
            </a:extLst>
          </p:cNvPr>
          <p:cNvSpPr>
            <a:spLocks noChangeShapeType="1"/>
          </p:cNvSpPr>
          <p:nvPr/>
        </p:nvSpPr>
        <p:spPr bwMode="auto">
          <a:xfrm>
            <a:off x="13104534" y="7966239"/>
            <a:ext cx="274637" cy="0"/>
          </a:xfrm>
          <a:prstGeom prst="line">
            <a:avLst/>
          </a:prstGeom>
          <a:noFill/>
          <a:ln w="952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4" name="Rectangle 11">
            <a:extLst>
              <a:ext uri="{FF2B5EF4-FFF2-40B4-BE49-F238E27FC236}">
                <a16:creationId xmlns:a16="http://schemas.microsoft.com/office/drawing/2014/main" id="{45B35E96-BF83-463E-B900-8E7BCACB4CBA}"/>
              </a:ext>
            </a:extLst>
          </p:cNvPr>
          <p:cNvSpPr>
            <a:spLocks noChangeArrowheads="1"/>
          </p:cNvSpPr>
          <p:nvPr/>
        </p:nvSpPr>
        <p:spPr bwMode="auto">
          <a:xfrm>
            <a:off x="466928" y="4639533"/>
            <a:ext cx="1014720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где </a:t>
            </a:r>
            <a:r>
              <a:rPr kumimoji="0" lang="ru-RU" altLang="ru-RU" b="0" i="1" u="none" strike="noStrike" cap="none" normalizeH="0" baseline="0" dirty="0" err="1">
                <a:ln>
                  <a:noFill/>
                </a:ln>
                <a:solidFill>
                  <a:schemeClr val="tx1"/>
                </a:solidFill>
                <a:effectLst/>
                <a:ea typeface="Times New Roman" panose="02020603050405020304" pitchFamily="18" charset="0"/>
              </a:rPr>
              <a:t>U</a:t>
            </a:r>
            <a:r>
              <a:rPr kumimoji="0" lang="ru-RU" altLang="ru-RU" b="0" i="1" u="none" strike="noStrike" cap="none" normalizeH="0" baseline="-30000" dirty="0" err="1">
                <a:ln>
                  <a:noFill/>
                </a:ln>
                <a:solidFill>
                  <a:schemeClr val="tx1"/>
                </a:solidFill>
                <a:effectLst/>
                <a:ea typeface="Times New Roman" panose="02020603050405020304" pitchFamily="18" charset="0"/>
              </a:rPr>
              <a:t>п</a:t>
            </a:r>
            <a:r>
              <a:rPr kumimoji="0" lang="ru-RU" altLang="ru-RU" b="0" i="0" u="none" strike="noStrike" cap="none" normalizeH="0" baseline="-30000" dirty="0">
                <a:ln>
                  <a:noFill/>
                </a:ln>
                <a:solidFill>
                  <a:schemeClr val="tx1"/>
                </a:solidFill>
                <a:effectLst/>
                <a:ea typeface="Times New Roman" panose="02020603050405020304" pitchFamily="18" charset="0"/>
              </a:rPr>
              <a:t> </a:t>
            </a:r>
            <a:r>
              <a:rPr kumimoji="0" lang="ru-RU" altLang="ru-RU" b="0" i="0" u="none" strike="noStrike" cap="none" normalizeH="0" baseline="0" dirty="0">
                <a:ln>
                  <a:noFill/>
                </a:ln>
                <a:solidFill>
                  <a:schemeClr val="tx1"/>
                </a:solidFill>
                <a:effectLst/>
                <a:ea typeface="Times New Roman" panose="02020603050405020304" pitchFamily="18" charset="0"/>
              </a:rPr>
              <a:t> - мгновенное значение помехи;  </a:t>
            </a:r>
            <a:r>
              <a:rPr kumimoji="0" lang="ru-RU" altLang="ru-RU" b="0" i="1" u="none" strike="noStrike" cap="none" normalizeH="0" baseline="0" dirty="0" err="1">
                <a:ln>
                  <a:noFill/>
                </a:ln>
                <a:solidFill>
                  <a:schemeClr val="tx1"/>
                </a:solidFill>
                <a:effectLst/>
                <a:ea typeface="Times New Roman" panose="02020603050405020304" pitchFamily="18" charset="0"/>
              </a:rPr>
              <a:t>U</a:t>
            </a:r>
            <a:r>
              <a:rPr kumimoji="0" lang="ru-RU" altLang="ru-RU" b="0" i="1" u="none" strike="noStrike" cap="none" normalizeH="0" baseline="-30000" dirty="0" err="1">
                <a:ln>
                  <a:noFill/>
                </a:ln>
                <a:solidFill>
                  <a:schemeClr val="tx1"/>
                </a:solidFill>
                <a:effectLst/>
                <a:ea typeface="Times New Roman" panose="02020603050405020304" pitchFamily="18" charset="0"/>
              </a:rPr>
              <a:t>п</a:t>
            </a:r>
            <a:r>
              <a:rPr kumimoji="0" lang="ru-RU" altLang="ru-RU" b="0" i="0" u="none" strike="noStrike" cap="none" normalizeH="0" baseline="-30000" dirty="0">
                <a:ln>
                  <a:noFill/>
                </a:ln>
                <a:solidFill>
                  <a:schemeClr val="tx1"/>
                </a:solidFill>
                <a:effectLst/>
                <a:ea typeface="Times New Roman" panose="02020603050405020304" pitchFamily="18" charset="0"/>
              </a:rPr>
              <a:t> </a:t>
            </a:r>
            <a:r>
              <a:rPr kumimoji="0" lang="ru-RU" altLang="ru-RU" b="0" i="0" u="none" strike="noStrike" cap="none" normalizeH="0" baseline="0" dirty="0">
                <a:ln>
                  <a:noFill/>
                </a:ln>
                <a:solidFill>
                  <a:schemeClr val="tx1"/>
                </a:solidFill>
                <a:effectLst/>
                <a:ea typeface="Times New Roman" panose="02020603050405020304" pitchFamily="18" charset="0"/>
              </a:rPr>
              <a:t>- среднее значение помехи, которое обычно равно нулю;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1"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a:t>
            </a:r>
            <a:r>
              <a:rPr kumimoji="0" lang="ru-RU" altLang="ru-RU" b="0" i="1" u="none" strike="noStrike" cap="none" normalizeH="0" baseline="30000" dirty="0">
                <a:ln>
                  <a:noFill/>
                </a:ln>
                <a:solidFill>
                  <a:schemeClr val="tx1"/>
                </a:solidFill>
                <a:effectLst/>
                <a:ea typeface="Times New Roman" panose="02020603050405020304" pitchFamily="18" charset="0"/>
              </a:rPr>
              <a:t>2</a:t>
            </a:r>
            <a:r>
              <a:rPr kumimoji="0" lang="ru-RU" altLang="ru-RU" b="0" i="1" u="none" strike="noStrike" cap="none" normalizeH="0" baseline="-30000" dirty="0">
                <a:ln>
                  <a:noFill/>
                </a:ln>
                <a:solidFill>
                  <a:schemeClr val="tx1"/>
                </a:solidFill>
                <a:effectLst/>
                <a:ea typeface="Times New Roman" panose="02020603050405020304" pitchFamily="18" charset="0"/>
                <a:sym typeface="Symbol" panose="05050102010706020507" pitchFamily="18" charset="2"/>
              </a:rPr>
              <a:t>п</a:t>
            </a:r>
            <a:r>
              <a:rPr kumimoji="0" lang="ru-RU" altLang="ru-RU" b="0" i="0"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 дисперсия помехи, равная средней мощности помехи на единичном сопротивлении;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1"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a:t>
            </a:r>
            <a:r>
              <a:rPr kumimoji="0" lang="ru-RU" altLang="ru-RU" b="0" i="1" u="none" strike="noStrike" cap="none" normalizeH="0" baseline="-30000" dirty="0">
                <a:ln>
                  <a:noFill/>
                </a:ln>
                <a:solidFill>
                  <a:schemeClr val="tx1"/>
                </a:solidFill>
                <a:effectLst/>
                <a:ea typeface="Times New Roman" panose="02020603050405020304" pitchFamily="18" charset="0"/>
              </a:rPr>
              <a:t>п</a:t>
            </a:r>
            <a:r>
              <a:rPr kumimoji="0" lang="ru-RU" altLang="ru-RU" b="0" i="1"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a:t>
            </a:r>
            <a:r>
              <a:rPr kumimoji="0" lang="ru-RU" altLang="ru-RU" b="0" i="1" u="none" strike="noStrike" cap="none" normalizeH="0" baseline="0" dirty="0" err="1">
                <a:ln>
                  <a:noFill/>
                </a:ln>
                <a:solidFill>
                  <a:schemeClr val="tx1"/>
                </a:solidFill>
                <a:effectLst/>
                <a:ea typeface="Times New Roman" panose="02020603050405020304" pitchFamily="18" charset="0"/>
                <a:sym typeface="Symbol" panose="05050102010706020507" pitchFamily="18" charset="2"/>
              </a:rPr>
              <a:t>U</a:t>
            </a:r>
            <a:r>
              <a:rPr kumimoji="0" lang="ru-RU" altLang="ru-RU" b="0" i="1" u="none" strike="noStrike" cap="none" normalizeH="0" baseline="-30000" dirty="0" err="1">
                <a:ln>
                  <a:noFill/>
                </a:ln>
                <a:solidFill>
                  <a:schemeClr val="tx1"/>
                </a:solidFill>
                <a:effectLst/>
                <a:ea typeface="Times New Roman" panose="02020603050405020304" pitchFamily="18" charset="0"/>
                <a:sym typeface="Symbol" panose="05050102010706020507" pitchFamily="18" charset="2"/>
              </a:rPr>
              <a:t>п</a:t>
            </a:r>
            <a:r>
              <a:rPr kumimoji="0" lang="ru-RU" altLang="ru-RU" b="0" i="1" u="none" strike="noStrike" cap="none" normalizeH="0" baseline="-30000" dirty="0">
                <a:ln>
                  <a:noFill/>
                </a:ln>
                <a:solidFill>
                  <a:schemeClr val="tx1"/>
                </a:solidFill>
                <a:effectLst/>
                <a:ea typeface="Times New Roman" panose="02020603050405020304" pitchFamily="18" charset="0"/>
                <a:sym typeface="Symbol" panose="05050102010706020507" pitchFamily="18" charset="2"/>
              </a:rPr>
              <a:t> эф </a:t>
            </a:r>
            <a:r>
              <a:rPr kumimoji="0" lang="ru-RU" altLang="ru-RU" b="0" i="0"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 эффективное напряжение помехи.</a:t>
            </a:r>
            <a:endParaRPr kumimoji="0" lang="ru-RU" altLang="ru-RU" b="0" i="1" u="none" strike="noStrike" cap="none" normalizeH="0" baseline="0" dirty="0">
              <a:ln>
                <a:noFill/>
              </a:ln>
              <a:solidFill>
                <a:schemeClr val="tx1"/>
              </a:solidFill>
              <a:effectLst/>
              <a:ea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306129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1FC5B741-A97F-40A6-8B99-B2FB788A3BFE}"/>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38A583CB-44A3-47B5-885E-4AB82F1C90A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04C5781D-2FA9-4332-9598-92EB73F738F7}"/>
              </a:ext>
            </a:extLst>
          </p:cNvPr>
          <p:cNvSpPr/>
          <p:nvPr/>
        </p:nvSpPr>
        <p:spPr>
          <a:xfrm>
            <a:off x="1225686" y="504036"/>
            <a:ext cx="9785214" cy="369332"/>
          </a:xfrm>
          <a:prstGeom prst="rect">
            <a:avLst/>
          </a:prstGeom>
        </p:spPr>
        <p:txBody>
          <a:bodyPr wrap="square">
            <a:spAutoFit/>
          </a:bodyPr>
          <a:lstStyle/>
          <a:p>
            <a:pPr algn="ctr"/>
            <a:r>
              <a:rPr lang="ru-RU" b="1" spc="100" dirty="0" err="1">
                <a:solidFill>
                  <a:srgbClr val="0033CC"/>
                </a:solidFill>
                <a:latin typeface="Verdana" panose="020B0604030504040204" pitchFamily="34" charset="0"/>
              </a:rPr>
              <a:t>Флуктуационные</a:t>
            </a:r>
            <a:r>
              <a:rPr lang="ru-RU" b="1" spc="100" dirty="0">
                <a:solidFill>
                  <a:srgbClr val="0033CC"/>
                </a:solidFill>
                <a:latin typeface="Verdana" panose="020B0604030504040204" pitchFamily="34" charset="0"/>
              </a:rPr>
              <a:t> помехи</a:t>
            </a:r>
          </a:p>
        </p:txBody>
      </p:sp>
      <p:sp>
        <p:nvSpPr>
          <p:cNvPr id="6" name="Rectangle 2">
            <a:extLst>
              <a:ext uri="{FF2B5EF4-FFF2-40B4-BE49-F238E27FC236}">
                <a16:creationId xmlns:a16="http://schemas.microsoft.com/office/drawing/2014/main" id="{9AD96F84-B13A-447C-A477-4EAE393FBC78}"/>
              </a:ext>
            </a:extLst>
          </p:cNvPr>
          <p:cNvSpPr>
            <a:spLocks noChangeArrowheads="1"/>
          </p:cNvSpPr>
          <p:nvPr/>
        </p:nvSpPr>
        <p:spPr bwMode="auto">
          <a:xfrm>
            <a:off x="505838" y="1007452"/>
            <a:ext cx="1135201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Интегральная функция распределения </a:t>
            </a:r>
            <a:r>
              <a:rPr kumimoji="0" lang="en-US" altLang="ru-RU" b="1" i="1" u="none" strike="noStrike" cap="none" normalizeH="0" baseline="0" dirty="0">
                <a:ln>
                  <a:noFill/>
                </a:ln>
                <a:solidFill>
                  <a:schemeClr val="tx1"/>
                </a:solidFill>
                <a:effectLst/>
                <a:ea typeface="Times New Roman" panose="02020603050405020304" pitchFamily="18" charset="0"/>
              </a:rPr>
              <a:t>F</a:t>
            </a:r>
            <a:r>
              <a:rPr kumimoji="0" lang="ru-RU" altLang="ru-RU" b="1" i="1" u="none" strike="noStrike" cap="none" normalizeH="0" baseline="0" dirty="0">
                <a:ln>
                  <a:noFill/>
                </a:ln>
                <a:solidFill>
                  <a:schemeClr val="tx1"/>
                </a:solidFill>
                <a:effectLst/>
                <a:ea typeface="Times New Roman" panose="02020603050405020304" pitchFamily="18" charset="0"/>
              </a:rPr>
              <a:t>( </a:t>
            </a:r>
            <a:r>
              <a:rPr kumimoji="0" lang="en-US" altLang="ru-RU" b="1" i="1" u="none" strike="noStrike" cap="none" normalizeH="0" baseline="0" dirty="0">
                <a:ln>
                  <a:noFill/>
                </a:ln>
                <a:solidFill>
                  <a:schemeClr val="tx1"/>
                </a:solidFill>
                <a:effectLst/>
                <a:ea typeface="Times New Roman" panose="02020603050405020304" pitchFamily="18" charset="0"/>
              </a:rPr>
              <a:t>U</a:t>
            </a:r>
            <a:r>
              <a:rPr kumimoji="0" lang="ru-RU" altLang="ru-RU" b="1" i="1" u="none" strike="noStrike" cap="none" normalizeH="0" baseline="-30000" dirty="0">
                <a:ln>
                  <a:noFill/>
                </a:ln>
                <a:solidFill>
                  <a:schemeClr val="tx1"/>
                </a:solidFill>
                <a:effectLst/>
                <a:ea typeface="Times New Roman" panose="02020603050405020304" pitchFamily="18" charset="0"/>
              </a:rPr>
              <a:t>0 </a:t>
            </a:r>
            <a:r>
              <a:rPr kumimoji="0" lang="ru-RU" altLang="ru-RU" b="1" i="1" u="none" strike="noStrike" cap="none" normalizeH="0" baseline="0" dirty="0">
                <a:ln>
                  <a:noFill/>
                </a:ln>
                <a:solidFill>
                  <a:schemeClr val="tx1"/>
                </a:solidFill>
                <a:effectLst/>
                <a:ea typeface="Times New Roman" panose="02020603050405020304" pitchFamily="18" charset="0"/>
              </a:rPr>
              <a:t>)</a:t>
            </a:r>
            <a:r>
              <a:rPr kumimoji="0" lang="ru-RU" altLang="ru-RU" b="0" i="0" u="none" strike="noStrike" cap="none" normalizeH="0" baseline="0" dirty="0">
                <a:ln>
                  <a:noFill/>
                </a:ln>
                <a:solidFill>
                  <a:schemeClr val="tx1"/>
                </a:solidFill>
                <a:effectLst/>
                <a:ea typeface="Times New Roman" panose="02020603050405020304" pitchFamily="18" charset="0"/>
              </a:rPr>
              <a:t> представляет собой вероятность того, что мгновенное напряжение </a:t>
            </a:r>
          </a:p>
          <a:p>
            <a:pPr eaLnBrk="0" fontAlgn="base" hangingPunct="0">
              <a:spcBef>
                <a:spcPct val="0"/>
              </a:spcBef>
              <a:spcAft>
                <a:spcPct val="0"/>
              </a:spcAft>
            </a:pPr>
            <a:r>
              <a:rPr kumimoji="0" lang="ru-RU" altLang="ru-RU" b="0" i="0" u="none" strike="noStrike" cap="none" normalizeH="0" baseline="0" dirty="0">
                <a:ln>
                  <a:noFill/>
                </a:ln>
                <a:solidFill>
                  <a:schemeClr val="tx1"/>
                </a:solidFill>
                <a:effectLst/>
                <a:ea typeface="Times New Roman" panose="02020603050405020304" pitchFamily="18" charset="0"/>
              </a:rPr>
              <a:t>помехи не превысит некоторое пороговое значение </a:t>
            </a:r>
            <a:r>
              <a:rPr kumimoji="0" lang="ru-RU" altLang="ru-RU" b="0" i="0" u="none" strike="noStrike" cap="none" normalizeH="0" baseline="0" dirty="0" err="1">
                <a:ln>
                  <a:noFill/>
                </a:ln>
                <a:solidFill>
                  <a:schemeClr val="tx1"/>
                </a:solidFill>
                <a:effectLst/>
                <a:ea typeface="Times New Roman" panose="02020603050405020304" pitchFamily="18" charset="0"/>
              </a:rPr>
              <a:t>U</a:t>
            </a:r>
            <a:r>
              <a:rPr kumimoji="0" lang="ru-RU" altLang="ru-RU" b="0" i="0" u="none" strike="noStrike" cap="none" normalizeH="0" baseline="-30000" dirty="0" err="1">
                <a:ln>
                  <a:noFill/>
                </a:ln>
                <a:solidFill>
                  <a:schemeClr val="tx1"/>
                </a:solidFill>
                <a:effectLst/>
                <a:ea typeface="Times New Roman" panose="02020603050405020304" pitchFamily="18" charset="0"/>
              </a:rPr>
              <a:t>o</a:t>
            </a:r>
            <a:r>
              <a:rPr kumimoji="0" lang="ru-RU" altLang="ru-RU" b="0" i="0" u="none" strike="noStrike" cap="none" normalizeH="0" baseline="0" dirty="0">
                <a:ln>
                  <a:noFill/>
                </a:ln>
                <a:solidFill>
                  <a:schemeClr val="tx1"/>
                </a:solidFill>
                <a:effectLst/>
                <a:ea typeface="Times New Roman" panose="02020603050405020304" pitchFamily="18" charset="0"/>
              </a:rPr>
              <a:t>. </a:t>
            </a:r>
            <a:r>
              <a:rPr lang="ru-RU" altLang="ru-RU" dirty="0">
                <a:ea typeface="Times New Roman" panose="02020603050405020304" pitchFamily="18" charset="0"/>
              </a:rPr>
              <a:t>где </a:t>
            </a:r>
            <a:r>
              <a:rPr lang="ru-RU" altLang="ru-RU" dirty="0" err="1">
                <a:ea typeface="Times New Roman" panose="02020603050405020304" pitchFamily="18" charset="0"/>
              </a:rPr>
              <a:t>U</a:t>
            </a:r>
            <a:r>
              <a:rPr lang="ru-RU" altLang="ru-RU" baseline="-30000" dirty="0" err="1">
                <a:ea typeface="Times New Roman" panose="02020603050405020304" pitchFamily="18" charset="0"/>
              </a:rPr>
              <a:t>o</a:t>
            </a:r>
            <a:r>
              <a:rPr lang="ru-RU" altLang="ru-RU" dirty="0">
                <a:ea typeface="Times New Roman" panose="02020603050405020304" pitchFamily="18" charset="0"/>
              </a:rPr>
              <a:t> = </a:t>
            </a:r>
            <a:r>
              <a:rPr lang="ru-RU" altLang="ru-RU" dirty="0" err="1">
                <a:ea typeface="Times New Roman" panose="02020603050405020304" pitchFamily="18" charset="0"/>
              </a:rPr>
              <a:t>U</a:t>
            </a:r>
            <a:r>
              <a:rPr lang="ru-RU" altLang="ru-RU" baseline="-30000" dirty="0" err="1">
                <a:ea typeface="Times New Roman" panose="02020603050405020304" pitchFamily="18" charset="0"/>
              </a:rPr>
              <a:t>п</a:t>
            </a:r>
            <a:r>
              <a:rPr lang="ru-RU" altLang="ru-RU" dirty="0">
                <a:ea typeface="Times New Roman" panose="02020603050405020304" pitchFamily="18" charset="0"/>
              </a:rPr>
              <a:t> /</a:t>
            </a:r>
            <a:r>
              <a:rPr lang="ru-RU" altLang="ru-RU" dirty="0">
                <a:ea typeface="Times New Roman" panose="02020603050405020304" pitchFamily="18" charset="0"/>
                <a:sym typeface="Symbol" panose="05050102010706020507" pitchFamily="18" charset="2"/>
              </a:rPr>
              <a:t></a:t>
            </a:r>
            <a:r>
              <a:rPr lang="ru-RU" altLang="ru-RU" baseline="-30000" dirty="0">
                <a:ea typeface="Times New Roman" panose="02020603050405020304" pitchFamily="18" charset="0"/>
              </a:rPr>
              <a:t>п</a:t>
            </a:r>
            <a:r>
              <a:rPr lang="ru-RU" altLang="ru-RU" dirty="0">
                <a:ea typeface="Times New Roman" panose="02020603050405020304" pitchFamily="18" charset="0"/>
                <a:sym typeface="Symbol" panose="05050102010706020507" pitchFamily="18" charset="2"/>
              </a:rPr>
              <a:t>- относительное значение помехи;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                  </a:t>
            </a:r>
            <a:endParaRPr kumimoji="0" lang="ru-RU" altLang="ru-RU"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b="0" i="0" u="none" strike="noStrike" cap="none" normalizeH="0" baseline="0" dirty="0">
              <a:ln>
                <a:noFill/>
              </a:ln>
              <a:solidFill>
                <a:schemeClr val="tx1"/>
              </a:solidFill>
              <a:effectLst/>
            </a:endParaRPr>
          </a:p>
        </p:txBody>
      </p:sp>
      <p:graphicFrame>
        <p:nvGraphicFramePr>
          <p:cNvPr id="7" name="Объект 6">
            <a:extLst>
              <a:ext uri="{FF2B5EF4-FFF2-40B4-BE49-F238E27FC236}">
                <a16:creationId xmlns:a16="http://schemas.microsoft.com/office/drawing/2014/main" id="{18796287-A115-4A51-9D51-8DFFD0A04505}"/>
              </a:ext>
            </a:extLst>
          </p:cNvPr>
          <p:cNvGraphicFramePr>
            <a:graphicFrameLocks noChangeAspect="1"/>
          </p:cNvGraphicFramePr>
          <p:nvPr>
            <p:extLst>
              <p:ext uri="{D42A27DB-BD31-4B8C-83A1-F6EECF244321}">
                <p14:modId xmlns:p14="http://schemas.microsoft.com/office/powerpoint/2010/main" val="3080049695"/>
              </p:ext>
            </p:extLst>
          </p:nvPr>
        </p:nvGraphicFramePr>
        <p:xfrm>
          <a:off x="1989307" y="1815722"/>
          <a:ext cx="7037962" cy="777117"/>
        </p:xfrm>
        <a:graphic>
          <a:graphicData uri="http://schemas.openxmlformats.org/presentationml/2006/ole">
            <mc:AlternateContent xmlns:mc="http://schemas.openxmlformats.org/markup-compatibility/2006">
              <mc:Choice xmlns:v="urn:schemas-microsoft-com:vml" Requires="v">
                <p:oleObj spid="_x0000_s38046" name="Equation" r:id="rId3" imgW="3441700" imgH="419100" progId="Equation.DSMT4">
                  <p:embed/>
                </p:oleObj>
              </mc:Choice>
              <mc:Fallback>
                <p:oleObj name="Equation" r:id="rId3" imgW="3441700" imgH="4191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307" y="1815722"/>
                        <a:ext cx="7037962" cy="777117"/>
                      </a:xfrm>
                      <a:prstGeom prst="rect">
                        <a:avLst/>
                      </a:prstGeom>
                      <a:noFill/>
                    </p:spPr>
                  </p:pic>
                </p:oleObj>
              </mc:Fallback>
            </mc:AlternateContent>
          </a:graphicData>
        </a:graphic>
      </p:graphicFrame>
      <p:graphicFrame>
        <p:nvGraphicFramePr>
          <p:cNvPr id="9" name="Объект 8">
            <a:extLst>
              <a:ext uri="{FF2B5EF4-FFF2-40B4-BE49-F238E27FC236}">
                <a16:creationId xmlns:a16="http://schemas.microsoft.com/office/drawing/2014/main" id="{A982CEAD-1A95-4CE9-843B-04EE60F22D38}"/>
              </a:ext>
            </a:extLst>
          </p:cNvPr>
          <p:cNvGraphicFramePr>
            <a:graphicFrameLocks noChangeAspect="1"/>
          </p:cNvGraphicFramePr>
          <p:nvPr>
            <p:extLst>
              <p:ext uri="{D42A27DB-BD31-4B8C-83A1-F6EECF244321}">
                <p14:modId xmlns:p14="http://schemas.microsoft.com/office/powerpoint/2010/main" val="1865333561"/>
              </p:ext>
            </p:extLst>
          </p:nvPr>
        </p:nvGraphicFramePr>
        <p:xfrm>
          <a:off x="710458" y="2895502"/>
          <a:ext cx="2882291" cy="834932"/>
        </p:xfrm>
        <a:graphic>
          <a:graphicData uri="http://schemas.openxmlformats.org/presentationml/2006/ole">
            <mc:AlternateContent xmlns:mc="http://schemas.openxmlformats.org/markup-compatibility/2006">
              <mc:Choice xmlns:v="urn:schemas-microsoft-com:vml" Requires="v">
                <p:oleObj spid="_x0000_s38047" name="Equation" r:id="rId5" imgW="2060280" imgH="597240" progId="Equation.DSMT4">
                  <p:embed/>
                </p:oleObj>
              </mc:Choice>
              <mc:Fallback>
                <p:oleObj name="Equation" r:id="rId5" imgW="2060280" imgH="597240" progId="Equation.DSMT4">
                  <p:embed/>
                  <p:pic>
                    <p:nvPicPr>
                      <p:cNvPr id="0" name=""/>
                      <p:cNvPicPr/>
                      <p:nvPr/>
                    </p:nvPicPr>
                    <p:blipFill>
                      <a:blip r:embed="rId6"/>
                      <a:stretch>
                        <a:fillRect/>
                      </a:stretch>
                    </p:blipFill>
                    <p:spPr>
                      <a:xfrm>
                        <a:off x="710458" y="2895502"/>
                        <a:ext cx="2882291" cy="834932"/>
                      </a:xfrm>
                      <a:prstGeom prst="rect">
                        <a:avLst/>
                      </a:prstGeom>
                    </p:spPr>
                  </p:pic>
                </p:oleObj>
              </mc:Fallback>
            </mc:AlternateContent>
          </a:graphicData>
        </a:graphic>
      </p:graphicFrame>
      <p:sp>
        <p:nvSpPr>
          <p:cNvPr id="11" name="Прямоугольник 10">
            <a:extLst>
              <a:ext uri="{FF2B5EF4-FFF2-40B4-BE49-F238E27FC236}">
                <a16:creationId xmlns:a16="http://schemas.microsoft.com/office/drawing/2014/main" id="{EC3EDA33-063A-49F8-BBB3-26F1A2D4A95B}"/>
              </a:ext>
            </a:extLst>
          </p:cNvPr>
          <p:cNvSpPr/>
          <p:nvPr/>
        </p:nvSpPr>
        <p:spPr>
          <a:xfrm>
            <a:off x="3592749" y="3116853"/>
            <a:ext cx="8430638" cy="369332"/>
          </a:xfrm>
          <a:prstGeom prst="rect">
            <a:avLst/>
          </a:prstGeom>
        </p:spPr>
        <p:txBody>
          <a:bodyPr wrap="square">
            <a:spAutoFit/>
          </a:bodyPr>
          <a:lstStyle/>
          <a:p>
            <a:pPr algn="just">
              <a:spcAft>
                <a:spcPts val="0"/>
              </a:spcAft>
            </a:pPr>
            <a:r>
              <a:rPr lang="ru-RU" dirty="0">
                <a:ea typeface="Times New Roman" panose="02020603050405020304" pitchFamily="18" charset="0"/>
              </a:rPr>
              <a:t>- табулированный интеграл вероятности или </a:t>
            </a:r>
            <a:r>
              <a:rPr lang="ru-RU" i="1" dirty="0">
                <a:ea typeface="Times New Roman" panose="02020603050405020304" pitchFamily="18" charset="0"/>
              </a:rPr>
              <a:t>функция Крампа.</a:t>
            </a:r>
            <a:r>
              <a:rPr lang="ru-RU" dirty="0">
                <a:ea typeface="Times New Roman" panose="02020603050405020304" pitchFamily="18" charset="0"/>
              </a:rPr>
              <a:t> </a:t>
            </a:r>
            <a:endParaRPr lang="ru-RU" sz="1600" dirty="0">
              <a:effectLst/>
              <a:ea typeface="Times New Roman" panose="02020603050405020304" pitchFamily="18" charset="0"/>
            </a:endParaRPr>
          </a:p>
        </p:txBody>
      </p:sp>
      <p:sp>
        <p:nvSpPr>
          <p:cNvPr id="13" name="Прямоугольник 12">
            <a:extLst>
              <a:ext uri="{FF2B5EF4-FFF2-40B4-BE49-F238E27FC236}">
                <a16:creationId xmlns:a16="http://schemas.microsoft.com/office/drawing/2014/main" id="{8F98F33C-E34E-4347-802C-0D4AC7EDE720}"/>
              </a:ext>
            </a:extLst>
          </p:cNvPr>
          <p:cNvSpPr/>
          <p:nvPr/>
        </p:nvSpPr>
        <p:spPr>
          <a:xfrm>
            <a:off x="334144" y="4276428"/>
            <a:ext cx="11352018" cy="2092881"/>
          </a:xfrm>
          <a:prstGeom prst="rect">
            <a:avLst/>
          </a:prstGeom>
        </p:spPr>
        <p:txBody>
          <a:bodyPr wrap="square">
            <a:spAutoFit/>
          </a:bodyPr>
          <a:lstStyle/>
          <a:p>
            <a:pPr algn="just">
              <a:spcAft>
                <a:spcPts val="0"/>
              </a:spcAft>
            </a:pPr>
            <a:r>
              <a:rPr lang="ru-RU" dirty="0">
                <a:ea typeface="Times New Roman" panose="02020603050405020304" pitchFamily="18" charset="0"/>
              </a:rPr>
              <a:t>Вероятность того, что уровень помехи примет значение, лежащее в заданных пределах, определяется по формуле:</a:t>
            </a:r>
          </a:p>
          <a:p>
            <a:pPr algn="just">
              <a:spcAft>
                <a:spcPts val="0"/>
              </a:spcAft>
            </a:pPr>
            <a:r>
              <a:rPr lang="ru-RU" dirty="0">
                <a:ea typeface="Times New Roman" panose="02020603050405020304" pitchFamily="18" charset="0"/>
              </a:rPr>
              <a:t>                                                           </a:t>
            </a:r>
            <a:r>
              <a:rPr lang="ru-RU" sz="2000" i="1" dirty="0">
                <a:latin typeface="Times New Roman" panose="02020603050405020304" pitchFamily="18" charset="0"/>
                <a:ea typeface="Times New Roman" panose="02020603050405020304" pitchFamily="18" charset="0"/>
              </a:rPr>
              <a:t>P{U</a:t>
            </a:r>
            <a:r>
              <a:rPr lang="ru-RU" sz="2000" i="1" baseline="-25000" dirty="0">
                <a:latin typeface="Times New Roman" panose="02020603050405020304" pitchFamily="18" charset="0"/>
                <a:ea typeface="Times New Roman" panose="02020603050405020304" pitchFamily="18" charset="0"/>
              </a:rPr>
              <a:t>1</a:t>
            </a:r>
            <a:r>
              <a:rPr lang="ru-RU" sz="2000" i="1" dirty="0">
                <a:latin typeface="Times New Roman" panose="02020603050405020304" pitchFamily="18" charset="0"/>
                <a:ea typeface="Times New Roman" panose="02020603050405020304" pitchFamily="18" charset="0"/>
              </a:rPr>
              <a:t>&lt;U&lt;U</a:t>
            </a:r>
            <a:r>
              <a:rPr lang="ru-RU" sz="2000" i="1" baseline="-25000" dirty="0">
                <a:latin typeface="Times New Roman" panose="02020603050405020304" pitchFamily="18" charset="0"/>
                <a:ea typeface="Times New Roman" panose="02020603050405020304" pitchFamily="18" charset="0"/>
              </a:rPr>
              <a:t>2 </a:t>
            </a:r>
            <a:r>
              <a:rPr lang="ru-RU" sz="2000" i="1" dirty="0">
                <a:latin typeface="Times New Roman" panose="02020603050405020304" pitchFamily="18" charset="0"/>
                <a:ea typeface="Times New Roman" panose="02020603050405020304" pitchFamily="18" charset="0"/>
              </a:rPr>
              <a:t>} = ½ </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Ф(U</a:t>
            </a:r>
            <a:r>
              <a:rPr lang="ru-RU" sz="2000" i="1" baseline="-25000" dirty="0">
                <a:latin typeface="Times New Roman" panose="02020603050405020304" pitchFamily="18" charset="0"/>
                <a:ea typeface="Times New Roman" panose="02020603050405020304" pitchFamily="18" charset="0"/>
              </a:rPr>
              <a:t>2</a:t>
            </a:r>
            <a:r>
              <a:rPr lang="ru-RU" sz="2000" i="1" dirty="0">
                <a:latin typeface="Times New Roman" panose="02020603050405020304" pitchFamily="18" charset="0"/>
                <a:ea typeface="Times New Roman" panose="02020603050405020304" pitchFamily="18" charset="0"/>
              </a:rPr>
              <a:t>) - Ф(U</a:t>
            </a:r>
            <a:r>
              <a:rPr lang="ru-RU" sz="2000" i="1" baseline="-25000" dirty="0">
                <a:latin typeface="Times New Roman" panose="02020603050405020304" pitchFamily="18" charset="0"/>
                <a:ea typeface="Times New Roman" panose="02020603050405020304" pitchFamily="18" charset="0"/>
              </a:rPr>
              <a:t>1</a:t>
            </a:r>
            <a:r>
              <a:rPr lang="ru-RU" sz="2000" i="1" dirty="0">
                <a:latin typeface="Times New Roman" panose="02020603050405020304" pitchFamily="18" charset="0"/>
                <a:ea typeface="Times New Roman" panose="02020603050405020304" pitchFamily="18" charset="0"/>
              </a:rPr>
              <a:t>)</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a:t>
            </a:r>
            <a:r>
              <a:rPr lang="ru-RU" sz="2000" dirty="0">
                <a:latin typeface="Times New Roman" panose="02020603050405020304" pitchFamily="18" charset="0"/>
                <a:ea typeface="Times New Roman" panose="02020603050405020304" pitchFamily="18" charset="0"/>
              </a:rPr>
              <a:t>                                   </a:t>
            </a:r>
          </a:p>
          <a:p>
            <a:pPr algn="just">
              <a:spcAft>
                <a:spcPts val="0"/>
              </a:spcAft>
            </a:pPr>
            <a:r>
              <a:rPr lang="ru-RU" dirty="0">
                <a:latin typeface="Times New Roman" panose="02020603050405020304" pitchFamily="18" charset="0"/>
                <a:ea typeface="Times New Roman" panose="02020603050405020304" pitchFamily="18" charset="0"/>
              </a:rPr>
              <a:t> </a:t>
            </a:r>
            <a:endParaRPr lang="ru-RU" sz="1600" dirty="0">
              <a:latin typeface="Times New Roman" panose="02020603050405020304" pitchFamily="18" charset="0"/>
              <a:ea typeface="Times New Roman" panose="02020603050405020304" pitchFamily="18" charset="0"/>
            </a:endParaRPr>
          </a:p>
          <a:p>
            <a:pPr algn="just">
              <a:spcAft>
                <a:spcPts val="0"/>
              </a:spcAft>
            </a:pPr>
            <a:r>
              <a:rPr lang="ru-RU" dirty="0">
                <a:ea typeface="Times New Roman" panose="02020603050405020304" pitchFamily="18" charset="0"/>
              </a:rPr>
              <a:t>Вероятность того, что помеха превысит некоторый пороговый уровень</a:t>
            </a:r>
          </a:p>
          <a:p>
            <a:pPr algn="just">
              <a:spcAft>
                <a:spcPts val="0"/>
              </a:spcAft>
            </a:pPr>
            <a:r>
              <a:rPr lang="ru-RU" i="1" dirty="0">
                <a:latin typeface="Times New Roman" panose="02020603050405020304" pitchFamily="18" charset="0"/>
                <a:ea typeface="Times New Roman" panose="02020603050405020304" pitchFamily="18" charset="0"/>
              </a:rPr>
              <a:t> </a:t>
            </a:r>
            <a:endParaRPr lang="ru-RU" sz="1600" dirty="0">
              <a:latin typeface="Times New Roman" panose="02020603050405020304" pitchFamily="18" charset="0"/>
              <a:ea typeface="Times New Roman" panose="02020603050405020304" pitchFamily="18" charset="0"/>
            </a:endParaRPr>
          </a:p>
          <a:p>
            <a:r>
              <a:rPr lang="ru-RU" i="1" dirty="0">
                <a:latin typeface="Times New Roman" panose="02020603050405020304" pitchFamily="18" charset="0"/>
                <a:ea typeface="Times New Roman" panose="02020603050405020304" pitchFamily="18" charset="0"/>
              </a:rPr>
              <a:t>                                                 </a:t>
            </a:r>
            <a:r>
              <a:rPr lang="ru-RU" sz="2000" i="1" dirty="0">
                <a:latin typeface="Times New Roman" panose="02020603050405020304" pitchFamily="18" charset="0"/>
                <a:ea typeface="Times New Roman" panose="02020603050405020304" pitchFamily="18" charset="0"/>
              </a:rPr>
              <a:t>P( U&gt;</a:t>
            </a:r>
            <a:r>
              <a:rPr lang="ru-RU" sz="2000" i="1" dirty="0" err="1">
                <a:latin typeface="Times New Roman" panose="02020603050405020304" pitchFamily="18" charset="0"/>
                <a:ea typeface="Times New Roman" panose="02020603050405020304" pitchFamily="18" charset="0"/>
              </a:rPr>
              <a:t>Uo</a:t>
            </a:r>
            <a:r>
              <a:rPr lang="ru-RU" sz="2000" i="1" dirty="0">
                <a:latin typeface="Times New Roman" panose="02020603050405020304" pitchFamily="18" charset="0"/>
                <a:ea typeface="Times New Roman" panose="02020603050405020304" pitchFamily="18" charset="0"/>
              </a:rPr>
              <a:t> ) = ½ </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Ф(</a:t>
            </a:r>
            <a:r>
              <a:rPr lang="ru-RU" sz="2000" i="1"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000" i="1" dirty="0">
                <a:latin typeface="Times New Roman" panose="02020603050405020304" pitchFamily="18" charset="0"/>
                <a:ea typeface="Times New Roman" panose="02020603050405020304" pitchFamily="18" charset="0"/>
              </a:rPr>
              <a:t>)- Ф(</a:t>
            </a:r>
            <a:r>
              <a:rPr lang="ru-RU" sz="2000" i="1" dirty="0" err="1">
                <a:latin typeface="Times New Roman" panose="02020603050405020304" pitchFamily="18" charset="0"/>
                <a:ea typeface="Times New Roman" panose="02020603050405020304" pitchFamily="18" charset="0"/>
              </a:rPr>
              <a:t>Uo</a:t>
            </a:r>
            <a:r>
              <a:rPr lang="ru-RU" sz="2000" i="1" dirty="0">
                <a:latin typeface="Times New Roman" panose="02020603050405020304" pitchFamily="18" charset="0"/>
                <a:ea typeface="Times New Roman" panose="02020603050405020304" pitchFamily="18" charset="0"/>
              </a:rPr>
              <a:t>)</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 = ½ </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1-Ф(</a:t>
            </a:r>
            <a:r>
              <a:rPr lang="ru-RU" sz="2000" i="1" dirty="0" err="1">
                <a:latin typeface="Times New Roman" panose="02020603050405020304" pitchFamily="18" charset="0"/>
                <a:ea typeface="Times New Roman" panose="02020603050405020304" pitchFamily="18" charset="0"/>
              </a:rPr>
              <a:t>Uo</a:t>
            </a:r>
            <a:r>
              <a:rPr lang="ru-RU" sz="2000" i="1" dirty="0">
                <a:latin typeface="Times New Roman" panose="02020603050405020304" pitchFamily="18" charset="0"/>
                <a:ea typeface="Times New Roman" panose="02020603050405020304" pitchFamily="18" charset="0"/>
              </a:rPr>
              <a:t>)</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 </a:t>
            </a:r>
            <a:endParaRPr lang="ru-RU" sz="2000" dirty="0"/>
          </a:p>
        </p:txBody>
      </p:sp>
      <p:sp>
        <p:nvSpPr>
          <p:cNvPr id="15" name="Прямоугольник 14">
            <a:extLst>
              <a:ext uri="{FF2B5EF4-FFF2-40B4-BE49-F238E27FC236}">
                <a16:creationId xmlns:a16="http://schemas.microsoft.com/office/drawing/2014/main" id="{8F5E6559-DE33-479D-9F63-06D8BEDBC365}"/>
              </a:ext>
            </a:extLst>
          </p:cNvPr>
          <p:cNvSpPr/>
          <p:nvPr/>
        </p:nvSpPr>
        <p:spPr>
          <a:xfrm>
            <a:off x="5045959" y="3653026"/>
            <a:ext cx="2271776"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Ф(</a:t>
            </a:r>
            <a:r>
              <a:rPr lang="ru-RU"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 1 и  Ф(0) = 0. </a:t>
            </a:r>
            <a:endParaRPr lang="ru-RU" dirty="0"/>
          </a:p>
        </p:txBody>
      </p:sp>
    </p:spTree>
    <p:extLst>
      <p:ext uri="{BB962C8B-B14F-4D97-AF65-F5344CB8AC3E}">
        <p14:creationId xmlns:p14="http://schemas.microsoft.com/office/powerpoint/2010/main" val="3669066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22_1">
            <a:extLst>
              <a:ext uri="{FF2B5EF4-FFF2-40B4-BE49-F238E27FC236}">
                <a16:creationId xmlns:a16="http://schemas.microsoft.com/office/drawing/2014/main" id="{7476BE33-5D6F-47E2-BE1E-48B3411671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503" y="2282716"/>
            <a:ext cx="3262313"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8">
            <a:extLst>
              <a:ext uri="{FF2B5EF4-FFF2-40B4-BE49-F238E27FC236}">
                <a16:creationId xmlns:a16="http://schemas.microsoft.com/office/drawing/2014/main" id="{84EDA7E2-D2CB-47E1-8FC0-B718C5308CC7}"/>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168F61F7-B23F-4043-86B0-02458C1EB9EE}"/>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7D802162-B939-462C-B06F-1071FA0AFD4C}"/>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Импульсные помехи</a:t>
            </a:r>
          </a:p>
        </p:txBody>
      </p:sp>
      <p:sp>
        <p:nvSpPr>
          <p:cNvPr id="8" name="Прямоугольник 7">
            <a:extLst>
              <a:ext uri="{FF2B5EF4-FFF2-40B4-BE49-F238E27FC236}">
                <a16:creationId xmlns:a16="http://schemas.microsoft.com/office/drawing/2014/main" id="{638A25CE-41AF-4982-B4C2-49AD020CA6D9}"/>
              </a:ext>
            </a:extLst>
          </p:cNvPr>
          <p:cNvSpPr/>
          <p:nvPr/>
        </p:nvSpPr>
        <p:spPr>
          <a:xfrm>
            <a:off x="320608" y="956108"/>
            <a:ext cx="11595370" cy="1477328"/>
          </a:xfrm>
          <a:prstGeom prst="rect">
            <a:avLst/>
          </a:prstGeom>
        </p:spPr>
        <p:txBody>
          <a:bodyPr wrap="square">
            <a:spAutoFit/>
          </a:bodyPr>
          <a:lstStyle/>
          <a:p>
            <a:r>
              <a:rPr lang="ru-RU" u="sng" dirty="0">
                <a:ea typeface="Times New Roman" panose="02020603050405020304" pitchFamily="18" charset="0"/>
              </a:rPr>
              <a:t>Импульсная помеха</a:t>
            </a:r>
            <a:r>
              <a:rPr lang="ru-RU" dirty="0">
                <a:ea typeface="Times New Roman" panose="02020603050405020304" pitchFamily="18" charset="0"/>
              </a:rPr>
              <a:t>  (ИП) представляет собой последовательность не перекрывающихся по времени в общем случае нерегулярных импульсов. Одним из основных параметров импульсной помехи является её амплитуда – величина максимального выброса напряжения. Амплитуда импульсной помехи – величина случайная  и зависит от ряда факторов: мощности и типа источника импульсных помех, точки проникновения в КС, частотных характеристик КС и т. д. Реализация ИП показана на рисунке</a:t>
            </a:r>
            <a:endParaRPr lang="ru-RU" sz="1600" dirty="0">
              <a:ea typeface="Times New Roman" panose="02020603050405020304" pitchFamily="18" charset="0"/>
            </a:endParaRPr>
          </a:p>
        </p:txBody>
      </p:sp>
      <p:sp>
        <p:nvSpPr>
          <p:cNvPr id="13" name="Прямоугольник 12">
            <a:extLst>
              <a:ext uri="{FF2B5EF4-FFF2-40B4-BE49-F238E27FC236}">
                <a16:creationId xmlns:a16="http://schemas.microsoft.com/office/drawing/2014/main" id="{C89F17A7-814E-4A81-9443-9E28A2EB3AB7}"/>
              </a:ext>
            </a:extLst>
          </p:cNvPr>
          <p:cNvSpPr/>
          <p:nvPr/>
        </p:nvSpPr>
        <p:spPr>
          <a:xfrm>
            <a:off x="155643" y="5349250"/>
            <a:ext cx="11738042" cy="1200329"/>
          </a:xfrm>
          <a:prstGeom prst="rect">
            <a:avLst/>
          </a:prstGeom>
        </p:spPr>
        <p:txBody>
          <a:bodyPr wrap="square">
            <a:spAutoFit/>
          </a:bodyPr>
          <a:lstStyle/>
          <a:p>
            <a:pPr marL="179705" algn="just">
              <a:spcAft>
                <a:spcPts val="600"/>
              </a:spcAft>
            </a:pPr>
            <a:r>
              <a:rPr lang="ru-RU" dirty="0">
                <a:ea typeface="Times New Roman" panose="02020603050405020304" pitchFamily="18" charset="0"/>
              </a:rPr>
              <a:t>Импульсные помехи в каналах связи часто появляются группами, так называемыми «пачками». «Пачка» ИП – группа помех, временные интервалы между рядом стоящими импульсами в которой не превышают определённой длительности </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ИП</a:t>
            </a:r>
            <a:r>
              <a:rPr lang="ru-RU" dirty="0">
                <a:ea typeface="Times New Roman" panose="02020603050405020304" pitchFamily="18" charset="0"/>
              </a:rPr>
              <a:t>. На практике </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ИП</a:t>
            </a:r>
            <a:r>
              <a:rPr lang="ru-RU" dirty="0">
                <a:ea typeface="Times New Roman" panose="02020603050405020304" pitchFamily="18" charset="0"/>
              </a:rPr>
              <a:t> принимают равным 0,5 и 20 с. Важнейшей характеристикой «пачки помех» является вероятность распределения  длительности пачки и распределение числа импульсных помех в пачке.</a:t>
            </a:r>
            <a:endParaRPr lang="ru-RU" sz="1600" dirty="0">
              <a:effectLst/>
              <a:ea typeface="Times New Roman" panose="02020603050405020304" pitchFamily="18" charset="0"/>
            </a:endParaRPr>
          </a:p>
        </p:txBody>
      </p:sp>
      <p:sp>
        <p:nvSpPr>
          <p:cNvPr id="15" name="Прямоугольник 14">
            <a:extLst>
              <a:ext uri="{FF2B5EF4-FFF2-40B4-BE49-F238E27FC236}">
                <a16:creationId xmlns:a16="http://schemas.microsoft.com/office/drawing/2014/main" id="{C5A72FA0-EEB3-4A7B-8567-00F05EFC4805}"/>
              </a:ext>
            </a:extLst>
          </p:cNvPr>
          <p:cNvSpPr/>
          <p:nvPr/>
        </p:nvSpPr>
        <p:spPr>
          <a:xfrm>
            <a:off x="320608" y="3787732"/>
            <a:ext cx="11550784" cy="1477328"/>
          </a:xfrm>
          <a:prstGeom prst="rect">
            <a:avLst/>
          </a:prstGeom>
        </p:spPr>
        <p:txBody>
          <a:bodyPr wrap="square">
            <a:spAutoFit/>
          </a:bodyPr>
          <a:lstStyle/>
          <a:p>
            <a:pPr algn="just">
              <a:spcAft>
                <a:spcPts val="0"/>
              </a:spcAft>
            </a:pPr>
            <a:r>
              <a:rPr lang="ru-RU" dirty="0">
                <a:ea typeface="Times New Roman" panose="02020603050405020304" pitchFamily="18" charset="0"/>
              </a:rPr>
              <a:t>В настоящее время используют две формы представления амплитудного распределения ИП: суммарного времени превышения помехой определённых значений напряжения за сеанс измерения и вероятность превышения амплитуды помехи  определённых значений напряжения. Кроме распределения амплитуды импульсной помехи  рассматривают временные характеристики ИП. Эти характеристики являются наиболее важными. К ним относится интенсивность потока импульсных помех (количество помех в единицу времени).</a:t>
            </a:r>
            <a:endParaRPr lang="ru-RU" sz="1600" dirty="0">
              <a:effectLst/>
              <a:ea typeface="Times New Roman" panose="02020603050405020304" pitchFamily="18" charset="0"/>
            </a:endParaRPr>
          </a:p>
        </p:txBody>
      </p:sp>
    </p:spTree>
    <p:extLst>
      <p:ext uri="{BB962C8B-B14F-4D97-AF65-F5344CB8AC3E}">
        <p14:creationId xmlns:p14="http://schemas.microsoft.com/office/powerpoint/2010/main" val="1084962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a:extLst>
              <a:ext uri="{FF2B5EF4-FFF2-40B4-BE49-F238E27FC236}">
                <a16:creationId xmlns:a16="http://schemas.microsoft.com/office/drawing/2014/main" id="{C66325E3-F801-4C12-A6B1-D61DC99D2FD7}"/>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67500B99-0EDC-45B5-BA87-C3BC841977F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EFF92F5C-A834-4B4B-80E9-BA27F5B7CEBE}"/>
              </a:ext>
            </a:extLst>
          </p:cNvPr>
          <p:cNvSpPr/>
          <p:nvPr/>
        </p:nvSpPr>
        <p:spPr>
          <a:xfrm>
            <a:off x="1225685" y="504036"/>
            <a:ext cx="10109423"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Схема устройства преобразования сигналов</a:t>
            </a:r>
          </a:p>
        </p:txBody>
      </p:sp>
      <p:pic>
        <p:nvPicPr>
          <p:cNvPr id="6" name="Рисунок 5">
            <a:extLst>
              <a:ext uri="{FF2B5EF4-FFF2-40B4-BE49-F238E27FC236}">
                <a16:creationId xmlns:a16="http://schemas.microsoft.com/office/drawing/2014/main" id="{63B3541C-6E04-4292-A91C-E741B4EBD4A0}"/>
              </a:ext>
            </a:extLst>
          </p:cNvPr>
          <p:cNvPicPr>
            <a:picLocks noChangeAspect="1"/>
          </p:cNvPicPr>
          <p:nvPr/>
        </p:nvPicPr>
        <p:blipFill>
          <a:blip r:embed="rId2"/>
          <a:stretch>
            <a:fillRect/>
          </a:stretch>
        </p:blipFill>
        <p:spPr>
          <a:xfrm>
            <a:off x="2485520" y="1233024"/>
            <a:ext cx="7099864" cy="2993919"/>
          </a:xfrm>
          <a:prstGeom prst="rect">
            <a:avLst/>
          </a:prstGeom>
        </p:spPr>
      </p:pic>
    </p:spTree>
    <p:extLst>
      <p:ext uri="{BB962C8B-B14F-4D97-AF65-F5344CB8AC3E}">
        <p14:creationId xmlns:p14="http://schemas.microsoft.com/office/powerpoint/2010/main" val="3680431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BC22DFC1-209F-414B-AF8A-7AE5FB83E864}"/>
              </a:ext>
            </a:extLst>
          </p:cNvPr>
          <p:cNvSpPr>
            <a:spLocks noChangeArrowheads="1"/>
          </p:cNvSpPr>
          <p:nvPr/>
        </p:nvSpPr>
        <p:spPr bwMode="auto">
          <a:xfrm>
            <a:off x="7625751" y="3276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pSp>
        <p:nvGrpSpPr>
          <p:cNvPr id="14" name="Группа 13">
            <a:extLst>
              <a:ext uri="{FF2B5EF4-FFF2-40B4-BE49-F238E27FC236}">
                <a16:creationId xmlns:a16="http://schemas.microsoft.com/office/drawing/2014/main" id="{28319738-9D53-4812-941E-BF27B49F5F8A}"/>
              </a:ext>
            </a:extLst>
          </p:cNvPr>
          <p:cNvGrpSpPr/>
          <p:nvPr/>
        </p:nvGrpSpPr>
        <p:grpSpPr>
          <a:xfrm>
            <a:off x="1225685" y="57150"/>
            <a:ext cx="10804294" cy="3752850"/>
            <a:chOff x="1225685" y="57150"/>
            <a:chExt cx="10804294" cy="3752850"/>
          </a:xfrm>
        </p:grpSpPr>
        <p:sp>
          <p:nvSpPr>
            <p:cNvPr id="2" name="Text Box 8">
              <a:extLst>
                <a:ext uri="{FF2B5EF4-FFF2-40B4-BE49-F238E27FC236}">
                  <a16:creationId xmlns:a16="http://schemas.microsoft.com/office/drawing/2014/main" id="{AC9AD439-A3A7-411E-9C08-2E940A12678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DFA4CCF6-4D12-433A-809E-E0A29E3A9AA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36DBBE73-F525-46AF-BA20-7B9AB8224F58}"/>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Искажения сигналов. Краевые искажения и дробления. </a:t>
              </a:r>
            </a:p>
          </p:txBody>
        </p:sp>
        <p:pic>
          <p:nvPicPr>
            <p:cNvPr id="5" name="Рисунок 4">
              <a:extLst>
                <a:ext uri="{FF2B5EF4-FFF2-40B4-BE49-F238E27FC236}">
                  <a16:creationId xmlns:a16="http://schemas.microsoft.com/office/drawing/2014/main" id="{9D4A12A8-0AFE-4DB5-99D7-6EAD03B44580}"/>
                </a:ext>
              </a:extLst>
            </p:cNvPr>
            <p:cNvPicPr>
              <a:picLocks noChangeAspect="1"/>
            </p:cNvPicPr>
            <p:nvPr/>
          </p:nvPicPr>
          <p:blipFill>
            <a:blip r:embed="rId3"/>
            <a:stretch>
              <a:fillRect/>
            </a:stretch>
          </p:blipFill>
          <p:spPr>
            <a:xfrm>
              <a:off x="1291718" y="1096093"/>
              <a:ext cx="4246444" cy="2335997"/>
            </a:xfrm>
            <a:prstGeom prst="rect">
              <a:avLst/>
            </a:prstGeom>
          </p:spPr>
        </p:pic>
        <p:sp>
          <p:nvSpPr>
            <p:cNvPr id="6" name="Прямоугольник 5">
              <a:extLst>
                <a:ext uri="{FF2B5EF4-FFF2-40B4-BE49-F238E27FC236}">
                  <a16:creationId xmlns:a16="http://schemas.microsoft.com/office/drawing/2014/main" id="{BFD003F7-08D7-4374-BD41-C373C7EA73AD}"/>
                </a:ext>
              </a:extLst>
            </p:cNvPr>
            <p:cNvSpPr/>
            <p:nvPr/>
          </p:nvSpPr>
          <p:spPr>
            <a:xfrm>
              <a:off x="7978441" y="1403508"/>
              <a:ext cx="1554739" cy="369332"/>
            </a:xfrm>
            <a:prstGeom prst="rect">
              <a:avLst/>
            </a:prstGeom>
          </p:spPr>
          <p:txBody>
            <a:bodyPr wrap="square">
              <a:spAutoFit/>
            </a:bodyPr>
            <a:lstStyle/>
            <a:p>
              <a:pPr algn="ctr">
                <a:spcAft>
                  <a:spcPts val="0"/>
                </a:spcAft>
              </a:pP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a:t>
              </a:r>
              <a:r>
                <a:rPr lang="ru-RU" sz="1600"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t </a:t>
              </a:r>
              <a:r>
                <a:rPr lang="ru-RU" sz="1100" dirty="0" err="1">
                  <a:latin typeface="Times New Roman" panose="02020603050405020304" pitchFamily="18" charset="0"/>
                  <a:ea typeface="Times New Roman" panose="02020603050405020304" pitchFamily="18" charset="0"/>
                </a:rPr>
                <a:t>max</a:t>
              </a:r>
              <a:r>
                <a:rPr lang="ru-RU" dirty="0">
                  <a:latin typeface="Times New Roman" panose="02020603050405020304" pitchFamily="18" charset="0"/>
                  <a:ea typeface="Times New Roman" panose="02020603050405020304" pitchFamily="18" charset="0"/>
                </a:rPr>
                <a:t>-t </a:t>
              </a:r>
              <a:r>
                <a:rPr lang="ru-RU" sz="1400" dirty="0" err="1">
                  <a:latin typeface="Times New Roman" panose="02020603050405020304" pitchFamily="18" charset="0"/>
                  <a:ea typeface="Times New Roman" panose="02020603050405020304" pitchFamily="18" charset="0"/>
                </a:rPr>
                <a:t>min</a:t>
              </a:r>
              <a:r>
                <a:rPr lang="ru-RU" sz="1400" dirty="0">
                  <a:latin typeface="Times New Roman" panose="02020603050405020304" pitchFamily="18" charset="0"/>
                  <a:ea typeface="Times New Roman" panose="02020603050405020304" pitchFamily="18" charset="0"/>
                </a:rPr>
                <a:t>,</a:t>
              </a:r>
              <a:endParaRPr lang="ru-RU" sz="16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0010E206-9655-4474-968B-2F9FE9AD86C7}"/>
                </a:ext>
              </a:extLst>
            </p:cNvPr>
            <p:cNvSpPr txBox="1"/>
            <p:nvPr/>
          </p:nvSpPr>
          <p:spPr>
            <a:xfrm>
              <a:off x="6730485" y="1068682"/>
              <a:ext cx="4502989" cy="369332"/>
            </a:xfrm>
            <a:prstGeom prst="rect">
              <a:avLst/>
            </a:prstGeom>
            <a:noFill/>
          </p:spPr>
          <p:txBody>
            <a:bodyPr wrap="square" rtlCol="0">
              <a:spAutoFit/>
            </a:bodyPr>
            <a:lstStyle/>
            <a:p>
              <a:r>
                <a:rPr lang="ru-RU" dirty="0"/>
                <a:t>Абсолютная величина краевых искажений</a:t>
              </a:r>
            </a:p>
          </p:txBody>
        </p:sp>
        <p:sp>
          <p:nvSpPr>
            <p:cNvPr id="8" name="Прямоугольник 7">
              <a:extLst>
                <a:ext uri="{FF2B5EF4-FFF2-40B4-BE49-F238E27FC236}">
                  <a16:creationId xmlns:a16="http://schemas.microsoft.com/office/drawing/2014/main" id="{C955EE71-EEF7-4AF2-A9B4-EC7A0ED7026E}"/>
                </a:ext>
              </a:extLst>
            </p:cNvPr>
            <p:cNvSpPr/>
            <p:nvPr/>
          </p:nvSpPr>
          <p:spPr>
            <a:xfrm>
              <a:off x="5933979" y="2260444"/>
              <a:ext cx="6096000" cy="646331"/>
            </a:xfrm>
            <a:prstGeom prst="rect">
              <a:avLst/>
            </a:prstGeom>
          </p:spPr>
          <p:txBody>
            <a:bodyPr>
              <a:spAutoFit/>
            </a:bodyPr>
            <a:lstStyle/>
            <a:p>
              <a:pPr algn="ctr">
                <a:spcAft>
                  <a:spcPts val="0"/>
                </a:spcAft>
              </a:pP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0</a:t>
              </a:r>
              <a:r>
                <a:rPr lang="ru-RU" dirty="0">
                  <a:latin typeface="Times New Roman" panose="02020603050405020304" pitchFamily="18" charset="0"/>
                  <a:ea typeface="Times New Roman" panose="02020603050405020304" pitchFamily="18" charset="0"/>
                </a:rPr>
                <a:t>  * 100% = (t </a:t>
              </a:r>
              <a:r>
                <a:rPr lang="ru-RU" baseline="-25000" dirty="0" err="1">
                  <a:latin typeface="Times New Roman" panose="02020603050405020304" pitchFamily="18" charset="0"/>
                  <a:ea typeface="Times New Roman" panose="02020603050405020304" pitchFamily="18" charset="0"/>
                </a:rPr>
                <a:t>max</a:t>
              </a:r>
              <a:r>
                <a:rPr lang="ru-RU" dirty="0">
                  <a:latin typeface="Times New Roman" panose="02020603050405020304" pitchFamily="18" charset="0"/>
                  <a:ea typeface="Times New Roman" panose="02020603050405020304" pitchFamily="18" charset="0"/>
                </a:rPr>
                <a:t> - t </a:t>
              </a:r>
              <a:r>
                <a:rPr lang="ru-RU" baseline="-25000" dirty="0" err="1">
                  <a:latin typeface="Times New Roman" panose="02020603050405020304" pitchFamily="18" charset="0"/>
                  <a:ea typeface="Times New Roman" panose="02020603050405020304" pitchFamily="18" charset="0"/>
                </a:rPr>
                <a:t>min</a:t>
              </a:r>
              <a:r>
                <a:rPr lang="ru-RU" dirty="0">
                  <a:latin typeface="Times New Roman" panose="02020603050405020304" pitchFamily="18" charset="0"/>
                  <a:ea typeface="Times New Roman" panose="02020603050405020304" pitchFamily="18" charset="0"/>
                </a:rPr>
                <a:t> ) /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0</a:t>
              </a:r>
              <a:r>
                <a:rPr lang="ru-RU" dirty="0">
                  <a:latin typeface="Times New Roman" panose="02020603050405020304" pitchFamily="18" charset="0"/>
                  <a:ea typeface="Times New Roman" panose="02020603050405020304" pitchFamily="18" charset="0"/>
                </a:rPr>
                <a:t> * 100% = В (t </a:t>
              </a:r>
              <a:r>
                <a:rPr lang="ru-RU" baseline="-25000" dirty="0" err="1">
                  <a:latin typeface="Times New Roman" panose="02020603050405020304" pitchFamily="18" charset="0"/>
                  <a:ea typeface="Times New Roman" panose="02020603050405020304" pitchFamily="18" charset="0"/>
                </a:rPr>
                <a:t>max</a:t>
              </a:r>
              <a:r>
                <a:rPr lang="ru-RU" dirty="0">
                  <a:latin typeface="Times New Roman" panose="02020603050405020304" pitchFamily="18" charset="0"/>
                  <a:ea typeface="Times New Roman" panose="02020603050405020304" pitchFamily="18" charset="0"/>
                </a:rPr>
                <a:t>-t </a:t>
              </a:r>
              <a:r>
                <a:rPr lang="ru-RU" baseline="-25000" dirty="0" err="1">
                  <a:latin typeface="Times New Roman" panose="02020603050405020304" pitchFamily="18" charset="0"/>
                  <a:ea typeface="Times New Roman" panose="02020603050405020304" pitchFamily="18" charset="0"/>
                </a:rPr>
                <a:t>min</a:t>
              </a:r>
              <a:r>
                <a:rPr lang="ru-RU" dirty="0">
                  <a:latin typeface="Times New Roman" panose="02020603050405020304" pitchFamily="18" charset="0"/>
                  <a:ea typeface="Times New Roman" panose="02020603050405020304" pitchFamily="18" charset="0"/>
                </a:rPr>
                <a:t>) *100%.</a:t>
              </a:r>
              <a:endParaRPr lang="ru-RU" sz="16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6EDAA133-0AD1-41CD-8672-060CF7ECDF64}"/>
                </a:ext>
              </a:extLst>
            </p:cNvPr>
            <p:cNvSpPr txBox="1"/>
            <p:nvPr/>
          </p:nvSpPr>
          <p:spPr>
            <a:xfrm>
              <a:off x="6653840" y="1863304"/>
              <a:ext cx="4892607" cy="369332"/>
            </a:xfrm>
            <a:prstGeom prst="rect">
              <a:avLst/>
            </a:prstGeom>
            <a:noFill/>
          </p:spPr>
          <p:txBody>
            <a:bodyPr wrap="square" rtlCol="0">
              <a:spAutoFit/>
            </a:bodyPr>
            <a:lstStyle/>
            <a:p>
              <a:r>
                <a:rPr lang="ru-RU" dirty="0"/>
                <a:t>Относительная величина краевых искажений</a:t>
              </a:r>
            </a:p>
          </p:txBody>
        </p:sp>
        <p:graphicFrame>
          <p:nvGraphicFramePr>
            <p:cNvPr id="12" name="Объект 11">
              <a:extLst>
                <a:ext uri="{FF2B5EF4-FFF2-40B4-BE49-F238E27FC236}">
                  <a16:creationId xmlns:a16="http://schemas.microsoft.com/office/drawing/2014/main" id="{F2CF2F23-4C77-4F26-8E7C-B4C643FA4784}"/>
                </a:ext>
              </a:extLst>
            </p:cNvPr>
            <p:cNvGraphicFramePr>
              <a:graphicFrameLocks noChangeAspect="1"/>
            </p:cNvGraphicFramePr>
            <p:nvPr>
              <p:extLst>
                <p:ext uri="{D42A27DB-BD31-4B8C-83A1-F6EECF244321}">
                  <p14:modId xmlns:p14="http://schemas.microsoft.com/office/powerpoint/2010/main" val="13691981"/>
                </p:ext>
              </p:extLst>
            </p:nvPr>
          </p:nvGraphicFramePr>
          <p:xfrm>
            <a:off x="9178504" y="3048000"/>
            <a:ext cx="2390775" cy="762000"/>
          </p:xfrm>
          <a:graphic>
            <a:graphicData uri="http://schemas.openxmlformats.org/presentationml/2006/ole">
              <mc:AlternateContent xmlns:mc="http://schemas.openxmlformats.org/markup-compatibility/2006">
                <mc:Choice xmlns:v="urn:schemas-microsoft-com:vml" Requires="v">
                  <p:oleObj spid="_x0000_s49257" name="Equation" r:id="rId4" imgW="1371600" imgH="444500" progId="Equation.DSMT4">
                    <p:embed/>
                  </p:oleObj>
                </mc:Choice>
                <mc:Fallback>
                  <p:oleObj name="Equation" r:id="rId4" imgW="1371600" imgH="4445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8504" y="3048000"/>
                          <a:ext cx="2390775"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a:extLst>
                <a:ext uri="{FF2B5EF4-FFF2-40B4-BE49-F238E27FC236}">
                  <a16:creationId xmlns:a16="http://schemas.microsoft.com/office/drawing/2014/main" id="{322663A9-0989-4E00-A77D-3D02FECADEC6}"/>
                </a:ext>
              </a:extLst>
            </p:cNvPr>
            <p:cNvSpPr txBox="1"/>
            <p:nvPr/>
          </p:nvSpPr>
          <p:spPr>
            <a:xfrm>
              <a:off x="6234024" y="3276925"/>
              <a:ext cx="2996242" cy="370103"/>
            </a:xfrm>
            <a:prstGeom prst="rect">
              <a:avLst/>
            </a:prstGeom>
            <a:noFill/>
          </p:spPr>
          <p:txBody>
            <a:bodyPr wrap="square" rtlCol="0">
              <a:spAutoFit/>
            </a:bodyPr>
            <a:lstStyle/>
            <a:p>
              <a:r>
                <a:rPr lang="ru-RU" dirty="0"/>
                <a:t>Плотность распределения:</a:t>
              </a:r>
            </a:p>
          </p:txBody>
        </p:sp>
      </p:grpSp>
      <p:pic>
        <p:nvPicPr>
          <p:cNvPr id="15" name="Рисунок 14">
            <a:extLst>
              <a:ext uri="{FF2B5EF4-FFF2-40B4-BE49-F238E27FC236}">
                <a16:creationId xmlns:a16="http://schemas.microsoft.com/office/drawing/2014/main" id="{A8467844-E4F8-4904-A0D5-F909B92C7EFF}"/>
              </a:ext>
            </a:extLst>
          </p:cNvPr>
          <p:cNvPicPr>
            <a:picLocks noChangeAspect="1"/>
          </p:cNvPicPr>
          <p:nvPr/>
        </p:nvPicPr>
        <p:blipFill>
          <a:blip r:embed="rId6"/>
          <a:stretch>
            <a:fillRect/>
          </a:stretch>
        </p:blipFill>
        <p:spPr>
          <a:xfrm>
            <a:off x="1613862" y="4045207"/>
            <a:ext cx="3924300" cy="2305050"/>
          </a:xfrm>
          <a:prstGeom prst="rect">
            <a:avLst/>
          </a:prstGeom>
        </p:spPr>
      </p:pic>
      <p:sp>
        <p:nvSpPr>
          <p:cNvPr id="16" name="Rectangle 6">
            <a:extLst>
              <a:ext uri="{FF2B5EF4-FFF2-40B4-BE49-F238E27FC236}">
                <a16:creationId xmlns:a16="http://schemas.microsoft.com/office/drawing/2014/main" id="{908115EE-6EDA-41A5-86F1-557A7CD958EB}"/>
              </a:ext>
            </a:extLst>
          </p:cNvPr>
          <p:cNvSpPr>
            <a:spLocks noChangeArrowheads="1"/>
          </p:cNvSpPr>
          <p:nvPr/>
        </p:nvSpPr>
        <p:spPr bwMode="auto">
          <a:xfrm>
            <a:off x="6653840" y="51758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7" name="Объект 16">
            <a:extLst>
              <a:ext uri="{FF2B5EF4-FFF2-40B4-BE49-F238E27FC236}">
                <a16:creationId xmlns:a16="http://schemas.microsoft.com/office/drawing/2014/main" id="{6D86F10D-BCB7-4CE3-8CDA-5E89BB211240}"/>
              </a:ext>
            </a:extLst>
          </p:cNvPr>
          <p:cNvGraphicFramePr>
            <a:graphicFrameLocks noChangeAspect="1"/>
          </p:cNvGraphicFramePr>
          <p:nvPr>
            <p:extLst>
              <p:ext uri="{D42A27DB-BD31-4B8C-83A1-F6EECF244321}">
                <p14:modId xmlns:p14="http://schemas.microsoft.com/office/powerpoint/2010/main" val="1685048717"/>
              </p:ext>
            </p:extLst>
          </p:nvPr>
        </p:nvGraphicFramePr>
        <p:xfrm>
          <a:off x="6653840" y="5175849"/>
          <a:ext cx="4543425" cy="800100"/>
        </p:xfrm>
        <a:graphic>
          <a:graphicData uri="http://schemas.openxmlformats.org/presentationml/2006/ole">
            <mc:AlternateContent xmlns:mc="http://schemas.openxmlformats.org/markup-compatibility/2006">
              <mc:Choice xmlns:v="urn:schemas-microsoft-com:vml" Requires="v">
                <p:oleObj spid="_x0000_s49258" name="Equation" r:id="rId7" imgW="2603500" imgH="469900" progId="Equation.DSMT4">
                  <p:embed/>
                </p:oleObj>
              </mc:Choice>
              <mc:Fallback>
                <p:oleObj name="Equation" r:id="rId7" imgW="2603500" imgH="4699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3840" y="5175849"/>
                        <a:ext cx="4543425"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Прямоугольник 17">
            <a:extLst>
              <a:ext uri="{FF2B5EF4-FFF2-40B4-BE49-F238E27FC236}">
                <a16:creationId xmlns:a16="http://schemas.microsoft.com/office/drawing/2014/main" id="{2214F437-013A-489B-A9B2-AF52498272AE}"/>
              </a:ext>
            </a:extLst>
          </p:cNvPr>
          <p:cNvSpPr/>
          <p:nvPr/>
        </p:nvSpPr>
        <p:spPr>
          <a:xfrm>
            <a:off x="6052143" y="4180150"/>
            <a:ext cx="6096000" cy="923330"/>
          </a:xfrm>
          <a:prstGeom prst="rect">
            <a:avLst/>
          </a:prstGeom>
        </p:spPr>
        <p:txBody>
          <a:bodyPr>
            <a:spAutoFit/>
          </a:bodyPr>
          <a:lstStyle/>
          <a:p>
            <a:r>
              <a:rPr lang="ru-RU" dirty="0">
                <a:latin typeface="Times New Roman" panose="02020603050405020304" pitchFamily="18" charset="0"/>
                <a:ea typeface="Times New Roman" panose="02020603050405020304" pitchFamily="18" charset="0"/>
              </a:rPr>
              <a:t>Распределение длительности дроблений для большинства проводных каналов подчиняется логарифмически-нормальному закону</a:t>
            </a:r>
            <a:endParaRPr lang="ru-RU" dirty="0"/>
          </a:p>
        </p:txBody>
      </p:sp>
    </p:spTree>
    <p:extLst>
      <p:ext uri="{BB962C8B-B14F-4D97-AF65-F5344CB8AC3E}">
        <p14:creationId xmlns:p14="http://schemas.microsoft.com/office/powerpoint/2010/main" val="3405145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F7890171-353D-4550-BDB1-06D102CAE3B0}"/>
              </a:ext>
            </a:extLst>
          </p:cNvPr>
          <p:cNvPicPr>
            <a:picLocks noChangeAspect="1"/>
          </p:cNvPicPr>
          <p:nvPr/>
        </p:nvPicPr>
        <p:blipFill>
          <a:blip r:embed="rId2"/>
          <a:stretch>
            <a:fillRect/>
          </a:stretch>
        </p:blipFill>
        <p:spPr>
          <a:xfrm>
            <a:off x="2503120" y="2919661"/>
            <a:ext cx="6739067" cy="1776663"/>
          </a:xfrm>
          <a:prstGeom prst="rect">
            <a:avLst/>
          </a:prstGeom>
        </p:spPr>
      </p:pic>
      <p:sp>
        <p:nvSpPr>
          <p:cNvPr id="3" name="Text Box 8">
            <a:extLst>
              <a:ext uri="{FF2B5EF4-FFF2-40B4-BE49-F238E27FC236}">
                <a16:creationId xmlns:a16="http://schemas.microsoft.com/office/drawing/2014/main" id="{03FA432F-C69C-4878-834D-5FDBD13A5F7F}"/>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Прямоугольник 3">
            <a:extLst>
              <a:ext uri="{FF2B5EF4-FFF2-40B4-BE49-F238E27FC236}">
                <a16:creationId xmlns:a16="http://schemas.microsoft.com/office/drawing/2014/main" id="{AE054BB6-BF7D-4AEB-B3BD-E9272FDDF5B4}"/>
              </a:ext>
            </a:extLst>
          </p:cNvPr>
          <p:cNvSpPr/>
          <p:nvPr/>
        </p:nvSpPr>
        <p:spPr>
          <a:xfrm>
            <a:off x="802105" y="467151"/>
            <a:ext cx="10668000" cy="369312"/>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Обобщенная структура многоканальной системы связи (МСС)</a:t>
            </a:r>
            <a:endPar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cxnSp>
        <p:nvCxnSpPr>
          <p:cNvPr id="5" name="Прямая соединительная линия 4">
            <a:extLst>
              <a:ext uri="{FF2B5EF4-FFF2-40B4-BE49-F238E27FC236}">
                <a16:creationId xmlns:a16="http://schemas.microsoft.com/office/drawing/2014/main" id="{8BC93B32-55B1-4DBF-AE5D-4D1B665B04D4}"/>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Прямоугольник 5">
            <a:extLst>
              <a:ext uri="{FF2B5EF4-FFF2-40B4-BE49-F238E27FC236}">
                <a16:creationId xmlns:a16="http://schemas.microsoft.com/office/drawing/2014/main" id="{F8DF165A-DDDC-4C96-A772-2F86D3ECFA15}"/>
              </a:ext>
            </a:extLst>
          </p:cNvPr>
          <p:cNvSpPr/>
          <p:nvPr/>
        </p:nvSpPr>
        <p:spPr>
          <a:xfrm>
            <a:off x="914399" y="4730876"/>
            <a:ext cx="10716127" cy="1754326"/>
          </a:xfrm>
          <a:prstGeom prst="rect">
            <a:avLst/>
          </a:prstGeom>
        </p:spPr>
        <p:txBody>
          <a:bodyPr wrap="square">
            <a:spAutoFit/>
          </a:bodyPr>
          <a:lstStyle/>
          <a:p>
            <a:pPr algn="just">
              <a:spcAft>
                <a:spcPts val="0"/>
              </a:spcAft>
            </a:pPr>
            <a:r>
              <a:rPr lang="ru-RU" dirty="0">
                <a:ea typeface="Times New Roman" panose="02020603050405020304" pitchFamily="18" charset="0"/>
              </a:rPr>
              <a:t>Оконечная передающая аппаратура предназначена для преобразования N передаваемых исходных сигналов. При этом каждый сигнал в линии связи должен отличаться от других по одному из параметров (занимаемая полоса частот, время передачи и т.д.). Совокупность таких сигналов, так называемый </a:t>
            </a:r>
            <a:r>
              <a:rPr lang="ru-RU" i="1" dirty="0">
                <a:ea typeface="Times New Roman" panose="02020603050405020304" pitchFamily="18" charset="0"/>
              </a:rPr>
              <a:t>групповой сигнал</a:t>
            </a:r>
            <a:r>
              <a:rPr lang="ru-RU" dirty="0">
                <a:ea typeface="Times New Roman" panose="02020603050405020304" pitchFamily="18" charset="0"/>
              </a:rPr>
              <a:t>, передается по линии связи (ЛС). Промежуточное оборудование служит для компенсации затухания и искажений, которые претерпевают сигналы при передаче по ЛС. Оконечная аппаратура приемной стороны осуществляет обратное преобразование группового сигнала в N исходных.</a:t>
            </a:r>
            <a:endParaRPr lang="ru-RU" sz="1600" dirty="0">
              <a:effectLst/>
              <a:ea typeface="Times New Roman" panose="02020603050405020304" pitchFamily="18" charset="0"/>
            </a:endParaRPr>
          </a:p>
        </p:txBody>
      </p:sp>
      <p:sp>
        <p:nvSpPr>
          <p:cNvPr id="7" name="Прямоугольник 6">
            <a:extLst>
              <a:ext uri="{FF2B5EF4-FFF2-40B4-BE49-F238E27FC236}">
                <a16:creationId xmlns:a16="http://schemas.microsoft.com/office/drawing/2014/main" id="{37A2BFE7-44FB-4607-AD32-3BE4AEEC33F3}"/>
              </a:ext>
            </a:extLst>
          </p:cNvPr>
          <p:cNvSpPr/>
          <p:nvPr/>
        </p:nvSpPr>
        <p:spPr>
          <a:xfrm>
            <a:off x="962526" y="908577"/>
            <a:ext cx="10668000" cy="2031325"/>
          </a:xfrm>
          <a:prstGeom prst="rect">
            <a:avLst/>
          </a:prstGeom>
        </p:spPr>
        <p:txBody>
          <a:bodyPr wrap="square">
            <a:spAutoFit/>
          </a:bodyPr>
          <a:lstStyle/>
          <a:p>
            <a:pPr indent="457200" algn="just">
              <a:spcAft>
                <a:spcPts val="0"/>
              </a:spcAft>
            </a:pPr>
            <a:r>
              <a:rPr lang="ru-RU" dirty="0">
                <a:ea typeface="Times New Roman" panose="02020603050405020304" pitchFamily="18" charset="0"/>
              </a:rPr>
              <a:t>Зачастую существующие линии связи способны обеспечить значительно большую пропускную способность, по сравнению с реальной скоростью передачи сигналов аппаратуры пользователя по таким линиям. Поэтому непосредственная передача информации по физическим линиям осуществляется только на небольшие расстояния (несколько км). При необходимости передачи сигналов на большие расстояния линии связи уплотняют, т.е. с помощью специальных многоканальных систем связи (аппаратуры уплотнения) ресурсы линии связи разделяют на несколько независимых каналов. Число таких каналов, образованных на одной линии связи, может составлять от десятков до нескольких тысяч.</a:t>
            </a:r>
            <a:endParaRPr lang="ru-RU" sz="1600" dirty="0">
              <a:effectLst/>
              <a:ea typeface="Times New Roman" panose="02020603050405020304" pitchFamily="18" charset="0"/>
            </a:endParaRPr>
          </a:p>
        </p:txBody>
      </p:sp>
    </p:spTree>
    <p:extLst>
      <p:ext uri="{BB962C8B-B14F-4D97-AF65-F5344CB8AC3E}">
        <p14:creationId xmlns:p14="http://schemas.microsoft.com/office/powerpoint/2010/main" val="37437536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EC0E553F-00A8-4CDB-9BE5-AD300A5FA870}"/>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DEAE91CF-F590-4031-8B92-CAA360B1F8B5}"/>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8E285F93-483A-4A1C-B38E-98CBEACEB294}"/>
              </a:ext>
            </a:extLst>
          </p:cNvPr>
          <p:cNvSpPr/>
          <p:nvPr/>
        </p:nvSpPr>
        <p:spPr>
          <a:xfrm>
            <a:off x="1225685" y="504036"/>
            <a:ext cx="10109423" cy="646331"/>
          </a:xfrm>
          <a:prstGeom prst="rect">
            <a:avLst/>
          </a:prstGeom>
        </p:spPr>
        <p:txBody>
          <a:bodyPr wrap="square">
            <a:spAutoFit/>
          </a:bodyPr>
          <a:lstStyle/>
          <a:p>
            <a:pPr algn="ctr"/>
            <a:r>
              <a:rPr lang="ru-RU" b="1" spc="100" dirty="0">
                <a:solidFill>
                  <a:srgbClr val="0033CC"/>
                </a:solidFill>
                <a:latin typeface="Verdana" panose="020B0604030504040204" pitchFamily="34" charset="0"/>
              </a:rPr>
              <a:t>Обработка сигналов в приемнике. Способы регистрации сигналов.</a:t>
            </a:r>
          </a:p>
          <a:p>
            <a:pPr algn="ctr"/>
            <a:r>
              <a:rPr lang="ru-RU" b="1" spc="100" dirty="0">
                <a:solidFill>
                  <a:srgbClr val="0033CC"/>
                </a:solidFill>
                <a:latin typeface="Verdana" panose="020B0604030504040204" pitchFamily="34" charset="0"/>
              </a:rPr>
              <a:t>Стробирование.</a:t>
            </a:r>
          </a:p>
        </p:txBody>
      </p:sp>
      <p:pic>
        <p:nvPicPr>
          <p:cNvPr id="5" name="Рисунок 4">
            <a:extLst>
              <a:ext uri="{FF2B5EF4-FFF2-40B4-BE49-F238E27FC236}">
                <a16:creationId xmlns:a16="http://schemas.microsoft.com/office/drawing/2014/main" id="{4CF00238-E5FE-4807-A897-763BCC54809F}"/>
              </a:ext>
            </a:extLst>
          </p:cNvPr>
          <p:cNvPicPr>
            <a:picLocks noChangeAspect="1"/>
          </p:cNvPicPr>
          <p:nvPr/>
        </p:nvPicPr>
        <p:blipFill>
          <a:blip r:embed="rId2"/>
          <a:stretch>
            <a:fillRect/>
          </a:stretch>
        </p:blipFill>
        <p:spPr>
          <a:xfrm>
            <a:off x="5271638" y="1682330"/>
            <a:ext cx="5799059" cy="4252643"/>
          </a:xfrm>
          <a:prstGeom prst="rect">
            <a:avLst/>
          </a:prstGeom>
        </p:spPr>
      </p:pic>
      <p:pic>
        <p:nvPicPr>
          <p:cNvPr id="6" name="Рисунок 5">
            <a:extLst>
              <a:ext uri="{FF2B5EF4-FFF2-40B4-BE49-F238E27FC236}">
                <a16:creationId xmlns:a16="http://schemas.microsoft.com/office/drawing/2014/main" id="{F1015595-1ED0-4D76-B43C-96F2AFEB1035}"/>
              </a:ext>
            </a:extLst>
          </p:cNvPr>
          <p:cNvPicPr>
            <a:picLocks noChangeAspect="1"/>
          </p:cNvPicPr>
          <p:nvPr/>
        </p:nvPicPr>
        <p:blipFill>
          <a:blip r:embed="rId3"/>
          <a:stretch>
            <a:fillRect/>
          </a:stretch>
        </p:blipFill>
        <p:spPr>
          <a:xfrm>
            <a:off x="1121303" y="1558000"/>
            <a:ext cx="4116291" cy="2341140"/>
          </a:xfrm>
          <a:prstGeom prst="rect">
            <a:avLst/>
          </a:prstGeom>
        </p:spPr>
      </p:pic>
    </p:spTree>
    <p:extLst>
      <p:ext uri="{BB962C8B-B14F-4D97-AF65-F5344CB8AC3E}">
        <p14:creationId xmlns:p14="http://schemas.microsoft.com/office/powerpoint/2010/main" val="2509407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0EAF78AE-E867-4DBA-9138-79CCD91AD69C}"/>
              </a:ext>
            </a:extLst>
          </p:cNvPr>
          <p:cNvPicPr>
            <a:picLocks noChangeAspect="1"/>
          </p:cNvPicPr>
          <p:nvPr/>
        </p:nvPicPr>
        <p:blipFill>
          <a:blip r:embed="rId2"/>
          <a:stretch>
            <a:fillRect/>
          </a:stretch>
        </p:blipFill>
        <p:spPr>
          <a:xfrm>
            <a:off x="552091" y="1564794"/>
            <a:ext cx="4595093" cy="3226579"/>
          </a:xfrm>
          <a:prstGeom prst="rect">
            <a:avLst/>
          </a:prstGeom>
        </p:spPr>
      </p:pic>
      <p:sp>
        <p:nvSpPr>
          <p:cNvPr id="3" name="Text Box 8">
            <a:extLst>
              <a:ext uri="{FF2B5EF4-FFF2-40B4-BE49-F238E27FC236}">
                <a16:creationId xmlns:a16="http://schemas.microsoft.com/office/drawing/2014/main" id="{27C9E6D0-D224-45B1-9087-06F6CB43864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4CCE38C6-211E-406D-84DD-44A245C21D47}"/>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219C9395-B06C-48DF-91B3-EE118E4BF548}"/>
              </a:ext>
            </a:extLst>
          </p:cNvPr>
          <p:cNvSpPr/>
          <p:nvPr/>
        </p:nvSpPr>
        <p:spPr>
          <a:xfrm>
            <a:off x="1225685" y="504036"/>
            <a:ext cx="10109423"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Способы регистрации сигналов интегрированием.</a:t>
            </a:r>
          </a:p>
        </p:txBody>
      </p:sp>
      <p:pic>
        <p:nvPicPr>
          <p:cNvPr id="6" name="Рисунок 5">
            <a:extLst>
              <a:ext uri="{FF2B5EF4-FFF2-40B4-BE49-F238E27FC236}">
                <a16:creationId xmlns:a16="http://schemas.microsoft.com/office/drawing/2014/main" id="{42464A58-43C2-4307-8D75-B2D0DA6DABA1}"/>
              </a:ext>
            </a:extLst>
          </p:cNvPr>
          <p:cNvPicPr>
            <a:picLocks noChangeAspect="1"/>
          </p:cNvPicPr>
          <p:nvPr/>
        </p:nvPicPr>
        <p:blipFill>
          <a:blip r:embed="rId3"/>
          <a:stretch>
            <a:fillRect/>
          </a:stretch>
        </p:blipFill>
        <p:spPr>
          <a:xfrm>
            <a:off x="6032652" y="1700660"/>
            <a:ext cx="5005086" cy="2871339"/>
          </a:xfrm>
          <a:prstGeom prst="rect">
            <a:avLst/>
          </a:prstGeom>
        </p:spPr>
      </p:pic>
    </p:spTree>
    <p:extLst>
      <p:ext uri="{BB962C8B-B14F-4D97-AF65-F5344CB8AC3E}">
        <p14:creationId xmlns:p14="http://schemas.microsoft.com/office/powerpoint/2010/main" val="510160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35A898D-F078-452F-BF46-5D0F2E726664}"/>
              </a:ext>
            </a:extLst>
          </p:cNvPr>
          <p:cNvPicPr>
            <a:picLocks noChangeAspect="1"/>
          </p:cNvPicPr>
          <p:nvPr/>
        </p:nvPicPr>
        <p:blipFill>
          <a:blip r:embed="rId2"/>
          <a:stretch>
            <a:fillRect/>
          </a:stretch>
        </p:blipFill>
        <p:spPr>
          <a:xfrm>
            <a:off x="3446073" y="1168789"/>
            <a:ext cx="6427010" cy="3334200"/>
          </a:xfrm>
          <a:prstGeom prst="rect">
            <a:avLst/>
          </a:prstGeom>
        </p:spPr>
      </p:pic>
      <p:sp>
        <p:nvSpPr>
          <p:cNvPr id="6" name="Text Box 8">
            <a:extLst>
              <a:ext uri="{FF2B5EF4-FFF2-40B4-BE49-F238E27FC236}">
                <a16:creationId xmlns:a16="http://schemas.microsoft.com/office/drawing/2014/main" id="{518D06D3-3729-4231-8F11-2FEE0BEB616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7" name="Line 9">
            <a:extLst>
              <a:ext uri="{FF2B5EF4-FFF2-40B4-BE49-F238E27FC236}">
                <a16:creationId xmlns:a16="http://schemas.microsoft.com/office/drawing/2014/main" id="{1C84C20E-4AD4-4448-A656-E46E9908E62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8" name="Прямоугольник 7">
            <a:extLst>
              <a:ext uri="{FF2B5EF4-FFF2-40B4-BE49-F238E27FC236}">
                <a16:creationId xmlns:a16="http://schemas.microsoft.com/office/drawing/2014/main" id="{7A0D7B94-B9EF-46AD-9061-E473574BB9D7}"/>
              </a:ext>
            </a:extLst>
          </p:cNvPr>
          <p:cNvSpPr/>
          <p:nvPr/>
        </p:nvSpPr>
        <p:spPr>
          <a:xfrm>
            <a:off x="1225685" y="504036"/>
            <a:ext cx="10109423"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Комбинированный способ регистрации сигналов</a:t>
            </a:r>
          </a:p>
        </p:txBody>
      </p:sp>
    </p:spTree>
    <p:extLst>
      <p:ext uri="{BB962C8B-B14F-4D97-AF65-F5344CB8AC3E}">
        <p14:creationId xmlns:p14="http://schemas.microsoft.com/office/powerpoint/2010/main" val="898295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D7E4CC7F-A738-4265-BC6C-7EC0700223B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F3EFE72C-61A1-436C-98A0-A603CC9B7953}"/>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12587FBC-363F-40DD-9D45-5C7E49426F54}"/>
              </a:ext>
            </a:extLst>
          </p:cNvPr>
          <p:cNvSpPr/>
          <p:nvPr/>
        </p:nvSpPr>
        <p:spPr>
          <a:xfrm>
            <a:off x="1017917" y="504036"/>
            <a:ext cx="10679502"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Инфокоммуникационные - Компьютерные сети </a:t>
            </a:r>
            <a:endPar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sp>
        <p:nvSpPr>
          <p:cNvPr id="5" name="Прямоугольник 4">
            <a:extLst>
              <a:ext uri="{FF2B5EF4-FFF2-40B4-BE49-F238E27FC236}">
                <a16:creationId xmlns:a16="http://schemas.microsoft.com/office/drawing/2014/main" id="{EACE1A35-80E1-4E39-9F28-D2BDDC995F2B}"/>
              </a:ext>
            </a:extLst>
          </p:cNvPr>
          <p:cNvSpPr/>
          <p:nvPr/>
        </p:nvSpPr>
        <p:spPr>
          <a:xfrm>
            <a:off x="802964" y="1026432"/>
            <a:ext cx="10679502" cy="1292662"/>
          </a:xfrm>
          <a:prstGeom prst="rect">
            <a:avLst/>
          </a:prstGeom>
        </p:spPr>
        <p:txBody>
          <a:bodyPr wrap="square">
            <a:spAutoFit/>
          </a:bodyPr>
          <a:lstStyle/>
          <a:p>
            <a:pPr>
              <a:spcBef>
                <a:spcPct val="50000"/>
              </a:spcBef>
            </a:pPr>
            <a:r>
              <a:rPr lang="ru-RU" altLang="ru-RU" b="1" i="1" dirty="0"/>
              <a:t>Компьютерная сеть- </a:t>
            </a:r>
            <a:r>
              <a:rPr lang="ru-RU" altLang="ru-RU" i="1" dirty="0"/>
              <a:t>совокупность оконечного оборудования, систем передачи данных, линий, каналов связи, узлов коммутации и сетевого программного обеспечения, предназначенная для обмена информацией между всеми абонентами сети.</a:t>
            </a:r>
          </a:p>
          <a:p>
            <a:pPr>
              <a:spcBef>
                <a:spcPct val="50000"/>
              </a:spcBef>
            </a:pPr>
            <a:r>
              <a:rPr lang="ru-RU" altLang="ru-RU" sz="1600" dirty="0"/>
              <a:t>Узел коммутации; Трафик; Мейнфрейм; Хост; Рабочая станция; Подсеть; Шлюз; Маршрутизатор; Звено данных.</a:t>
            </a:r>
            <a:endParaRPr lang="ru-RU" altLang="ru-RU" sz="1600" i="1" dirty="0"/>
          </a:p>
        </p:txBody>
      </p:sp>
      <p:graphicFrame>
        <p:nvGraphicFramePr>
          <p:cNvPr id="6" name="Object 12">
            <a:extLst>
              <a:ext uri="{FF2B5EF4-FFF2-40B4-BE49-F238E27FC236}">
                <a16:creationId xmlns:a16="http://schemas.microsoft.com/office/drawing/2014/main" id="{6F4AEAE6-877D-4E82-866D-063864E8635F}"/>
              </a:ext>
            </a:extLst>
          </p:cNvPr>
          <p:cNvGraphicFramePr>
            <a:graphicFrameLocks noChangeAspect="1"/>
          </p:cNvGraphicFramePr>
          <p:nvPr>
            <p:extLst>
              <p:ext uri="{D42A27DB-BD31-4B8C-83A1-F6EECF244321}">
                <p14:modId xmlns:p14="http://schemas.microsoft.com/office/powerpoint/2010/main" val="954288777"/>
              </p:ext>
            </p:extLst>
          </p:nvPr>
        </p:nvGraphicFramePr>
        <p:xfrm>
          <a:off x="1294698" y="2645187"/>
          <a:ext cx="4032250" cy="3024188"/>
        </p:xfrm>
        <a:graphic>
          <a:graphicData uri="http://schemas.openxmlformats.org/presentationml/2006/ole">
            <mc:AlternateContent xmlns:mc="http://schemas.openxmlformats.org/markup-compatibility/2006">
              <mc:Choice xmlns:v="urn:schemas-microsoft-com:vml" Requires="v">
                <p:oleObj spid="_x0000_s61488" name="Точечный рисунок" r:id="rId3" imgW="3715269" imgH="2695951" progId="Paint.Picture">
                  <p:embed/>
                </p:oleObj>
              </mc:Choice>
              <mc:Fallback>
                <p:oleObj name="Точечный рисунок" r:id="rId3" imgW="3715269" imgH="2695951" progId="Paint.Picture">
                  <p:embed/>
                  <p:pic>
                    <p:nvPicPr>
                      <p:cNvPr id="5123" name="Object 12">
                        <a:extLst>
                          <a:ext uri="{FF2B5EF4-FFF2-40B4-BE49-F238E27FC236}">
                            <a16:creationId xmlns:a16="http://schemas.microsoft.com/office/drawing/2014/main" id="{A281890F-E67C-4CED-90C8-991C606B9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698" y="2645187"/>
                        <a:ext cx="4032250" cy="302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7">
            <a:extLst>
              <a:ext uri="{FF2B5EF4-FFF2-40B4-BE49-F238E27FC236}">
                <a16:creationId xmlns:a16="http://schemas.microsoft.com/office/drawing/2014/main" id="{3F01D20D-CFF1-4D91-8516-8720ACCB1595}"/>
              </a:ext>
            </a:extLst>
          </p:cNvPr>
          <p:cNvGraphicFramePr>
            <a:graphicFrameLocks noChangeAspect="1"/>
          </p:cNvGraphicFramePr>
          <p:nvPr>
            <p:extLst>
              <p:ext uri="{D42A27DB-BD31-4B8C-83A1-F6EECF244321}">
                <p14:modId xmlns:p14="http://schemas.microsoft.com/office/powerpoint/2010/main" val="1605642115"/>
              </p:ext>
            </p:extLst>
          </p:nvPr>
        </p:nvGraphicFramePr>
        <p:xfrm>
          <a:off x="6661666" y="2696197"/>
          <a:ext cx="3887788" cy="2533650"/>
        </p:xfrm>
        <a:graphic>
          <a:graphicData uri="http://schemas.openxmlformats.org/presentationml/2006/ole">
            <mc:AlternateContent xmlns:mc="http://schemas.openxmlformats.org/markup-compatibility/2006">
              <mc:Choice xmlns:v="urn:schemas-microsoft-com:vml" Requires="v">
                <p:oleObj spid="_x0000_s61489" name="Точечный рисунок" r:id="rId5" imgW="3476190" imgH="2266667" progId="Paint.Picture">
                  <p:embed/>
                </p:oleObj>
              </mc:Choice>
              <mc:Fallback>
                <p:oleObj name="Точечный рисунок" r:id="rId5" imgW="3476190" imgH="2266667" progId="Paint.Picture">
                  <p:embed/>
                  <p:pic>
                    <p:nvPicPr>
                      <p:cNvPr id="5124" name="Object 27">
                        <a:extLst>
                          <a:ext uri="{FF2B5EF4-FFF2-40B4-BE49-F238E27FC236}">
                            <a16:creationId xmlns:a16="http://schemas.microsoft.com/office/drawing/2014/main" id="{6E0F1EE7-5C03-4FF2-A9CF-D14F3C7445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1666" y="2696197"/>
                        <a:ext cx="3887788"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29">
            <a:extLst>
              <a:ext uri="{FF2B5EF4-FFF2-40B4-BE49-F238E27FC236}">
                <a16:creationId xmlns:a16="http://schemas.microsoft.com/office/drawing/2014/main" id="{8CC05AD0-A5B8-4377-807F-46326C701648}"/>
              </a:ext>
            </a:extLst>
          </p:cNvPr>
          <p:cNvSpPr txBox="1">
            <a:spLocks noChangeArrowheads="1"/>
          </p:cNvSpPr>
          <p:nvPr/>
        </p:nvSpPr>
        <p:spPr bwMode="auto">
          <a:xfrm>
            <a:off x="1669450" y="6009310"/>
            <a:ext cx="36718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50000"/>
              </a:spcBef>
            </a:pPr>
            <a:r>
              <a:rPr lang="ru-RU" altLang="ru-RU" sz="1200" dirty="0"/>
              <a:t>Обобщенная структурная схема компьютерной сети</a:t>
            </a:r>
            <a:r>
              <a:rPr lang="ru-RU" altLang="ru-RU" dirty="0"/>
              <a:t> </a:t>
            </a:r>
          </a:p>
        </p:txBody>
      </p:sp>
      <p:sp>
        <p:nvSpPr>
          <p:cNvPr id="9" name="Text Box 31">
            <a:extLst>
              <a:ext uri="{FF2B5EF4-FFF2-40B4-BE49-F238E27FC236}">
                <a16:creationId xmlns:a16="http://schemas.microsoft.com/office/drawing/2014/main" id="{C6A524F0-3E20-4C02-9353-98AFD394D961}"/>
              </a:ext>
            </a:extLst>
          </p:cNvPr>
          <p:cNvSpPr txBox="1">
            <a:spLocks noChangeArrowheads="1"/>
          </p:cNvSpPr>
          <p:nvPr/>
        </p:nvSpPr>
        <p:spPr bwMode="auto">
          <a:xfrm>
            <a:off x="6907546" y="5975817"/>
            <a:ext cx="3671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50000"/>
              </a:spcBef>
            </a:pPr>
            <a:r>
              <a:rPr lang="ru-RU" altLang="ru-RU" sz="1200" dirty="0"/>
              <a:t>Структура объединенной компьютерной сети Интернет </a:t>
            </a:r>
          </a:p>
        </p:txBody>
      </p:sp>
    </p:spTree>
    <p:extLst>
      <p:ext uri="{BB962C8B-B14F-4D97-AF65-F5344CB8AC3E}">
        <p14:creationId xmlns:p14="http://schemas.microsoft.com/office/powerpoint/2010/main" val="1612258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277455F5-D839-4C8C-88CE-B2B3167D8A3B}"/>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D0AC51C8-CB1F-4CA0-B58C-C9589C23A5FF}"/>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71B50BEA-DB69-4DF7-BB53-C4B97EAD560A}"/>
              </a:ext>
            </a:extLst>
          </p:cNvPr>
          <p:cNvSpPr/>
          <p:nvPr/>
        </p:nvSpPr>
        <p:spPr>
          <a:xfrm>
            <a:off x="1017917" y="504036"/>
            <a:ext cx="10679502"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Компьютерные сети. </a:t>
            </a:r>
            <a:r>
              <a:rPr lang="ru-RU" alt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Эталонная модель взаимодействия открытых систем. </a:t>
            </a:r>
            <a:endPar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grpSp>
        <p:nvGrpSpPr>
          <p:cNvPr id="9" name="Группа 8">
            <a:extLst>
              <a:ext uri="{FF2B5EF4-FFF2-40B4-BE49-F238E27FC236}">
                <a16:creationId xmlns:a16="http://schemas.microsoft.com/office/drawing/2014/main" id="{0C6DD09E-94DA-4157-A979-9E592EF46177}"/>
              </a:ext>
            </a:extLst>
          </p:cNvPr>
          <p:cNvGrpSpPr/>
          <p:nvPr/>
        </p:nvGrpSpPr>
        <p:grpSpPr>
          <a:xfrm>
            <a:off x="2834855" y="1544023"/>
            <a:ext cx="7200900" cy="3570157"/>
            <a:chOff x="2834855" y="1544023"/>
            <a:chExt cx="7200900" cy="3570157"/>
          </a:xfrm>
        </p:grpSpPr>
        <p:graphicFrame>
          <p:nvGraphicFramePr>
            <p:cNvPr id="5" name="Object 6">
              <a:extLst>
                <a:ext uri="{FF2B5EF4-FFF2-40B4-BE49-F238E27FC236}">
                  <a16:creationId xmlns:a16="http://schemas.microsoft.com/office/drawing/2014/main" id="{7A0F44DB-1B2B-4B14-972F-66985ED79D2D}"/>
                </a:ext>
              </a:extLst>
            </p:cNvPr>
            <p:cNvGraphicFramePr>
              <a:graphicFrameLocks noChangeAspect="1"/>
            </p:cNvGraphicFramePr>
            <p:nvPr>
              <p:extLst>
                <p:ext uri="{D42A27DB-BD31-4B8C-83A1-F6EECF244321}">
                  <p14:modId xmlns:p14="http://schemas.microsoft.com/office/powerpoint/2010/main" val="4039221317"/>
                </p:ext>
              </p:extLst>
            </p:nvPr>
          </p:nvGraphicFramePr>
          <p:xfrm>
            <a:off x="2834855" y="1544023"/>
            <a:ext cx="6985000" cy="3260725"/>
          </p:xfrm>
          <a:graphic>
            <a:graphicData uri="http://schemas.openxmlformats.org/presentationml/2006/ole">
              <mc:AlternateContent xmlns:mc="http://schemas.openxmlformats.org/markup-compatibility/2006">
                <mc:Choice xmlns:v="urn:schemas-microsoft-com:vml" Requires="v">
                  <p:oleObj spid="_x0000_s51249" name="Точечный рисунок" r:id="rId3" imgW="5401429" imgH="2467319" progId="Paint.Picture">
                    <p:embed/>
                  </p:oleObj>
                </mc:Choice>
                <mc:Fallback>
                  <p:oleObj name="Точечный рисунок" r:id="rId3" imgW="5401429" imgH="2467319" progId="Paint.Picture">
                    <p:embed/>
                    <p:pic>
                      <p:nvPicPr>
                        <p:cNvPr id="7170" name="Object 6">
                          <a:extLst>
                            <a:ext uri="{FF2B5EF4-FFF2-40B4-BE49-F238E27FC236}">
                              <a16:creationId xmlns:a16="http://schemas.microsoft.com/office/drawing/2014/main" id="{46C0A223-4AFE-4751-BD2B-FC47BAC20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855" y="1544023"/>
                          <a:ext cx="6985000"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9">
              <a:extLst>
                <a:ext uri="{FF2B5EF4-FFF2-40B4-BE49-F238E27FC236}">
                  <a16:creationId xmlns:a16="http://schemas.microsoft.com/office/drawing/2014/main" id="{C5BB2785-971D-4BFA-AC5D-D2462C555EEA}"/>
                </a:ext>
              </a:extLst>
            </p:cNvPr>
            <p:cNvSpPr txBox="1">
              <a:spLocks noChangeArrowheads="1"/>
            </p:cNvSpPr>
            <p:nvPr/>
          </p:nvSpPr>
          <p:spPr bwMode="auto">
            <a:xfrm>
              <a:off x="2834855" y="4839543"/>
              <a:ext cx="72009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50000"/>
                </a:spcBef>
              </a:pPr>
              <a:r>
                <a:rPr lang="ru-RU" altLang="ru-RU" sz="1400" dirty="0"/>
                <a:t>Структура эталонной модели ВОС</a:t>
              </a:r>
              <a:r>
                <a:rPr lang="ru-RU" altLang="ru-RU" dirty="0"/>
                <a:t> </a:t>
              </a:r>
            </a:p>
          </p:txBody>
        </p:sp>
      </p:grpSp>
      <p:sp>
        <p:nvSpPr>
          <p:cNvPr id="7" name="Text Box 10">
            <a:extLst>
              <a:ext uri="{FF2B5EF4-FFF2-40B4-BE49-F238E27FC236}">
                <a16:creationId xmlns:a16="http://schemas.microsoft.com/office/drawing/2014/main" id="{C157EAFC-D965-4350-8E3C-4951385BBC40}"/>
              </a:ext>
            </a:extLst>
          </p:cNvPr>
          <p:cNvSpPr txBox="1">
            <a:spLocks noChangeArrowheads="1"/>
          </p:cNvSpPr>
          <p:nvPr/>
        </p:nvSpPr>
        <p:spPr bwMode="auto">
          <a:xfrm>
            <a:off x="676814" y="1000942"/>
            <a:ext cx="106795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ru-RU" altLang="ru-RU" sz="1400" b="1" i="1" dirty="0"/>
              <a:t>ISO</a:t>
            </a:r>
            <a:r>
              <a:rPr lang="ru-RU" altLang="ru-RU" sz="1400" i="1" dirty="0"/>
              <a:t> – </a:t>
            </a:r>
            <a:r>
              <a:rPr lang="ru-RU" altLang="ru-RU" sz="1400" i="1" dirty="0" err="1"/>
              <a:t>International</a:t>
            </a:r>
            <a:r>
              <a:rPr lang="ru-RU" altLang="ru-RU" sz="1400" i="1" dirty="0"/>
              <a:t> </a:t>
            </a:r>
            <a:r>
              <a:rPr lang="ru-RU" altLang="ru-RU" sz="1400" i="1" dirty="0" err="1"/>
              <a:t>Standard</a:t>
            </a:r>
            <a:r>
              <a:rPr lang="ru-RU" altLang="ru-RU" sz="1400" i="1" dirty="0"/>
              <a:t> </a:t>
            </a:r>
            <a:r>
              <a:rPr lang="ru-RU" altLang="ru-RU" sz="1400" i="1" dirty="0" err="1"/>
              <a:t>Organization</a:t>
            </a:r>
            <a:r>
              <a:rPr lang="ru-RU" altLang="ru-RU" sz="1400" i="1" dirty="0"/>
              <a:t>; Уровни эталонной модели; Протокол; Межуровневой интерфейс.</a:t>
            </a:r>
            <a:r>
              <a:rPr lang="ru-RU" altLang="ru-RU" sz="1400" dirty="0"/>
              <a:t> </a:t>
            </a:r>
          </a:p>
        </p:txBody>
      </p:sp>
      <p:sp>
        <p:nvSpPr>
          <p:cNvPr id="8" name="Text Box 11">
            <a:extLst>
              <a:ext uri="{FF2B5EF4-FFF2-40B4-BE49-F238E27FC236}">
                <a16:creationId xmlns:a16="http://schemas.microsoft.com/office/drawing/2014/main" id="{CC5D25DB-A958-4AA4-AAB0-0A7A7FDFFCD9}"/>
              </a:ext>
            </a:extLst>
          </p:cNvPr>
          <p:cNvSpPr txBox="1">
            <a:spLocks noChangeArrowheads="1"/>
          </p:cNvSpPr>
          <p:nvPr/>
        </p:nvSpPr>
        <p:spPr bwMode="auto">
          <a:xfrm>
            <a:off x="1017917" y="5821287"/>
            <a:ext cx="10679502"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ru-RU" altLang="ru-RU" sz="1400" dirty="0"/>
              <a:t>Совокупность процедур и правил взаимодействия объектов одноименных уровней называется </a:t>
            </a:r>
            <a:r>
              <a:rPr lang="ru-RU" altLang="ru-RU" sz="1400" b="1" dirty="0">
                <a:solidFill>
                  <a:srgbClr val="0033CC"/>
                </a:solidFill>
              </a:rPr>
              <a:t>протоколом.</a:t>
            </a:r>
            <a:r>
              <a:rPr lang="ru-RU" altLang="ru-RU" sz="1400" dirty="0"/>
              <a:t> </a:t>
            </a:r>
            <a:endParaRPr lang="en-US" altLang="ru-RU" sz="1400" dirty="0"/>
          </a:p>
          <a:p>
            <a:pPr eaLnBrk="1" hangingPunct="1">
              <a:spcBef>
                <a:spcPct val="50000"/>
              </a:spcBef>
            </a:pPr>
            <a:r>
              <a:rPr lang="ru-RU" altLang="ru-RU" sz="1400" dirty="0"/>
              <a:t>Правила взаимодействия смежных уровней одной и той же системы определяют </a:t>
            </a:r>
            <a:r>
              <a:rPr lang="ru-RU" altLang="ru-RU" sz="1400" b="1" dirty="0">
                <a:solidFill>
                  <a:srgbClr val="0033CC"/>
                </a:solidFill>
              </a:rPr>
              <a:t>межуровневой интерфейс</a:t>
            </a:r>
            <a:r>
              <a:rPr lang="ru-RU" altLang="ru-RU" sz="1400" dirty="0"/>
              <a:t>. </a:t>
            </a:r>
            <a:endParaRPr lang="en-US" altLang="ru-RU" sz="1400" dirty="0"/>
          </a:p>
        </p:txBody>
      </p:sp>
    </p:spTree>
    <p:extLst>
      <p:ext uri="{BB962C8B-B14F-4D97-AF65-F5344CB8AC3E}">
        <p14:creationId xmlns:p14="http://schemas.microsoft.com/office/powerpoint/2010/main" val="2768811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a:extLst>
              <a:ext uri="{FF2B5EF4-FFF2-40B4-BE49-F238E27FC236}">
                <a16:creationId xmlns:a16="http://schemas.microsoft.com/office/drawing/2014/main" id="{05778AA2-2082-43C5-8522-75D774B70414}"/>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CC3D5D2A-E8D0-4C72-B19C-3D34A7136F75}"/>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Text Box 6">
            <a:extLst>
              <a:ext uri="{FF2B5EF4-FFF2-40B4-BE49-F238E27FC236}">
                <a16:creationId xmlns:a16="http://schemas.microsoft.com/office/drawing/2014/main" id="{93EF0649-3CEF-406E-A4B1-645043D652A1}"/>
              </a:ext>
            </a:extLst>
          </p:cNvPr>
          <p:cNvSpPr txBox="1">
            <a:spLocks noChangeArrowheads="1"/>
          </p:cNvSpPr>
          <p:nvPr/>
        </p:nvSpPr>
        <p:spPr bwMode="auto">
          <a:xfrm>
            <a:off x="1812820" y="614242"/>
            <a:ext cx="84963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lnSpc>
                <a:spcPct val="70000"/>
              </a:lnSpc>
              <a:spcBef>
                <a:spcPct val="40000"/>
              </a:spcBef>
            </a:pPr>
            <a:r>
              <a:rPr lang="ru-RU" altLang="ru-RU" sz="1600" b="1" i="1" dirty="0">
                <a:solidFill>
                  <a:srgbClr val="0033CC"/>
                </a:solidFill>
              </a:rPr>
              <a:t>Эталонная модель взаимодействия открытых систем (ВОС)</a:t>
            </a:r>
            <a:r>
              <a:rPr lang="ru-RU" altLang="ru-RU" sz="1600" dirty="0">
                <a:solidFill>
                  <a:srgbClr val="0033CC"/>
                </a:solidFill>
              </a:rPr>
              <a:t> </a:t>
            </a:r>
          </a:p>
          <a:p>
            <a:pPr algn="ctr" eaLnBrk="1" hangingPunct="1">
              <a:lnSpc>
                <a:spcPct val="70000"/>
              </a:lnSpc>
              <a:spcBef>
                <a:spcPct val="40000"/>
              </a:spcBef>
            </a:pPr>
            <a:r>
              <a:rPr lang="ru-RU" altLang="ru-RU" sz="1600" i="1" dirty="0"/>
              <a:t>Уровни  и  функции  эталонной модели.</a:t>
            </a:r>
            <a:endParaRPr lang="ru-RU" altLang="ru-RU" sz="1600" dirty="0"/>
          </a:p>
        </p:txBody>
      </p:sp>
      <p:graphicFrame>
        <p:nvGraphicFramePr>
          <p:cNvPr id="7" name="Таблица 6"/>
          <p:cNvGraphicFramePr>
            <a:graphicFrameLocks noGrp="1"/>
          </p:cNvGraphicFramePr>
          <p:nvPr>
            <p:extLst>
              <p:ext uri="{D42A27DB-BD31-4B8C-83A1-F6EECF244321}">
                <p14:modId xmlns:p14="http://schemas.microsoft.com/office/powerpoint/2010/main" val="1476211380"/>
              </p:ext>
            </p:extLst>
          </p:nvPr>
        </p:nvGraphicFramePr>
        <p:xfrm>
          <a:off x="1446767" y="1249136"/>
          <a:ext cx="9228405" cy="5308069"/>
        </p:xfrm>
        <a:graphic>
          <a:graphicData uri="http://schemas.openxmlformats.org/drawingml/2006/table">
            <a:tbl>
              <a:tblPr firstRow="1" firstCol="1" bandRow="1">
                <a:tableStyleId>{5C22544A-7EE6-4342-B048-85BDC9FD1C3A}</a:tableStyleId>
              </a:tblPr>
              <a:tblGrid>
                <a:gridCol w="1253934">
                  <a:extLst>
                    <a:ext uri="{9D8B030D-6E8A-4147-A177-3AD203B41FA5}">
                      <a16:colId xmlns:a16="http://schemas.microsoft.com/office/drawing/2014/main" val="696874990"/>
                    </a:ext>
                  </a:extLst>
                </a:gridCol>
                <a:gridCol w="1818254">
                  <a:extLst>
                    <a:ext uri="{9D8B030D-6E8A-4147-A177-3AD203B41FA5}">
                      <a16:colId xmlns:a16="http://schemas.microsoft.com/office/drawing/2014/main" val="2285974153"/>
                    </a:ext>
                  </a:extLst>
                </a:gridCol>
                <a:gridCol w="6156217">
                  <a:extLst>
                    <a:ext uri="{9D8B030D-6E8A-4147-A177-3AD203B41FA5}">
                      <a16:colId xmlns:a16="http://schemas.microsoft.com/office/drawing/2014/main" val="2848874171"/>
                    </a:ext>
                  </a:extLst>
                </a:gridCol>
              </a:tblGrid>
              <a:tr h="219687">
                <a:tc>
                  <a:txBody>
                    <a:bodyPr/>
                    <a:lstStyle/>
                    <a:p>
                      <a:pPr algn="ctr">
                        <a:lnSpc>
                          <a:spcPct val="107000"/>
                        </a:lnSpc>
                        <a:spcBef>
                          <a:spcPts val="200"/>
                        </a:spcBef>
                        <a:spcAft>
                          <a:spcPts val="200"/>
                        </a:spcAft>
                      </a:pPr>
                      <a:r>
                        <a:rPr lang="ru-RU" sz="1200">
                          <a:effectLst/>
                        </a:rPr>
                        <a:t>Номер уровня</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gn="ctr">
                        <a:lnSpc>
                          <a:spcPct val="107000"/>
                        </a:lnSpc>
                        <a:spcBef>
                          <a:spcPts val="800"/>
                        </a:spcBef>
                        <a:spcAft>
                          <a:spcPts val="0"/>
                        </a:spcAft>
                      </a:pPr>
                      <a:r>
                        <a:rPr lang="ru-RU" sz="1200">
                          <a:effectLst/>
                        </a:rPr>
                        <a:t>Название</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gn="ctr">
                        <a:lnSpc>
                          <a:spcPct val="107000"/>
                        </a:lnSpc>
                        <a:spcBef>
                          <a:spcPts val="800"/>
                        </a:spcBef>
                        <a:spcAft>
                          <a:spcPts val="0"/>
                        </a:spcAft>
                      </a:pPr>
                      <a:r>
                        <a:rPr lang="ru-RU" sz="1200">
                          <a:effectLst/>
                        </a:rPr>
                        <a:t>Основные функции</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extLst>
                  <a:ext uri="{0D108BD9-81ED-4DB2-BD59-A6C34878D82A}">
                    <a16:rowId xmlns:a16="http://schemas.microsoft.com/office/drawing/2014/main" val="2338880782"/>
                  </a:ext>
                </a:extLst>
              </a:tr>
              <a:tr h="847523">
                <a:tc>
                  <a:txBody>
                    <a:bodyPr/>
                    <a:lstStyle/>
                    <a:p>
                      <a:pPr algn="ctr">
                        <a:lnSpc>
                          <a:spcPct val="107000"/>
                        </a:lnSpc>
                        <a:spcBef>
                          <a:spcPts val="600"/>
                        </a:spcBef>
                        <a:spcAft>
                          <a:spcPts val="0"/>
                        </a:spcAft>
                      </a:pPr>
                      <a:r>
                        <a:rPr lang="ru-RU" sz="1200">
                          <a:effectLst/>
                        </a:rPr>
                        <a:t>7</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Bef>
                          <a:spcPts val="600"/>
                        </a:spcBef>
                        <a:spcAft>
                          <a:spcPts val="0"/>
                        </a:spcAft>
                      </a:pPr>
                      <a:r>
                        <a:rPr lang="ru-RU" sz="1200">
                          <a:effectLst/>
                        </a:rPr>
                        <a:t>Прикладной</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Aft>
                          <a:spcPts val="0"/>
                        </a:spcAft>
                      </a:pPr>
                      <a:r>
                        <a:rPr lang="ru-RU" sz="1200" dirty="0">
                          <a:effectLst/>
                        </a:rPr>
                        <a:t>Обеспечивает поддержку прикладных процессов конечных пользователей, определяет круг прикладных задач, реализуемых в данной вычислительной сети, в частности пересылка файлов, обмен почтовыми сообщениями и др. Он также содержит все необходимые элементы сервиса для прикладных программ пользователя. На прикладной уровень могут быть вынесены некоторые задачи сетевой операционной системы.</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extLst>
                  <a:ext uri="{0D108BD9-81ED-4DB2-BD59-A6C34878D82A}">
                    <a16:rowId xmlns:a16="http://schemas.microsoft.com/office/drawing/2014/main" val="2173787195"/>
                  </a:ext>
                </a:extLst>
              </a:tr>
              <a:tr h="188338">
                <a:tc>
                  <a:txBody>
                    <a:bodyPr/>
                    <a:lstStyle/>
                    <a:p>
                      <a:pPr algn="ctr">
                        <a:lnSpc>
                          <a:spcPct val="107000"/>
                        </a:lnSpc>
                        <a:spcBef>
                          <a:spcPts val="600"/>
                        </a:spcBef>
                        <a:spcAft>
                          <a:spcPts val="0"/>
                        </a:spcAft>
                      </a:pPr>
                      <a:r>
                        <a:rPr lang="ru-RU" sz="1200">
                          <a:effectLst/>
                        </a:rPr>
                        <a:t>6</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Bef>
                          <a:spcPts val="600"/>
                        </a:spcBef>
                        <a:spcAft>
                          <a:spcPts val="600"/>
                        </a:spcAft>
                      </a:pPr>
                      <a:r>
                        <a:rPr lang="ru-RU" sz="1200">
                          <a:effectLst/>
                        </a:rPr>
                        <a:t>Представительный</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Aft>
                          <a:spcPts val="0"/>
                        </a:spcAft>
                      </a:pPr>
                      <a:r>
                        <a:rPr lang="ru-RU" sz="1200">
                          <a:effectLst/>
                        </a:rPr>
                        <a:t>Определяет представление данных в кодах и форматах, принятых в данной системе.</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extLst>
                  <a:ext uri="{0D108BD9-81ED-4DB2-BD59-A6C34878D82A}">
                    <a16:rowId xmlns:a16="http://schemas.microsoft.com/office/drawing/2014/main" val="1641132548"/>
                  </a:ext>
                </a:extLst>
              </a:tr>
              <a:tr h="659184">
                <a:tc>
                  <a:txBody>
                    <a:bodyPr/>
                    <a:lstStyle/>
                    <a:p>
                      <a:pPr algn="ctr">
                        <a:lnSpc>
                          <a:spcPct val="107000"/>
                        </a:lnSpc>
                        <a:spcBef>
                          <a:spcPts val="600"/>
                        </a:spcBef>
                        <a:spcAft>
                          <a:spcPts val="0"/>
                        </a:spcAft>
                      </a:pPr>
                      <a:r>
                        <a:rPr lang="ru-RU" sz="1200">
                          <a:effectLst/>
                        </a:rPr>
                        <a:t>5</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Bef>
                          <a:spcPts val="600"/>
                        </a:spcBef>
                        <a:spcAft>
                          <a:spcPts val="0"/>
                        </a:spcAft>
                      </a:pPr>
                      <a:r>
                        <a:rPr lang="ru-RU" sz="1200">
                          <a:effectLst/>
                        </a:rPr>
                        <a:t>Сеансовый</a:t>
                      </a:r>
                    </a:p>
                    <a:p>
                      <a:pPr>
                        <a:lnSpc>
                          <a:spcPct val="107000"/>
                        </a:lnSpc>
                        <a:spcAft>
                          <a:spcPts val="0"/>
                        </a:spcAft>
                      </a:pPr>
                      <a:r>
                        <a:rPr lang="ru-RU" sz="1200">
                          <a:effectLst/>
                        </a:rPr>
                        <a:t>(сессий)</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Aft>
                          <a:spcPts val="0"/>
                        </a:spcAft>
                      </a:pPr>
                      <a:r>
                        <a:rPr lang="ru-RU" sz="1200">
                          <a:effectLst/>
                        </a:rPr>
                        <a:t>Реализует установление и поддержку сеанса связи между двумя абонентами через коммуникационную сеть. Он позволяет производить обмен данными в режиме, определенном прикладной программой, или предоставляет возможность выбора режима обмена. Сеансовый уровень поддерживает и завершает сеанс связи.</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extLst>
                  <a:ext uri="{0D108BD9-81ED-4DB2-BD59-A6C34878D82A}">
                    <a16:rowId xmlns:a16="http://schemas.microsoft.com/office/drawing/2014/main" val="2196283516"/>
                  </a:ext>
                </a:extLst>
              </a:tr>
              <a:tr h="282508">
                <a:tc gridSpan="3">
                  <a:txBody>
                    <a:bodyPr/>
                    <a:lstStyle/>
                    <a:p>
                      <a:pPr indent="379730" algn="just">
                        <a:lnSpc>
                          <a:spcPct val="107000"/>
                        </a:lnSpc>
                        <a:spcAft>
                          <a:spcPts val="800"/>
                        </a:spcAft>
                      </a:pPr>
                      <a:r>
                        <a:rPr lang="ru-RU" sz="1200">
                          <a:effectLst/>
                        </a:rPr>
                        <a:t>Три верхних уровня объединяются под общим названием - процесс или прикладной процесс. Эти уровни определяют функциональные особенности вычислительной сети как прикладной системы.</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2118402419"/>
                  </a:ext>
                </a:extLst>
              </a:tr>
              <a:tr h="753354">
                <a:tc>
                  <a:txBody>
                    <a:bodyPr/>
                    <a:lstStyle/>
                    <a:p>
                      <a:pPr algn="ctr">
                        <a:lnSpc>
                          <a:spcPct val="107000"/>
                        </a:lnSpc>
                        <a:spcBef>
                          <a:spcPts val="600"/>
                        </a:spcBef>
                        <a:spcAft>
                          <a:spcPts val="0"/>
                        </a:spcAft>
                      </a:pPr>
                      <a:r>
                        <a:rPr lang="ru-RU" sz="1200">
                          <a:effectLst/>
                        </a:rPr>
                        <a:t>4</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Bef>
                          <a:spcPts val="600"/>
                        </a:spcBef>
                        <a:spcAft>
                          <a:spcPts val="0"/>
                        </a:spcAft>
                      </a:pPr>
                      <a:r>
                        <a:rPr lang="ru-RU" sz="1200">
                          <a:effectLst/>
                        </a:rPr>
                        <a:t>Транспортный</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gn="just">
                        <a:lnSpc>
                          <a:spcPct val="107000"/>
                        </a:lnSpc>
                        <a:spcAft>
                          <a:spcPts val="0"/>
                        </a:spcAft>
                      </a:pPr>
                      <a:r>
                        <a:rPr lang="ru-RU" sz="1200">
                          <a:effectLst/>
                        </a:rPr>
                        <a:t>Обеспечивает интерфейс между процессами и сетью, установление и разъединение транспортных соединений; обеспечение "прозрачной" передачи пакетов данных с любым содержанием, форматом и способом кодирования; обеспечение заданного качества сервиса (пропускная способность, транзитная задержка, коэффициент необнаруженных ошибок и вероятность отказов). </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extLst>
                  <a:ext uri="{0D108BD9-81ED-4DB2-BD59-A6C34878D82A}">
                    <a16:rowId xmlns:a16="http://schemas.microsoft.com/office/drawing/2014/main" val="3391220529"/>
                  </a:ext>
                </a:extLst>
              </a:tr>
              <a:tr h="364883">
                <a:tc>
                  <a:txBody>
                    <a:bodyPr/>
                    <a:lstStyle/>
                    <a:p>
                      <a:pPr algn="ctr">
                        <a:lnSpc>
                          <a:spcPct val="107000"/>
                        </a:lnSpc>
                        <a:spcBef>
                          <a:spcPts val="600"/>
                        </a:spcBef>
                        <a:spcAft>
                          <a:spcPts val="0"/>
                        </a:spcAft>
                      </a:pPr>
                      <a:r>
                        <a:rPr lang="ru-RU" sz="1200">
                          <a:effectLst/>
                        </a:rPr>
                        <a:t>3</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Bef>
                          <a:spcPts val="600"/>
                        </a:spcBef>
                        <a:spcAft>
                          <a:spcPts val="0"/>
                        </a:spcAft>
                      </a:pPr>
                      <a:r>
                        <a:rPr lang="ru-RU" sz="1200">
                          <a:effectLst/>
                        </a:rPr>
                        <a:t>Сетевой</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Aft>
                          <a:spcPts val="0"/>
                        </a:spcAft>
                      </a:pPr>
                      <a:r>
                        <a:rPr lang="ru-RU" sz="1200">
                          <a:effectLst/>
                        </a:rPr>
                        <a:t>Определяет интерфейс оконечного оборудования данных пользователя с сетью коммутации пакетов, за маршрутизацию пакетов в коммуникационной сети и за связь между сетями - реализует межсетевое взаимодействие.</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extLst>
                  <a:ext uri="{0D108BD9-81ED-4DB2-BD59-A6C34878D82A}">
                    <a16:rowId xmlns:a16="http://schemas.microsoft.com/office/drawing/2014/main" val="693519659"/>
                  </a:ext>
                </a:extLst>
              </a:tr>
              <a:tr h="565015">
                <a:tc>
                  <a:txBody>
                    <a:bodyPr/>
                    <a:lstStyle/>
                    <a:p>
                      <a:pPr algn="ctr">
                        <a:lnSpc>
                          <a:spcPct val="107000"/>
                        </a:lnSpc>
                        <a:spcBef>
                          <a:spcPts val="600"/>
                        </a:spcBef>
                        <a:spcAft>
                          <a:spcPts val="0"/>
                        </a:spcAft>
                      </a:pPr>
                      <a:r>
                        <a:rPr lang="ru-RU" sz="1200">
                          <a:effectLst/>
                        </a:rPr>
                        <a:t>2</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Bef>
                          <a:spcPts val="600"/>
                        </a:spcBef>
                        <a:spcAft>
                          <a:spcPts val="0"/>
                        </a:spcAft>
                      </a:pPr>
                      <a:r>
                        <a:rPr lang="ru-RU" sz="1200">
                          <a:effectLst/>
                        </a:rPr>
                        <a:t>Канальный</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Aft>
                          <a:spcPts val="0"/>
                        </a:spcAft>
                      </a:pPr>
                      <a:r>
                        <a:rPr lang="ru-RU" sz="1200" dirty="0">
                          <a:effectLst/>
                        </a:rPr>
                        <a:t>Определяет процедуру формирование блоков (кадров) данных и их передачу; идентификация оконечных пунктов передачи данных канальных соединений; синхронизация кадров и защита от ошибок</a:t>
                      </a:r>
                      <a:r>
                        <a:rPr lang="ru-RU" sz="1200" dirty="0" smtClean="0">
                          <a:effectLst/>
                        </a:rPr>
                        <a:t>.</a:t>
                      </a:r>
                      <a:endParaRPr lang="ru-RU" sz="1200" dirty="0">
                        <a:effectLst/>
                      </a:endParaRPr>
                    </a:p>
                  </a:txBody>
                  <a:tcPr marL="32999" marR="32999" marT="0" marB="0"/>
                </a:tc>
                <a:extLst>
                  <a:ext uri="{0D108BD9-81ED-4DB2-BD59-A6C34878D82A}">
                    <a16:rowId xmlns:a16="http://schemas.microsoft.com/office/drawing/2014/main" val="1193605757"/>
                  </a:ext>
                </a:extLst>
              </a:tr>
              <a:tr h="470846">
                <a:tc>
                  <a:txBody>
                    <a:bodyPr/>
                    <a:lstStyle/>
                    <a:p>
                      <a:pPr algn="ctr">
                        <a:lnSpc>
                          <a:spcPct val="107000"/>
                        </a:lnSpc>
                        <a:spcBef>
                          <a:spcPts val="600"/>
                        </a:spcBef>
                        <a:spcAft>
                          <a:spcPts val="0"/>
                        </a:spcAft>
                      </a:pPr>
                      <a:r>
                        <a:rPr lang="ru-RU" sz="1200">
                          <a:effectLst/>
                        </a:rPr>
                        <a:t>1</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Bef>
                          <a:spcPts val="600"/>
                        </a:spcBef>
                        <a:spcAft>
                          <a:spcPts val="0"/>
                        </a:spcAft>
                      </a:pPr>
                      <a:r>
                        <a:rPr lang="ru-RU" sz="1200">
                          <a:effectLst/>
                        </a:rPr>
                        <a:t>Физический</a:t>
                      </a:r>
                      <a:endParaRPr lang="ru-RU" sz="120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tc>
                  <a:txBody>
                    <a:bodyPr/>
                    <a:lstStyle/>
                    <a:p>
                      <a:pPr>
                        <a:lnSpc>
                          <a:spcPct val="107000"/>
                        </a:lnSpc>
                        <a:spcAft>
                          <a:spcPts val="0"/>
                        </a:spcAft>
                      </a:pPr>
                      <a:r>
                        <a:rPr lang="ru-RU" sz="1200" dirty="0">
                          <a:effectLst/>
                        </a:rPr>
                        <a:t>Определяет процедуру передачи последовательностей битов по физической среде, вид сигналов и способ модуляции, оповещение об окончании связи.</a:t>
                      </a:r>
                    </a:p>
                    <a:p>
                      <a:pPr>
                        <a:lnSpc>
                          <a:spcPct val="107000"/>
                        </a:lnSpc>
                        <a:spcAft>
                          <a:spcPts val="0"/>
                        </a:spcAft>
                      </a:pPr>
                      <a:r>
                        <a:rPr lang="ru-RU" sz="1200" dirty="0">
                          <a:effectLst/>
                        </a:rPr>
                        <a:t> </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999" marR="32999" marT="0" marB="0"/>
                </a:tc>
                <a:extLst>
                  <a:ext uri="{0D108BD9-81ED-4DB2-BD59-A6C34878D82A}">
                    <a16:rowId xmlns:a16="http://schemas.microsoft.com/office/drawing/2014/main" val="949920660"/>
                  </a:ext>
                </a:extLst>
              </a:tr>
            </a:tbl>
          </a:graphicData>
        </a:graphic>
      </p:graphicFrame>
    </p:spTree>
    <p:extLst>
      <p:ext uri="{BB962C8B-B14F-4D97-AF65-F5344CB8AC3E}">
        <p14:creationId xmlns:p14="http://schemas.microsoft.com/office/powerpoint/2010/main" val="3530366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498">
            <a:extLst>
              <a:ext uri="{FF2B5EF4-FFF2-40B4-BE49-F238E27FC236}">
                <a16:creationId xmlns:a16="http://schemas.microsoft.com/office/drawing/2014/main" id="{321B8D58-B623-4C4D-B1D5-3C67D5A72286}"/>
              </a:ext>
            </a:extLst>
          </p:cNvPr>
          <p:cNvGraphicFramePr>
            <a:graphicFrameLocks noGrp="1"/>
          </p:cNvGraphicFramePr>
          <p:nvPr>
            <p:extLst>
              <p:ext uri="{D42A27DB-BD31-4B8C-83A1-F6EECF244321}">
                <p14:modId xmlns:p14="http://schemas.microsoft.com/office/powerpoint/2010/main" val="85834878"/>
              </p:ext>
            </p:extLst>
          </p:nvPr>
        </p:nvGraphicFramePr>
        <p:xfrm>
          <a:off x="3180391" y="1796467"/>
          <a:ext cx="6264275" cy="4481514"/>
        </p:xfrm>
        <a:graphic>
          <a:graphicData uri="http://schemas.openxmlformats.org/drawingml/2006/table">
            <a:tbl>
              <a:tblPr/>
              <a:tblGrid>
                <a:gridCol w="1716088">
                  <a:extLst>
                    <a:ext uri="{9D8B030D-6E8A-4147-A177-3AD203B41FA5}">
                      <a16:colId xmlns:a16="http://schemas.microsoft.com/office/drawing/2014/main" val="20000"/>
                    </a:ext>
                  </a:extLst>
                </a:gridCol>
                <a:gridCol w="1604962">
                  <a:extLst>
                    <a:ext uri="{9D8B030D-6E8A-4147-A177-3AD203B41FA5}">
                      <a16:colId xmlns:a16="http://schemas.microsoft.com/office/drawing/2014/main" val="20001"/>
                    </a:ext>
                  </a:extLst>
                </a:gridCol>
                <a:gridCol w="1058863">
                  <a:extLst>
                    <a:ext uri="{9D8B030D-6E8A-4147-A177-3AD203B41FA5}">
                      <a16:colId xmlns:a16="http://schemas.microsoft.com/office/drawing/2014/main" val="20002"/>
                    </a:ext>
                  </a:extLst>
                </a:gridCol>
                <a:gridCol w="711200">
                  <a:extLst>
                    <a:ext uri="{9D8B030D-6E8A-4147-A177-3AD203B41FA5}">
                      <a16:colId xmlns:a16="http://schemas.microsoft.com/office/drawing/2014/main" val="20003"/>
                    </a:ext>
                  </a:extLst>
                </a:gridCol>
                <a:gridCol w="1173162">
                  <a:extLst>
                    <a:ext uri="{9D8B030D-6E8A-4147-A177-3AD203B41FA5}">
                      <a16:colId xmlns:a16="http://schemas.microsoft.com/office/drawing/2014/main" val="20004"/>
                    </a:ext>
                  </a:extLst>
                </a:gridCol>
              </a:tblGrid>
              <a:tr h="274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Уровни</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dirty="0">
                          <a:ln>
                            <a:noFill/>
                          </a:ln>
                          <a:solidFill>
                            <a:srgbClr val="0B02BE"/>
                          </a:solidFill>
                          <a:effectLst/>
                          <a:latin typeface="Times New Roman" pitchFamily="18" charset="0"/>
                          <a:cs typeface="Times New Roman" pitchFamily="18" charset="0"/>
                        </a:rPr>
                        <a:t>Стеки протоколов</a:t>
                      </a:r>
                      <a:endParaRPr kumimoji="0" lang="ru-RU" sz="1000" b="1" i="0" u="none" strike="noStrike" cap="none" normalizeH="0" baseline="0" dirty="0">
                        <a:ln>
                          <a:noFill/>
                        </a:ln>
                        <a:solidFill>
                          <a:srgbClr val="0B02BE"/>
                        </a:solidFill>
                        <a:effectLst/>
                        <a:latin typeface="Times New Roman" pitchFamily="18" charset="0"/>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4572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dirty="0">
                          <a:ln>
                            <a:noFill/>
                          </a:ln>
                          <a:solidFill>
                            <a:schemeClr val="tx1"/>
                          </a:solidFill>
                          <a:effectLst/>
                          <a:latin typeface="Times New Roman" pitchFamily="18" charset="0"/>
                          <a:cs typeface="Times New Roman" pitchFamily="18" charset="0"/>
                        </a:rPr>
                        <a:t>Модель </a:t>
                      </a:r>
                      <a:endParaRPr kumimoji="0" lang="ru-RU" sz="10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dirty="0">
                          <a:ln>
                            <a:noFill/>
                          </a:ln>
                          <a:solidFill>
                            <a:schemeClr val="tx1"/>
                          </a:solidFill>
                          <a:effectLst/>
                          <a:latin typeface="Times New Roman" pitchFamily="18" charset="0"/>
                          <a:cs typeface="Times New Roman" pitchFamily="18" charset="0"/>
                        </a:rPr>
                        <a:t>OSI</a:t>
                      </a:r>
                      <a:endParaRPr kumimoji="0" lang="ru-RU" sz="1800" b="1" i="0" u="none" strike="noStrike" cap="none" normalizeH="0" baseline="0" dirty="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OSI</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TCP/IP</a:t>
                      </a:r>
                      <a:endParaRPr kumimoji="0" lang="ru-RU" sz="1000" b="1" i="0" u="none" strike="noStrike" cap="none" normalizeH="0" baseline="0">
                        <a:ln>
                          <a:noFill/>
                        </a:ln>
                        <a:solidFill>
                          <a:srgbClr val="990099"/>
                        </a:solidFill>
                        <a:effectLst/>
                        <a:latin typeface="Times New Roman" pitchFamily="18" charset="0"/>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09900"/>
                          </a:solidFill>
                          <a:effectLst/>
                          <a:latin typeface="Times New Roman" pitchFamily="18" charset="0"/>
                          <a:cs typeface="Times New Roman" pitchFamily="18" charset="0"/>
                        </a:rPr>
                        <a:t>Novell</a:t>
                      </a:r>
                      <a:endParaRPr kumimoji="0" lang="ru-RU" sz="1800" b="1" i="0" u="none" strike="noStrike" cap="none" normalizeH="0" baseline="0">
                        <a:ln>
                          <a:noFill/>
                        </a:ln>
                        <a:solidFill>
                          <a:srgbClr val="0099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IBM/</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Microsoft</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17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Прикладной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X.400  </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X.500  </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FTAM</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dirty="0" err="1">
                          <a:ln>
                            <a:noFill/>
                          </a:ln>
                          <a:solidFill>
                            <a:srgbClr val="990099"/>
                          </a:solidFill>
                          <a:effectLst/>
                          <a:latin typeface="Times New Roman" pitchFamily="18" charset="0"/>
                          <a:cs typeface="Times New Roman" pitchFamily="18" charset="0"/>
                        </a:rPr>
                        <a:t>Telnet</a:t>
                      </a:r>
                      <a:r>
                        <a:rPr kumimoji="0" lang="ru-RU" sz="1200" b="1" i="0" u="none" strike="noStrike" cap="none" normalizeH="0" baseline="0" dirty="0">
                          <a:ln>
                            <a:noFill/>
                          </a:ln>
                          <a:solidFill>
                            <a:srgbClr val="990099"/>
                          </a:solidFill>
                          <a:effectLst/>
                          <a:latin typeface="Times New Roman" pitchFamily="18" charset="0"/>
                          <a:cs typeface="Times New Roman" pitchFamily="18" charset="0"/>
                        </a:rPr>
                        <a:t> </a:t>
                      </a:r>
                      <a:endParaRPr kumimoji="0" lang="ru-RU" sz="1000" b="1" i="0" u="none" strike="noStrike" cap="none" normalizeH="0" baseline="0" dirty="0">
                        <a:ln>
                          <a:noFill/>
                        </a:ln>
                        <a:solidFill>
                          <a:srgbClr val="990099"/>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dirty="0">
                          <a:ln>
                            <a:noFill/>
                          </a:ln>
                          <a:solidFill>
                            <a:srgbClr val="990099"/>
                          </a:solidFill>
                          <a:effectLst/>
                          <a:latin typeface="Times New Roman" pitchFamily="18" charset="0"/>
                          <a:cs typeface="Times New Roman" pitchFamily="18" charset="0"/>
                        </a:rPr>
                        <a:t>FTP </a:t>
                      </a:r>
                      <a:endParaRPr kumimoji="0" lang="ru-RU" sz="1000" b="1" i="0" u="none" strike="noStrike" cap="none" normalizeH="0" baseline="0" dirty="0">
                        <a:ln>
                          <a:noFill/>
                        </a:ln>
                        <a:solidFill>
                          <a:srgbClr val="990099"/>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dirty="0">
                          <a:ln>
                            <a:noFill/>
                          </a:ln>
                          <a:solidFill>
                            <a:srgbClr val="990099"/>
                          </a:solidFill>
                          <a:effectLst/>
                          <a:latin typeface="Times New Roman" pitchFamily="18" charset="0"/>
                          <a:cs typeface="Times New Roman" pitchFamily="18" charset="0"/>
                        </a:rPr>
                        <a:t>SNMP WWW</a:t>
                      </a:r>
                      <a:endParaRPr kumimoji="0" lang="ru-RU" sz="1800" b="1" i="0" u="none" strike="noStrike" cap="none" normalizeH="0" baseline="0" dirty="0">
                        <a:ln>
                          <a:noFill/>
                        </a:ln>
                        <a:solidFill>
                          <a:srgbClr val="990099"/>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just" defTabSz="914400" rtl="0" eaLnBrk="1" fontAlgn="base" latinLnBrk="0" hangingPunct="1">
                        <a:lnSpc>
                          <a:spcPct val="100000"/>
                        </a:lnSpc>
                        <a:spcBef>
                          <a:spcPct val="0"/>
                        </a:spcBef>
                        <a:spcAft>
                          <a:spcPct val="0"/>
                        </a:spcAft>
                        <a:buClrTx/>
                        <a:buSzTx/>
                        <a:buFontTx/>
                        <a:buNone/>
                        <a:tabLst>
                          <a:tab pos="449263" algn="r"/>
                          <a:tab pos="2743200" algn="ctr"/>
                          <a:tab pos="5486400" algn="r"/>
                        </a:tabLst>
                      </a:pPr>
                      <a:r>
                        <a:rPr kumimoji="0" lang="ru-RU" sz="1200" b="1" i="0" u="none" strike="noStrike" cap="none" normalizeH="0" baseline="0" dirty="0">
                          <a:ln>
                            <a:noFill/>
                          </a:ln>
                          <a:solidFill>
                            <a:srgbClr val="009900"/>
                          </a:solidFill>
                          <a:effectLst/>
                          <a:latin typeface="Times New Roman" pitchFamily="18" charset="0"/>
                          <a:cs typeface="Times New Roman" pitchFamily="18" charset="0"/>
                        </a:rPr>
                        <a:t>NCP</a:t>
                      </a:r>
                      <a:endParaRPr kumimoji="0" lang="ru-RU" sz="1000" b="1" i="0" u="none" strike="noStrike" cap="none" normalizeH="0" baseline="0" dirty="0">
                        <a:ln>
                          <a:noFill/>
                        </a:ln>
                        <a:solidFill>
                          <a:srgbClr val="0099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49263" algn="r"/>
                          <a:tab pos="2743200" algn="ctr"/>
                          <a:tab pos="5486400" algn="r"/>
                        </a:tabLst>
                      </a:pPr>
                      <a:r>
                        <a:rPr kumimoji="0" lang="ru-RU" sz="1200" b="1" i="0" u="none" strike="noStrike" cap="none" normalizeH="0" baseline="0" dirty="0">
                          <a:ln>
                            <a:noFill/>
                          </a:ln>
                          <a:solidFill>
                            <a:srgbClr val="009900"/>
                          </a:solidFill>
                          <a:effectLst/>
                          <a:latin typeface="Times New Roman" pitchFamily="18" charset="0"/>
                          <a:cs typeface="Times New Roman" pitchFamily="18" charset="0"/>
                        </a:rPr>
                        <a:t>SAP</a:t>
                      </a:r>
                      <a:endParaRPr kumimoji="0" lang="ru-RU" sz="1800" b="1" i="0" u="none" strike="noStrike" cap="none" normalizeH="0" baseline="0" dirty="0">
                        <a:ln>
                          <a:noFill/>
                        </a:ln>
                        <a:solidFill>
                          <a:srgbClr val="0099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tab pos="449263" algn="r"/>
                          <a:tab pos="2743200" algn="ctr"/>
                          <a:tab pos="5486400" algn="r"/>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SMB</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Представительный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dirty="0">
                          <a:ln>
                            <a:noFill/>
                          </a:ln>
                          <a:solidFill>
                            <a:srgbClr val="CC3300"/>
                          </a:solidFill>
                          <a:effectLst/>
                          <a:latin typeface="Times New Roman" pitchFamily="18" charset="0"/>
                          <a:cs typeface="Times New Roman" pitchFamily="18" charset="0"/>
                        </a:rPr>
                        <a:t>Представительный  </a:t>
                      </a:r>
                      <a:endParaRPr kumimoji="0" lang="ru-RU" sz="1000" b="1" i="0" u="none" strike="noStrike" cap="none" normalizeH="0" baseline="0" dirty="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dirty="0">
                          <a:ln>
                            <a:noFill/>
                          </a:ln>
                          <a:solidFill>
                            <a:srgbClr val="CC3300"/>
                          </a:solidFill>
                          <a:effectLst/>
                          <a:latin typeface="Times New Roman" pitchFamily="18" charset="0"/>
                          <a:cs typeface="Times New Roman" pitchFamily="18" charset="0"/>
                        </a:rPr>
                        <a:t>OSI</a:t>
                      </a:r>
                      <a:endParaRPr kumimoji="0" lang="ru-RU" sz="1800" b="1" i="0" u="none" strike="noStrike" cap="none" normalizeH="0" baseline="0" dirty="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tc vMerge="1">
                  <a:txBody>
                    <a:bodyPr/>
                    <a:lstStyle/>
                    <a:p>
                      <a:endParaRPr lang="ru-RU"/>
                    </a:p>
                  </a:txBody>
                  <a:tcPr/>
                </a:tc>
                <a:tc vMerge="1">
                  <a:txBody>
                    <a:bodyPr/>
                    <a:lstStyle/>
                    <a:p>
                      <a:endParaRPr lang="ru-RU"/>
                    </a:p>
                  </a:txBody>
                  <a:tcPr/>
                </a:tc>
                <a:extLst>
                  <a:ext uri="{0D108BD9-81ED-4DB2-BD59-A6C34878D82A}">
                    <a16:rowId xmlns:a16="http://schemas.microsoft.com/office/drawing/2014/main" val="10003"/>
                  </a:ext>
                </a:extLst>
              </a:tr>
              <a:tr h="4572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Сеансовый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Сеансовый  </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OSI</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TCP</a:t>
                      </a:r>
                      <a:endParaRPr kumimoji="0" lang="ru-RU" sz="1000" b="1" i="0" u="none" strike="noStrike" cap="none" normalizeH="0" baseline="0">
                        <a:ln>
                          <a:noFill/>
                        </a:ln>
                        <a:solidFill>
                          <a:srgbClr val="990099"/>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UDP</a:t>
                      </a:r>
                      <a:endParaRPr kumimoji="0" lang="ru-RU" sz="1800" b="1" i="0" u="none" strike="noStrike" cap="none" normalizeH="0" baseline="0">
                        <a:ln>
                          <a:noFill/>
                        </a:ln>
                        <a:solidFill>
                          <a:srgbClr val="990099"/>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NetBEUI</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NetBIOS</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Транспортный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Транспортный  </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OSI</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09900"/>
                          </a:solidFill>
                          <a:effectLst/>
                          <a:latin typeface="Times New Roman" pitchFamily="18" charset="0"/>
                          <a:cs typeface="Times New Roman" pitchFamily="18" charset="0"/>
                        </a:rPr>
                        <a:t>SPX</a:t>
                      </a:r>
                      <a:endParaRPr kumimoji="0" lang="ru-RU" sz="1800" b="1" i="0" u="none" strike="noStrike" cap="none" normalizeH="0" baseline="0">
                        <a:ln>
                          <a:noFill/>
                        </a:ln>
                        <a:solidFill>
                          <a:srgbClr val="0099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extLst>
                  <a:ext uri="{0D108BD9-81ED-4DB2-BD59-A6C34878D82A}">
                    <a16:rowId xmlns:a16="http://schemas.microsoft.com/office/drawing/2014/main" val="10005"/>
                  </a:ext>
                </a:extLst>
              </a:tr>
              <a:tr h="823076">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Сетевой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ES-ES</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IS-IS</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IP</a:t>
                      </a:r>
                      <a:endParaRPr kumimoji="0" lang="ru-RU" sz="1000" b="1" i="0" u="none" strike="noStrike" cap="none" normalizeH="0" baseline="0">
                        <a:ln>
                          <a:noFill/>
                        </a:ln>
                        <a:solidFill>
                          <a:srgbClr val="990099"/>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ICMP; IGMP</a:t>
                      </a:r>
                      <a:endParaRPr kumimoji="0" lang="ru-RU" sz="1000" b="1" i="0" u="none" strike="noStrike" cap="none" normalizeH="0" baseline="0">
                        <a:ln>
                          <a:noFill/>
                        </a:ln>
                        <a:solidFill>
                          <a:srgbClr val="990099"/>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RIP; OSPF</a:t>
                      </a:r>
                      <a:endParaRPr kumimoji="0" lang="ru-RU" sz="1800" b="1" i="0" u="none" strike="noStrike" cap="none" normalizeH="0" baseline="0">
                        <a:ln>
                          <a:noFill/>
                        </a:ln>
                        <a:solidFill>
                          <a:srgbClr val="990099"/>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09900"/>
                          </a:solidFill>
                          <a:effectLst/>
                          <a:latin typeface="Times New Roman" pitchFamily="18" charset="0"/>
                          <a:cs typeface="Times New Roman" pitchFamily="18" charset="0"/>
                        </a:rPr>
                        <a:t>IPX</a:t>
                      </a:r>
                      <a:endParaRPr kumimoji="0" lang="ru-RU" sz="1000" b="1" i="0" u="none" strike="noStrike" cap="none" normalizeH="0" baseline="0">
                        <a:ln>
                          <a:noFill/>
                        </a:ln>
                        <a:solidFill>
                          <a:srgbClr val="0099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009900"/>
                          </a:solidFill>
                          <a:effectLst/>
                          <a:latin typeface="Times New Roman" pitchFamily="18" charset="0"/>
                          <a:cs typeface="Times New Roman" pitchFamily="18" charset="0"/>
                        </a:rPr>
                        <a:t>RIP</a:t>
                      </a:r>
                      <a:endParaRPr kumimoji="0" lang="ru-RU" sz="1000" b="1" i="0" u="none" strike="noStrike" cap="none" normalizeH="0" baseline="0">
                        <a:ln>
                          <a:noFill/>
                        </a:ln>
                        <a:solidFill>
                          <a:srgbClr val="0099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009900"/>
                          </a:solidFill>
                          <a:effectLst/>
                          <a:latin typeface="Times New Roman" pitchFamily="18" charset="0"/>
                          <a:cs typeface="Times New Roman" pitchFamily="18" charset="0"/>
                        </a:rPr>
                        <a:t>NLSP</a:t>
                      </a:r>
                      <a:endParaRPr kumimoji="0" lang="ru-RU" sz="1800" b="1" i="0" u="none" strike="noStrike" cap="none" normalizeH="0" baseline="0">
                        <a:ln>
                          <a:noFill/>
                        </a:ln>
                        <a:solidFill>
                          <a:srgbClr val="0099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ru-RU" sz="2800" b="1"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Канальный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Ethernet, Token Ring, FDDI, Fast Ethernet, X.25, ATM, SLIP, PPP и др.</a:t>
                      </a:r>
                      <a:endParaRPr kumimoji="0" lang="ru-RU" sz="1800" b="1" i="0" u="none" strike="noStrike" cap="none" normalizeH="0" baseline="0">
                        <a:ln>
                          <a:noFill/>
                        </a:ln>
                        <a:solidFill>
                          <a:srgbClr val="990099"/>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7"/>
                  </a:ext>
                </a:extLst>
              </a:tr>
              <a:tr h="4572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Физический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dirty="0">
                          <a:ln>
                            <a:noFill/>
                          </a:ln>
                          <a:solidFill>
                            <a:srgbClr val="990099"/>
                          </a:solidFill>
                          <a:effectLst/>
                          <a:latin typeface="Times New Roman" pitchFamily="18" charset="0"/>
                          <a:cs typeface="Times New Roman" pitchFamily="18" charset="0"/>
                        </a:rPr>
                        <a:t>Витые пары, коаксиальный кабель, волоконно-оптические линии, инфракрасное и радиочастотное излучение</a:t>
                      </a:r>
                      <a:endParaRPr kumimoji="0" lang="ru-RU" sz="1800" b="1" i="0" u="none" strike="noStrike" cap="none" normalizeH="0" baseline="0" dirty="0">
                        <a:ln>
                          <a:noFill/>
                        </a:ln>
                        <a:solidFill>
                          <a:srgbClr val="990099"/>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8"/>
                  </a:ext>
                </a:extLst>
              </a:tr>
            </a:tbl>
          </a:graphicData>
        </a:graphic>
      </p:graphicFrame>
      <p:sp>
        <p:nvSpPr>
          <p:cNvPr id="4" name="Text Box 8">
            <a:extLst>
              <a:ext uri="{FF2B5EF4-FFF2-40B4-BE49-F238E27FC236}">
                <a16:creationId xmlns:a16="http://schemas.microsoft.com/office/drawing/2014/main" id="{25AEE818-23C6-4BEF-9E08-7CD916D2F17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B0F39E64-DAA3-4B0E-9B2C-0A49428890A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FAB42A67-4EBB-4E59-8357-3F6FF54AFDD7}"/>
              </a:ext>
            </a:extLst>
          </p:cNvPr>
          <p:cNvSpPr/>
          <p:nvPr/>
        </p:nvSpPr>
        <p:spPr>
          <a:xfrm>
            <a:off x="1225685" y="504036"/>
            <a:ext cx="10109423"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Компьютерные сети. Стеки протоколов.</a:t>
            </a:r>
          </a:p>
        </p:txBody>
      </p:sp>
      <p:sp>
        <p:nvSpPr>
          <p:cNvPr id="2" name="Прямоугольник 1"/>
          <p:cNvSpPr/>
          <p:nvPr/>
        </p:nvSpPr>
        <p:spPr>
          <a:xfrm>
            <a:off x="744759" y="901504"/>
            <a:ext cx="11071273" cy="615553"/>
          </a:xfrm>
          <a:prstGeom prst="rect">
            <a:avLst/>
          </a:prstGeom>
        </p:spPr>
        <p:txBody>
          <a:bodyPr wrap="square">
            <a:spAutoFit/>
          </a:bodyPr>
          <a:lstStyle/>
          <a:p>
            <a:r>
              <a:rPr lang="ru-RU" sz="1600" b="1" dirty="0">
                <a:solidFill>
                  <a:srgbClr val="0033CC"/>
                </a:solidFill>
                <a:latin typeface="Arial" panose="020B0604020202020204" pitchFamily="34" charset="0"/>
              </a:rPr>
              <a:t>Протокол </a:t>
            </a:r>
            <a:r>
              <a:rPr lang="ru-RU" sz="1600" dirty="0">
                <a:solidFill>
                  <a:srgbClr val="000000"/>
                </a:solidFill>
                <a:latin typeface="Arial" panose="020B0604020202020204" pitchFamily="34" charset="0"/>
              </a:rPr>
              <a:t>- набор правил, определяющий взаимодействие </a:t>
            </a:r>
            <a:r>
              <a:rPr lang="ru-RU" sz="1600" b="1" dirty="0">
                <a:solidFill>
                  <a:srgbClr val="0033CC"/>
                </a:solidFill>
                <a:latin typeface="Arial" panose="020B0604020202020204" pitchFamily="34" charset="0"/>
              </a:rPr>
              <a:t>двух одноименных уровней </a:t>
            </a:r>
            <a:r>
              <a:rPr lang="ru-RU" sz="1600" dirty="0">
                <a:solidFill>
                  <a:srgbClr val="000000"/>
                </a:solidFill>
                <a:latin typeface="Arial" panose="020B0604020202020204" pitchFamily="34" charset="0"/>
              </a:rPr>
              <a:t>модели взаимодействия открытых систем в различных абонентских ЭВМ</a:t>
            </a:r>
            <a:r>
              <a:rPr lang="ru-RU" dirty="0">
                <a:solidFill>
                  <a:srgbClr val="000000"/>
                </a:solidFill>
                <a:latin typeface="Arial" panose="020B0604020202020204" pitchFamily="34" charset="0"/>
              </a:rPr>
              <a:t>.</a:t>
            </a:r>
            <a:endParaRPr lang="ru-RU" dirty="0"/>
          </a:p>
        </p:txBody>
      </p:sp>
    </p:spTree>
    <p:extLst>
      <p:ext uri="{BB962C8B-B14F-4D97-AF65-F5344CB8AC3E}">
        <p14:creationId xmlns:p14="http://schemas.microsoft.com/office/powerpoint/2010/main" val="2141338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8" descr="Инкапс">
            <a:extLst>
              <a:ext uri="{FF2B5EF4-FFF2-40B4-BE49-F238E27FC236}">
                <a16:creationId xmlns:a16="http://schemas.microsoft.com/office/drawing/2014/main" id="{6922A4E0-1D7A-4755-9D2F-C3368E1F6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833389" y="1353927"/>
            <a:ext cx="6707426" cy="4662743"/>
          </a:xfrm>
          <a:prstGeom prst="rect">
            <a:avLst/>
          </a:prstGeom>
          <a:noFill/>
        </p:spPr>
      </p:pic>
      <p:sp>
        <p:nvSpPr>
          <p:cNvPr id="4" name="Text Box 8">
            <a:extLst>
              <a:ext uri="{FF2B5EF4-FFF2-40B4-BE49-F238E27FC236}">
                <a16:creationId xmlns:a16="http://schemas.microsoft.com/office/drawing/2014/main" id="{CD7ADD6A-9970-4FA6-A6B6-402D562B5163}"/>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693661AC-48CC-4A61-B5FD-A5A73564ABB6}"/>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75D357B4-B115-4E69-9B1A-591A2E731ED1}"/>
              </a:ext>
            </a:extLst>
          </p:cNvPr>
          <p:cNvSpPr/>
          <p:nvPr/>
        </p:nvSpPr>
        <p:spPr>
          <a:xfrm>
            <a:off x="1225685" y="504036"/>
            <a:ext cx="10109423" cy="369332"/>
          </a:xfrm>
          <a:prstGeom prst="rect">
            <a:avLst/>
          </a:prstGeom>
        </p:spPr>
        <p:txBody>
          <a:bodyPr wrap="square">
            <a:spAutoFit/>
          </a:bodyPr>
          <a:lstStyle/>
          <a:p>
            <a:pPr algn="ctr"/>
            <a:r>
              <a:rPr lang="ru-RU" b="1" cap="all" spc="100" dirty="0">
                <a:solidFill>
                  <a:srgbClr val="0033CC"/>
                </a:solidFill>
                <a:latin typeface="Verdana" panose="020B0604030504040204" pitchFamily="34" charset="0"/>
              </a:rPr>
              <a:t>Стек протоколов </a:t>
            </a:r>
            <a:r>
              <a:rPr lang="ru-RU" altLang="ru-RU" b="1" cap="all" dirty="0">
                <a:solidFill>
                  <a:srgbClr val="C00000"/>
                </a:solidFill>
                <a:latin typeface="Verdana" panose="020B0604030504040204" pitchFamily="34" charset="0"/>
                <a:ea typeface="Verdana" panose="020B0604030504040204" pitchFamily="34" charset="0"/>
                <a:cs typeface="Verdana" panose="020B0604030504040204" pitchFamily="34" charset="0"/>
              </a:rPr>
              <a:t>TCP/IP</a:t>
            </a:r>
            <a:r>
              <a:rPr lang="ru-RU" altLang="ru-RU" b="1" cap="all" dirty="0">
                <a:solidFill>
                  <a:srgbClr val="0033CC"/>
                </a:solidFill>
                <a:latin typeface="Verdana" panose="020B0604030504040204" pitchFamily="34" charset="0"/>
                <a:ea typeface="Verdana" panose="020B0604030504040204" pitchFamily="34" charset="0"/>
                <a:cs typeface="Verdana" panose="020B0604030504040204" pitchFamily="34" charset="0"/>
              </a:rPr>
              <a:t>.    Схема инкапсуляции данных</a:t>
            </a:r>
            <a:r>
              <a:rPr lang="ru-RU" alt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 </a:t>
            </a:r>
            <a:endPar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93263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F37FDFF7-7982-4ED2-AB0A-A62F0809BF62}"/>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121996C-AA38-4905-8FBD-18B328B024A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DFF01923-E289-4E23-B7CF-70EC2E6E316A}"/>
              </a:ext>
            </a:extLst>
          </p:cNvPr>
          <p:cNvSpPr/>
          <p:nvPr/>
        </p:nvSpPr>
        <p:spPr>
          <a:xfrm>
            <a:off x="1225686" y="504036"/>
            <a:ext cx="9785214" cy="1000274"/>
          </a:xfrm>
          <a:prstGeom prst="rect">
            <a:avLst/>
          </a:prstGeom>
        </p:spPr>
        <p:txBody>
          <a:bodyPr wrap="square">
            <a:spAutoFit/>
          </a:bodyPr>
          <a:lstStyle/>
          <a:p>
            <a:pPr algn="ctr">
              <a:spcAft>
                <a:spcPts val="600"/>
              </a:spcAft>
            </a:pPr>
            <a:r>
              <a:rPr lang="ru-RU" b="1" spc="100" dirty="0">
                <a:solidFill>
                  <a:srgbClr val="0033CC"/>
                </a:solidFill>
                <a:latin typeface="Verdana" panose="020B0604030504040204" pitchFamily="34" charset="0"/>
              </a:rPr>
              <a:t>Коммутация в инфокоммуникационных системах. Способы коммутации. </a:t>
            </a:r>
          </a:p>
          <a:p>
            <a:pPr algn="ctr"/>
            <a:r>
              <a:rPr lang="ru-RU" altLang="ru-RU" dirty="0"/>
              <a:t>Коммутация каналов; коммутация сообщений; коммутация пакетов</a:t>
            </a:r>
            <a:endParaRPr lang="ru-RU" b="1" spc="100" dirty="0">
              <a:latin typeface="Verdana" panose="020B0604030504040204" pitchFamily="34" charset="0"/>
            </a:endParaRPr>
          </a:p>
        </p:txBody>
      </p:sp>
      <p:grpSp>
        <p:nvGrpSpPr>
          <p:cNvPr id="7" name="Group 78">
            <a:extLst>
              <a:ext uri="{FF2B5EF4-FFF2-40B4-BE49-F238E27FC236}">
                <a16:creationId xmlns:a16="http://schemas.microsoft.com/office/drawing/2014/main" id="{A884DC8C-1BB4-4948-9E31-877C683A0FD3}"/>
              </a:ext>
            </a:extLst>
          </p:cNvPr>
          <p:cNvGrpSpPr>
            <a:grpSpLocks/>
          </p:cNvGrpSpPr>
          <p:nvPr/>
        </p:nvGrpSpPr>
        <p:grpSpPr bwMode="auto">
          <a:xfrm>
            <a:off x="2776659" y="1708602"/>
            <a:ext cx="7294562" cy="4692650"/>
            <a:chOff x="567" y="890"/>
            <a:chExt cx="4595" cy="2956"/>
          </a:xfrm>
        </p:grpSpPr>
        <p:grpSp>
          <p:nvGrpSpPr>
            <p:cNvPr id="8" name="Group 79">
              <a:extLst>
                <a:ext uri="{FF2B5EF4-FFF2-40B4-BE49-F238E27FC236}">
                  <a16:creationId xmlns:a16="http://schemas.microsoft.com/office/drawing/2014/main" id="{C92BE0D0-AE95-4BF4-A21D-66944CCB175B}"/>
                </a:ext>
              </a:extLst>
            </p:cNvPr>
            <p:cNvGrpSpPr>
              <a:grpSpLocks/>
            </p:cNvGrpSpPr>
            <p:nvPr/>
          </p:nvGrpSpPr>
          <p:grpSpPr bwMode="auto">
            <a:xfrm>
              <a:off x="1020" y="890"/>
              <a:ext cx="3198" cy="1277"/>
              <a:chOff x="2109" y="2280"/>
              <a:chExt cx="7995" cy="3192"/>
            </a:xfrm>
          </p:grpSpPr>
          <p:graphicFrame>
            <p:nvGraphicFramePr>
              <p:cNvPr id="14" name="Object 80">
                <a:extLst>
                  <a:ext uri="{FF2B5EF4-FFF2-40B4-BE49-F238E27FC236}">
                    <a16:creationId xmlns:a16="http://schemas.microsoft.com/office/drawing/2014/main" id="{DB8F16FA-3EE5-48E6-BE75-70E5530C307F}"/>
                  </a:ext>
                </a:extLst>
              </p:cNvPr>
              <p:cNvGraphicFramePr>
                <a:graphicFrameLocks noChangeAspect="1"/>
              </p:cNvGraphicFramePr>
              <p:nvPr/>
            </p:nvGraphicFramePr>
            <p:xfrm>
              <a:off x="2109" y="2280"/>
              <a:ext cx="7995" cy="2760"/>
            </p:xfrm>
            <a:graphic>
              <a:graphicData uri="http://schemas.openxmlformats.org/presentationml/2006/ole">
                <mc:AlternateContent xmlns:mc="http://schemas.openxmlformats.org/markup-compatibility/2006">
                  <mc:Choice xmlns:v="urn:schemas-microsoft-com:vml" Requires="v">
                    <p:oleObj spid="_x0000_s52361" name="Точечный рисунок" r:id="rId3" imgW="5076190" imgH="1752381" progId="Paint.Picture">
                      <p:embed/>
                    </p:oleObj>
                  </mc:Choice>
                  <mc:Fallback>
                    <p:oleObj name="Точечный рисунок" r:id="rId3" imgW="5076190" imgH="1752381" progId="Paint.Picture">
                      <p:embed/>
                      <p:pic>
                        <p:nvPicPr>
                          <p:cNvPr id="6156" name="Object 80">
                            <a:extLst>
                              <a:ext uri="{FF2B5EF4-FFF2-40B4-BE49-F238E27FC236}">
                                <a16:creationId xmlns:a16="http://schemas.microsoft.com/office/drawing/2014/main" id="{353F0F64-1FD0-409E-80FB-64E668368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 y="2280"/>
                            <a:ext cx="7995" cy="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 Box 81">
                <a:extLst>
                  <a:ext uri="{FF2B5EF4-FFF2-40B4-BE49-F238E27FC236}">
                    <a16:creationId xmlns:a16="http://schemas.microsoft.com/office/drawing/2014/main" id="{280930EA-C33E-4D62-BE64-5E3BAA9EB7E3}"/>
                  </a:ext>
                </a:extLst>
              </p:cNvPr>
              <p:cNvSpPr txBox="1">
                <a:spLocks noChangeArrowheads="1"/>
              </p:cNvSpPr>
              <p:nvPr/>
            </p:nvSpPr>
            <p:spPr bwMode="auto">
              <a:xfrm>
                <a:off x="2166" y="5130"/>
                <a:ext cx="7809" cy="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sz="1200"/>
                  <a:t>Схема городской телефонной сети с коммутацией каналов</a:t>
                </a:r>
                <a:endParaRPr lang="ru-RU" altLang="ru-RU"/>
              </a:p>
            </p:txBody>
          </p:sp>
        </p:grpSp>
        <p:grpSp>
          <p:nvGrpSpPr>
            <p:cNvPr id="9" name="Group 82">
              <a:extLst>
                <a:ext uri="{FF2B5EF4-FFF2-40B4-BE49-F238E27FC236}">
                  <a16:creationId xmlns:a16="http://schemas.microsoft.com/office/drawing/2014/main" id="{E50124D0-C75E-47EB-89BF-270EE3EABB13}"/>
                </a:ext>
              </a:extLst>
            </p:cNvPr>
            <p:cNvGrpSpPr>
              <a:grpSpLocks/>
            </p:cNvGrpSpPr>
            <p:nvPr/>
          </p:nvGrpSpPr>
          <p:grpSpPr bwMode="auto">
            <a:xfrm>
              <a:off x="2517" y="2387"/>
              <a:ext cx="2645" cy="1414"/>
              <a:chOff x="2793" y="1938"/>
              <a:chExt cx="6612" cy="3534"/>
            </a:xfrm>
          </p:grpSpPr>
          <p:sp>
            <p:nvSpPr>
              <p:cNvPr id="12" name="Text Box 83">
                <a:extLst>
                  <a:ext uri="{FF2B5EF4-FFF2-40B4-BE49-F238E27FC236}">
                    <a16:creationId xmlns:a16="http://schemas.microsoft.com/office/drawing/2014/main" id="{9F8C4C04-CF75-4469-B3A4-E79D083A0A5C}"/>
                  </a:ext>
                </a:extLst>
              </p:cNvPr>
              <p:cNvSpPr txBox="1">
                <a:spLocks noChangeArrowheads="1"/>
              </p:cNvSpPr>
              <p:nvPr/>
            </p:nvSpPr>
            <p:spPr bwMode="auto">
              <a:xfrm>
                <a:off x="2793" y="5187"/>
                <a:ext cx="6612" cy="2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sz="1200">
                    <a:solidFill>
                      <a:srgbClr val="000000"/>
                    </a:solidFill>
                    <a:latin typeface="Times" panose="02020603050405020304" pitchFamily="18" charset="0"/>
                  </a:rPr>
                  <a:t>Матрица пространственного коммутатора</a:t>
                </a:r>
                <a:endParaRPr lang="ru-RU" altLang="ru-RU" sz="1200">
                  <a:solidFill>
                    <a:srgbClr val="000000"/>
                  </a:solidFill>
                </a:endParaRPr>
              </a:p>
              <a:p>
                <a:pPr eaLnBrk="1" hangingPunct="1"/>
                <a:endParaRPr lang="ru-RU" altLang="ru-RU"/>
              </a:p>
            </p:txBody>
          </p:sp>
          <p:graphicFrame>
            <p:nvGraphicFramePr>
              <p:cNvPr id="13" name="Object 84">
                <a:extLst>
                  <a:ext uri="{FF2B5EF4-FFF2-40B4-BE49-F238E27FC236}">
                    <a16:creationId xmlns:a16="http://schemas.microsoft.com/office/drawing/2014/main" id="{18EB0818-83E3-4707-8695-D09A15FDCD28}"/>
                  </a:ext>
                </a:extLst>
              </p:cNvPr>
              <p:cNvGraphicFramePr>
                <a:graphicFrameLocks noChangeAspect="1"/>
              </p:cNvGraphicFramePr>
              <p:nvPr/>
            </p:nvGraphicFramePr>
            <p:xfrm>
              <a:off x="2907" y="1938"/>
              <a:ext cx="6390" cy="3090"/>
            </p:xfrm>
            <a:graphic>
              <a:graphicData uri="http://schemas.openxmlformats.org/presentationml/2006/ole">
                <mc:AlternateContent xmlns:mc="http://schemas.openxmlformats.org/markup-compatibility/2006">
                  <mc:Choice xmlns:v="urn:schemas-microsoft-com:vml" Requires="v">
                    <p:oleObj spid="_x0000_s52362" name="Точечный рисунок" r:id="rId5" imgW="4057143" imgH="1961905" progId="Paint.Picture">
                      <p:embed/>
                    </p:oleObj>
                  </mc:Choice>
                  <mc:Fallback>
                    <p:oleObj name="Точечный рисунок" r:id="rId5" imgW="4057143" imgH="1961905" progId="Paint.Picture">
                      <p:embed/>
                      <p:pic>
                        <p:nvPicPr>
                          <p:cNvPr id="6155" name="Object 84">
                            <a:extLst>
                              <a:ext uri="{FF2B5EF4-FFF2-40B4-BE49-F238E27FC236}">
                                <a16:creationId xmlns:a16="http://schemas.microsoft.com/office/drawing/2014/main" id="{8C612AC4-F37F-4DCB-9E3E-A9AAF4850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7" y="1938"/>
                            <a:ext cx="6390" cy="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Object 85">
              <a:extLst>
                <a:ext uri="{FF2B5EF4-FFF2-40B4-BE49-F238E27FC236}">
                  <a16:creationId xmlns:a16="http://schemas.microsoft.com/office/drawing/2014/main" id="{58F66A0B-BE64-468D-BD49-B0A49F286C6F}"/>
                </a:ext>
              </a:extLst>
            </p:cNvPr>
            <p:cNvGraphicFramePr>
              <a:graphicFrameLocks noChangeAspect="1"/>
            </p:cNvGraphicFramePr>
            <p:nvPr/>
          </p:nvGraphicFramePr>
          <p:xfrm>
            <a:off x="703" y="2251"/>
            <a:ext cx="1524" cy="1415"/>
          </p:xfrm>
          <a:graphic>
            <a:graphicData uri="http://schemas.openxmlformats.org/presentationml/2006/ole">
              <mc:AlternateContent xmlns:mc="http://schemas.openxmlformats.org/markup-compatibility/2006">
                <mc:Choice xmlns:v="urn:schemas-microsoft-com:vml" Requires="v">
                  <p:oleObj spid="_x0000_s52363" name="Точечный рисунок" r:id="rId7" imgW="2419048" imgH="2247619" progId="Paint.Picture">
                    <p:embed/>
                  </p:oleObj>
                </mc:Choice>
                <mc:Fallback>
                  <p:oleObj name="Точечный рисунок" r:id="rId7" imgW="2419048" imgH="2247619" progId="Paint.Picture">
                    <p:embed/>
                    <p:pic>
                      <p:nvPicPr>
                        <p:cNvPr id="6152" name="Object 85">
                          <a:extLst>
                            <a:ext uri="{FF2B5EF4-FFF2-40B4-BE49-F238E27FC236}">
                              <a16:creationId xmlns:a16="http://schemas.microsoft.com/office/drawing/2014/main" id="{A5E7F0C7-2F7E-481A-A208-A0CC3C2869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 y="2251"/>
                          <a:ext cx="152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86">
              <a:extLst>
                <a:ext uri="{FF2B5EF4-FFF2-40B4-BE49-F238E27FC236}">
                  <a16:creationId xmlns:a16="http://schemas.microsoft.com/office/drawing/2014/main" id="{DD96DC46-493B-4289-8112-CB248AA259F3}"/>
                </a:ext>
              </a:extLst>
            </p:cNvPr>
            <p:cNvSpPr txBox="1">
              <a:spLocks noChangeArrowheads="1"/>
            </p:cNvSpPr>
            <p:nvPr/>
          </p:nvSpPr>
          <p:spPr bwMode="auto">
            <a:xfrm>
              <a:off x="567" y="3702"/>
              <a:ext cx="1815"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sz="1200"/>
                <a:t>Схема узла коммутации каналов</a:t>
              </a:r>
              <a:endParaRPr lang="ru-RU" altLang="ru-RU"/>
            </a:p>
          </p:txBody>
        </p:sp>
      </p:grpSp>
    </p:spTree>
    <p:extLst>
      <p:ext uri="{BB962C8B-B14F-4D97-AF65-F5344CB8AC3E}">
        <p14:creationId xmlns:p14="http://schemas.microsoft.com/office/powerpoint/2010/main" val="2671752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A39945ED-6EFC-4C97-BE3B-877804CF83EE}"/>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3F68F38-6867-4041-BD90-75BACE6B60D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8FB76A2A-650A-4438-AE5D-24C17F4AAD12}"/>
              </a:ext>
            </a:extLst>
          </p:cNvPr>
          <p:cNvSpPr/>
          <p:nvPr/>
        </p:nvSpPr>
        <p:spPr>
          <a:xfrm>
            <a:off x="862642" y="504036"/>
            <a:ext cx="10972800" cy="646331"/>
          </a:xfrm>
          <a:prstGeom prst="rect">
            <a:avLst/>
          </a:prstGeom>
        </p:spPr>
        <p:txBody>
          <a:bodyPr wrap="square">
            <a:spAutoFit/>
          </a:bodyPr>
          <a:lstStyle/>
          <a:p>
            <a:pPr algn="ctr">
              <a:spcAft>
                <a:spcPts val="600"/>
              </a:spcAft>
            </a:pPr>
            <a:r>
              <a:rPr lang="ru-RU" b="1" cap="all" spc="100" dirty="0">
                <a:solidFill>
                  <a:srgbClr val="0033CC"/>
                </a:solidFill>
                <a:latin typeface="Verdana" panose="020B0604030504040204" pitchFamily="34" charset="0"/>
              </a:rPr>
              <a:t>Коммутация сообщений и пакетов в инфокоммуникационных системах</a:t>
            </a:r>
            <a:r>
              <a:rPr lang="ru-RU" b="1" spc="100" dirty="0">
                <a:solidFill>
                  <a:srgbClr val="0033CC"/>
                </a:solidFill>
                <a:latin typeface="Verdana" panose="020B0604030504040204" pitchFamily="34" charset="0"/>
              </a:rPr>
              <a:t>. </a:t>
            </a:r>
            <a:endParaRPr lang="ru-RU" b="1" spc="100" dirty="0">
              <a:latin typeface="Verdana" panose="020B0604030504040204" pitchFamily="34" charset="0"/>
            </a:endParaRPr>
          </a:p>
        </p:txBody>
      </p:sp>
      <p:pic>
        <p:nvPicPr>
          <p:cNvPr id="11" name="Рисунок 10">
            <a:extLst>
              <a:ext uri="{FF2B5EF4-FFF2-40B4-BE49-F238E27FC236}">
                <a16:creationId xmlns:a16="http://schemas.microsoft.com/office/drawing/2014/main" id="{870D22B4-546D-4B2E-8713-A4D9FD8A8F34}"/>
              </a:ext>
            </a:extLst>
          </p:cNvPr>
          <p:cNvPicPr>
            <a:picLocks noChangeAspect="1"/>
          </p:cNvPicPr>
          <p:nvPr/>
        </p:nvPicPr>
        <p:blipFill>
          <a:blip r:embed="rId2"/>
          <a:stretch>
            <a:fillRect/>
          </a:stretch>
        </p:blipFill>
        <p:spPr>
          <a:xfrm>
            <a:off x="3278666" y="1381394"/>
            <a:ext cx="5542338" cy="3794455"/>
          </a:xfrm>
          <a:prstGeom prst="rect">
            <a:avLst/>
          </a:prstGeom>
        </p:spPr>
      </p:pic>
    </p:spTree>
    <p:extLst>
      <p:ext uri="{BB962C8B-B14F-4D97-AF65-F5344CB8AC3E}">
        <p14:creationId xmlns:p14="http://schemas.microsoft.com/office/powerpoint/2010/main" val="1410810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a:extLst>
              <a:ext uri="{FF2B5EF4-FFF2-40B4-BE49-F238E27FC236}">
                <a16:creationId xmlns:a16="http://schemas.microsoft.com/office/drawing/2014/main" id="{780A6797-8DB9-48BB-A91D-FF15D7B454B0}"/>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Прямоугольник 3">
            <a:extLst>
              <a:ext uri="{FF2B5EF4-FFF2-40B4-BE49-F238E27FC236}">
                <a16:creationId xmlns:a16="http://schemas.microsoft.com/office/drawing/2014/main" id="{A34E94B2-A9C6-4E8D-B481-B4A203F50E7A}"/>
              </a:ext>
            </a:extLst>
          </p:cNvPr>
          <p:cNvSpPr/>
          <p:nvPr/>
        </p:nvSpPr>
        <p:spPr>
          <a:xfrm>
            <a:off x="802105" y="467151"/>
            <a:ext cx="10668000" cy="369312"/>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Многоканальная система связи. Принцип разделения каналов.</a:t>
            </a:r>
            <a:endPar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cxnSp>
        <p:nvCxnSpPr>
          <p:cNvPr id="5" name="Прямая соединительная линия 4">
            <a:extLst>
              <a:ext uri="{FF2B5EF4-FFF2-40B4-BE49-F238E27FC236}">
                <a16:creationId xmlns:a16="http://schemas.microsoft.com/office/drawing/2014/main" id="{2F1254C6-2726-4348-91ED-BA7414DB6D13}"/>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3D450F6-BD69-4888-BFAA-A26F11F5FBE2}"/>
              </a:ext>
            </a:extLst>
          </p:cNvPr>
          <p:cNvSpPr txBox="1"/>
          <p:nvPr/>
        </p:nvSpPr>
        <p:spPr>
          <a:xfrm>
            <a:off x="7763775" y="1570008"/>
            <a:ext cx="4002656" cy="2862322"/>
          </a:xfrm>
          <a:prstGeom prst="rect">
            <a:avLst/>
          </a:prstGeom>
          <a:noFill/>
        </p:spPr>
        <p:txBody>
          <a:bodyPr wrap="square" rtlCol="0">
            <a:spAutoFit/>
          </a:bodyPr>
          <a:lstStyle/>
          <a:p>
            <a:r>
              <a:rPr lang="ru-RU" dirty="0"/>
              <a:t>Частотное разделение каналов (ЧРК)</a:t>
            </a:r>
          </a:p>
          <a:p>
            <a:r>
              <a:rPr lang="ru-RU" dirty="0"/>
              <a:t>(Частотное мультиплексирование)</a:t>
            </a:r>
          </a:p>
          <a:p>
            <a:endParaRPr lang="ru-RU" dirty="0"/>
          </a:p>
          <a:p>
            <a:endParaRPr lang="ru-RU" dirty="0"/>
          </a:p>
          <a:p>
            <a:endParaRPr lang="ru-RU" dirty="0"/>
          </a:p>
          <a:p>
            <a:endParaRPr lang="ru-RU" dirty="0"/>
          </a:p>
          <a:p>
            <a:endParaRPr lang="ru-RU" dirty="0"/>
          </a:p>
          <a:p>
            <a:r>
              <a:rPr lang="ru-RU" dirty="0"/>
              <a:t>Временное разделение каналов (ВРК)</a:t>
            </a:r>
          </a:p>
          <a:p>
            <a:r>
              <a:rPr lang="ru-RU" dirty="0"/>
              <a:t>Временное мультиплексирование)</a:t>
            </a:r>
          </a:p>
          <a:p>
            <a:endParaRPr lang="ru-RU" dirty="0"/>
          </a:p>
        </p:txBody>
      </p:sp>
      <p:pic>
        <p:nvPicPr>
          <p:cNvPr id="7" name="Рисунок 6">
            <a:extLst>
              <a:ext uri="{FF2B5EF4-FFF2-40B4-BE49-F238E27FC236}">
                <a16:creationId xmlns:a16="http://schemas.microsoft.com/office/drawing/2014/main" id="{A272C800-0FDB-4785-B429-BED4A2F007DE}"/>
              </a:ext>
            </a:extLst>
          </p:cNvPr>
          <p:cNvPicPr>
            <a:picLocks noChangeAspect="1"/>
          </p:cNvPicPr>
          <p:nvPr/>
        </p:nvPicPr>
        <p:blipFill>
          <a:blip r:embed="rId2"/>
          <a:stretch>
            <a:fillRect/>
          </a:stretch>
        </p:blipFill>
        <p:spPr>
          <a:xfrm>
            <a:off x="1567851" y="1163665"/>
            <a:ext cx="6019800" cy="3219450"/>
          </a:xfrm>
          <a:prstGeom prst="rect">
            <a:avLst/>
          </a:prstGeom>
        </p:spPr>
      </p:pic>
    </p:spTree>
    <p:extLst>
      <p:ext uri="{BB962C8B-B14F-4D97-AF65-F5344CB8AC3E}">
        <p14:creationId xmlns:p14="http://schemas.microsoft.com/office/powerpoint/2010/main" val="31658583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CFF3D3F4-8AD1-4B09-B46F-7FF099286343}"/>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2BCA0D52-5037-4A86-816A-8EB7BAC3A76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983CD6D4-0F42-4A34-9B00-CA2133F93683}"/>
              </a:ext>
            </a:extLst>
          </p:cNvPr>
          <p:cNvSpPr/>
          <p:nvPr/>
        </p:nvSpPr>
        <p:spPr>
          <a:xfrm>
            <a:off x="1225685" y="550530"/>
            <a:ext cx="10143929" cy="338554"/>
          </a:xfrm>
          <a:prstGeom prst="rect">
            <a:avLst/>
          </a:prstGeom>
        </p:spPr>
        <p:txBody>
          <a:bodyPr wrap="square">
            <a:spAutoFit/>
          </a:bodyPr>
          <a:lstStyle/>
          <a:p>
            <a:pPr algn="ctr">
              <a:spcAft>
                <a:spcPts val="600"/>
              </a:spcAft>
            </a:pPr>
            <a:r>
              <a:rPr lang="ru-RU" sz="1600" b="1" cap="all" spc="100" dirty="0">
                <a:solidFill>
                  <a:srgbClr val="0033CC"/>
                </a:solidFill>
                <a:latin typeface="Verdana" panose="020B0604030504040204" pitchFamily="34" charset="0"/>
              </a:rPr>
              <a:t>Адресация и маршрутизация в инфокоммуникационных системах</a:t>
            </a:r>
            <a:r>
              <a:rPr lang="ru-RU" sz="1600" b="1" spc="100" dirty="0">
                <a:solidFill>
                  <a:srgbClr val="0033CC"/>
                </a:solidFill>
                <a:latin typeface="Verdana" panose="020B0604030504040204" pitchFamily="34" charset="0"/>
              </a:rPr>
              <a:t> </a:t>
            </a:r>
            <a:endParaRPr lang="ru-RU" sz="1600" b="1" spc="100" dirty="0">
              <a:latin typeface="Verdana" panose="020B0604030504040204" pitchFamily="34" charset="0"/>
            </a:endParaRPr>
          </a:p>
        </p:txBody>
      </p:sp>
      <p:sp>
        <p:nvSpPr>
          <p:cNvPr id="5" name="Text Box 10">
            <a:extLst>
              <a:ext uri="{FF2B5EF4-FFF2-40B4-BE49-F238E27FC236}">
                <a16:creationId xmlns:a16="http://schemas.microsoft.com/office/drawing/2014/main" id="{7849BBE3-2FC6-44D9-B5C0-131A36445AA3}"/>
              </a:ext>
            </a:extLst>
          </p:cNvPr>
          <p:cNvSpPr txBox="1">
            <a:spLocks noChangeArrowheads="1"/>
          </p:cNvSpPr>
          <p:nvPr/>
        </p:nvSpPr>
        <p:spPr bwMode="auto">
          <a:xfrm>
            <a:off x="1630686" y="1208571"/>
            <a:ext cx="799376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sz="1600" b="1" dirty="0">
                <a:solidFill>
                  <a:srgbClr val="CC3300"/>
                </a:solidFill>
              </a:rPr>
              <a:t>Адреса:</a:t>
            </a:r>
            <a:r>
              <a:rPr lang="ru-RU" altLang="ru-RU" sz="1600" b="1" dirty="0"/>
              <a:t> </a:t>
            </a:r>
          </a:p>
          <a:p>
            <a:pPr eaLnBrk="1" hangingPunct="1">
              <a:spcBef>
                <a:spcPct val="50000"/>
              </a:spcBef>
            </a:pPr>
            <a:r>
              <a:rPr lang="ru-RU" altLang="ru-RU" sz="1600" b="1" dirty="0"/>
              <a:t>одно-</a:t>
            </a:r>
            <a:r>
              <a:rPr lang="ru-RU" altLang="ru-RU" sz="1600" dirty="0"/>
              <a:t> и </a:t>
            </a:r>
            <a:r>
              <a:rPr lang="ru-RU" altLang="ru-RU" sz="1600" b="1" dirty="0"/>
              <a:t>многоступенчатые;</a:t>
            </a:r>
          </a:p>
          <a:p>
            <a:pPr eaLnBrk="1" hangingPunct="1">
              <a:spcBef>
                <a:spcPct val="50000"/>
              </a:spcBef>
            </a:pPr>
            <a:r>
              <a:rPr lang="ru-RU" altLang="ru-RU" sz="1600" b="1" dirty="0"/>
              <a:t>Локальные </a:t>
            </a:r>
            <a:r>
              <a:rPr lang="en-US" altLang="ru-RU" sz="1600" b="1" dirty="0"/>
              <a:t>  </a:t>
            </a:r>
            <a:r>
              <a:rPr lang="ru-RU" altLang="ru-RU" sz="1600" dirty="0"/>
              <a:t>(</a:t>
            </a:r>
            <a:r>
              <a:rPr lang="ru-RU" altLang="ru-RU" sz="1600" b="1" dirty="0">
                <a:solidFill>
                  <a:srgbClr val="6C3BF7"/>
                </a:solidFill>
              </a:rPr>
              <a:t>МАС-адрес</a:t>
            </a:r>
            <a:r>
              <a:rPr lang="ru-RU" altLang="ru-RU" sz="1600" dirty="0"/>
              <a:t>)</a:t>
            </a:r>
            <a:r>
              <a:rPr lang="ru-RU" altLang="ru-RU" sz="1600" b="1" dirty="0"/>
              <a:t> </a:t>
            </a:r>
            <a:r>
              <a:rPr lang="ru-RU" altLang="ru-RU" sz="1400" b="1" dirty="0">
                <a:solidFill>
                  <a:srgbClr val="CC3300"/>
                </a:solidFill>
              </a:rPr>
              <a:t>аппаратный или физический   </a:t>
            </a:r>
            <a:r>
              <a:rPr lang="en-US" altLang="ru-RU" sz="1200" b="1" dirty="0">
                <a:solidFill>
                  <a:srgbClr val="CC3300"/>
                </a:solidFill>
              </a:rPr>
              <a:t> </a:t>
            </a:r>
            <a:r>
              <a:rPr lang="ru-RU" altLang="ru-RU" sz="1200" dirty="0">
                <a:solidFill>
                  <a:srgbClr val="CC3300"/>
                </a:solidFill>
              </a:rPr>
              <a:t>(</a:t>
            </a:r>
            <a:r>
              <a:rPr lang="ru-RU" altLang="ru-RU" sz="1200" b="1" dirty="0">
                <a:solidFill>
                  <a:srgbClr val="CC3300"/>
                </a:solidFill>
              </a:rPr>
              <a:t> </a:t>
            </a:r>
            <a:r>
              <a:rPr lang="ru-RU" altLang="ru-RU" sz="1400" b="1" dirty="0">
                <a:solidFill>
                  <a:srgbClr val="6C3BF7"/>
                </a:solidFill>
              </a:rPr>
              <a:t>3</a:t>
            </a:r>
            <a:r>
              <a:rPr lang="en-US" altLang="ru-RU" sz="1400" b="1" dirty="0">
                <a:solidFill>
                  <a:srgbClr val="6C3BF7"/>
                </a:solidFill>
              </a:rPr>
              <a:t>E AD 4F 37 62 C5</a:t>
            </a:r>
            <a:r>
              <a:rPr lang="en-US" altLang="ru-RU" sz="1200" dirty="0">
                <a:solidFill>
                  <a:srgbClr val="CC3300"/>
                </a:solidFill>
              </a:rPr>
              <a:t>)</a:t>
            </a:r>
            <a:r>
              <a:rPr lang="ru-RU" altLang="ru-RU" sz="1400" b="1" dirty="0"/>
              <a:t>;</a:t>
            </a:r>
            <a:endParaRPr lang="en-US" altLang="ru-RU" sz="1400" b="1" dirty="0">
              <a:solidFill>
                <a:srgbClr val="CC3300"/>
              </a:solidFill>
            </a:endParaRPr>
          </a:p>
          <a:p>
            <a:pPr eaLnBrk="1" hangingPunct="1">
              <a:spcBef>
                <a:spcPct val="50000"/>
              </a:spcBef>
            </a:pPr>
            <a:r>
              <a:rPr lang="ru-RU" altLang="ru-RU" sz="1600" b="1" dirty="0"/>
              <a:t>Межсетевые </a:t>
            </a:r>
            <a:r>
              <a:rPr lang="ru-RU" altLang="ru-RU" sz="1600" dirty="0"/>
              <a:t>(</a:t>
            </a:r>
            <a:r>
              <a:rPr lang="ru-RU" altLang="ru-RU" sz="1600" b="1" dirty="0">
                <a:solidFill>
                  <a:srgbClr val="6C3BF7"/>
                </a:solidFill>
              </a:rPr>
              <a:t>IP-адреса</a:t>
            </a:r>
            <a:r>
              <a:rPr lang="ru-RU" altLang="ru-RU" sz="1600" dirty="0"/>
              <a:t>)</a:t>
            </a:r>
            <a:r>
              <a:rPr lang="ru-RU" altLang="ru-RU" sz="1600" b="1" dirty="0"/>
              <a:t> – </a:t>
            </a:r>
            <a:r>
              <a:rPr lang="ru-RU" altLang="ru-RU" sz="1600" b="1" dirty="0">
                <a:solidFill>
                  <a:srgbClr val="CC3300"/>
                </a:solidFill>
              </a:rPr>
              <a:t>имя сети</a:t>
            </a:r>
            <a:r>
              <a:rPr lang="ru-RU" altLang="ru-RU" sz="1600" b="1" dirty="0"/>
              <a:t>; </a:t>
            </a:r>
            <a:r>
              <a:rPr lang="ru-RU" altLang="ru-RU" sz="1600" b="1" dirty="0">
                <a:solidFill>
                  <a:srgbClr val="009900"/>
                </a:solidFill>
              </a:rPr>
              <a:t>имя хоста</a:t>
            </a:r>
            <a:r>
              <a:rPr lang="ru-RU" altLang="ru-RU" sz="1600" b="1" dirty="0"/>
              <a:t>    </a:t>
            </a:r>
            <a:r>
              <a:rPr lang="en-US" altLang="ru-RU" sz="1600" dirty="0"/>
              <a:t> </a:t>
            </a:r>
            <a:r>
              <a:rPr lang="ru-RU" altLang="ru-RU" sz="1600" dirty="0"/>
              <a:t>(</a:t>
            </a:r>
            <a:r>
              <a:rPr lang="ru-RU" altLang="ru-RU" sz="1600" b="1" dirty="0">
                <a:solidFill>
                  <a:srgbClr val="6C3BF7"/>
                </a:solidFill>
              </a:rPr>
              <a:t>192.171.153.60</a:t>
            </a:r>
            <a:r>
              <a:rPr lang="ru-RU" altLang="ru-RU" sz="1600" dirty="0"/>
              <a:t>) ;</a:t>
            </a:r>
            <a:endParaRPr lang="en-US" altLang="ru-RU" sz="1600" b="1" dirty="0"/>
          </a:p>
          <a:p>
            <a:pPr eaLnBrk="1" hangingPunct="1">
              <a:spcBef>
                <a:spcPct val="50000"/>
              </a:spcBef>
            </a:pPr>
            <a:r>
              <a:rPr lang="ru-RU" altLang="ru-RU" sz="1600" b="1" dirty="0"/>
              <a:t>Символьные </a:t>
            </a:r>
            <a:r>
              <a:rPr lang="ru-RU" altLang="ru-RU" sz="1600" dirty="0"/>
              <a:t>  (</a:t>
            </a:r>
            <a:r>
              <a:rPr lang="en-US" altLang="ru-RU" sz="1600" b="1" dirty="0" err="1">
                <a:solidFill>
                  <a:srgbClr val="CC3300"/>
                </a:solidFill>
              </a:rPr>
              <a:t>petrenko@</a:t>
            </a:r>
            <a:r>
              <a:rPr lang="en-US" altLang="ru-RU" sz="1600" b="1" err="1">
                <a:solidFill>
                  <a:srgbClr val="CC3300"/>
                </a:solidFill>
              </a:rPr>
              <a:t>sevsu</a:t>
            </a:r>
            <a:r>
              <a:rPr lang="en-US" altLang="ru-RU" sz="1600" b="1">
                <a:solidFill>
                  <a:srgbClr val="CC3300"/>
                </a:solidFill>
              </a:rPr>
              <a:t>.ru</a:t>
            </a:r>
            <a:r>
              <a:rPr lang="en-US" altLang="ru-RU" sz="1600"/>
              <a:t>)</a:t>
            </a:r>
            <a:r>
              <a:rPr lang="ru-RU" altLang="ru-RU" sz="1600" dirty="0"/>
              <a:t>;</a:t>
            </a:r>
            <a:endParaRPr lang="en-US" altLang="ru-RU" sz="1600" dirty="0"/>
          </a:p>
          <a:p>
            <a:pPr eaLnBrk="1" hangingPunct="1">
              <a:spcBef>
                <a:spcPct val="50000"/>
              </a:spcBef>
            </a:pPr>
            <a:r>
              <a:rPr lang="ru-RU" altLang="ru-RU" sz="1600" b="1" dirty="0"/>
              <a:t>групповые</a:t>
            </a:r>
            <a:r>
              <a:rPr lang="ru-RU" altLang="ru-RU" sz="1600" dirty="0"/>
              <a:t> (</a:t>
            </a:r>
            <a:r>
              <a:rPr lang="ru-RU" altLang="ru-RU" sz="1600" b="1" i="1" dirty="0" err="1">
                <a:solidFill>
                  <a:srgbClr val="CC3300"/>
                </a:solidFill>
              </a:rPr>
              <a:t>Multicast-Address</a:t>
            </a:r>
            <a:r>
              <a:rPr lang="ru-RU" altLang="ru-RU" sz="1600" dirty="0"/>
              <a:t>);</a:t>
            </a:r>
          </a:p>
          <a:p>
            <a:pPr eaLnBrk="1" hangingPunct="1">
              <a:spcBef>
                <a:spcPct val="50000"/>
              </a:spcBef>
            </a:pPr>
            <a:r>
              <a:rPr lang="ru-RU" altLang="ru-RU" sz="1600" b="1" dirty="0"/>
              <a:t>Широковещательные </a:t>
            </a:r>
            <a:r>
              <a:rPr lang="ru-RU" altLang="ru-RU" sz="1600" dirty="0"/>
              <a:t>(</a:t>
            </a:r>
            <a:r>
              <a:rPr lang="ru-RU" altLang="ru-RU" sz="1600" b="1" i="1" dirty="0" err="1">
                <a:solidFill>
                  <a:srgbClr val="CC3300"/>
                </a:solidFill>
              </a:rPr>
              <a:t>Broadcast-Address</a:t>
            </a:r>
            <a:r>
              <a:rPr lang="ru-RU" altLang="ru-RU" sz="1600" dirty="0"/>
              <a:t>) . </a:t>
            </a:r>
          </a:p>
        </p:txBody>
      </p:sp>
      <p:sp>
        <p:nvSpPr>
          <p:cNvPr id="6" name="Text Box 10">
            <a:extLst>
              <a:ext uri="{FF2B5EF4-FFF2-40B4-BE49-F238E27FC236}">
                <a16:creationId xmlns:a16="http://schemas.microsoft.com/office/drawing/2014/main" id="{7339D87E-4477-48B0-9CDF-F213B0F8405F}"/>
              </a:ext>
            </a:extLst>
          </p:cNvPr>
          <p:cNvSpPr txBox="1">
            <a:spLocks noChangeArrowheads="1"/>
          </p:cNvSpPr>
          <p:nvPr/>
        </p:nvSpPr>
        <p:spPr bwMode="auto">
          <a:xfrm>
            <a:off x="1718941" y="4134071"/>
            <a:ext cx="8064500" cy="250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sz="1600" b="1" i="1" dirty="0">
                <a:solidFill>
                  <a:srgbClr val="CC3300"/>
                </a:solidFill>
              </a:rPr>
              <a:t>Маршрутизация</a:t>
            </a:r>
            <a:r>
              <a:rPr lang="ru-RU" altLang="ru-RU" sz="1600" i="1" dirty="0"/>
              <a:t> -</a:t>
            </a:r>
            <a:r>
              <a:rPr lang="ru-RU" altLang="ru-RU" sz="1600" dirty="0"/>
              <a:t> процесс выбора маршрута прохождения сообщения.</a:t>
            </a:r>
          </a:p>
          <a:p>
            <a:pPr eaLnBrk="1" hangingPunct="1">
              <a:spcBef>
                <a:spcPct val="50000"/>
              </a:spcBef>
            </a:pPr>
            <a:r>
              <a:rPr lang="ru-RU" altLang="ru-RU" sz="1400" b="1" dirty="0">
                <a:solidFill>
                  <a:srgbClr val="6C3BF7"/>
                </a:solidFill>
              </a:rPr>
              <a:t>По степени централизации</a:t>
            </a:r>
            <a:r>
              <a:rPr lang="ru-RU" altLang="ru-RU" sz="1400" dirty="0"/>
              <a:t>:</a:t>
            </a:r>
            <a:r>
              <a:rPr lang="ru-RU" altLang="ru-RU" sz="1600" dirty="0"/>
              <a:t> </a:t>
            </a:r>
            <a:r>
              <a:rPr lang="ru-RU" altLang="ru-RU" sz="1600" b="1" dirty="0">
                <a:solidFill>
                  <a:srgbClr val="CC3300"/>
                </a:solidFill>
              </a:rPr>
              <a:t>распределенная</a:t>
            </a:r>
            <a:r>
              <a:rPr lang="ru-RU" altLang="ru-RU" sz="1600" dirty="0">
                <a:solidFill>
                  <a:srgbClr val="CC3300"/>
                </a:solidFill>
              </a:rPr>
              <a:t>, </a:t>
            </a:r>
            <a:r>
              <a:rPr lang="ru-RU" altLang="ru-RU" sz="1600" b="1" dirty="0">
                <a:solidFill>
                  <a:srgbClr val="CC3300"/>
                </a:solidFill>
              </a:rPr>
              <a:t>централизованная; смешанная.</a:t>
            </a:r>
          </a:p>
          <a:p>
            <a:pPr eaLnBrk="1" hangingPunct="1">
              <a:spcBef>
                <a:spcPct val="50000"/>
              </a:spcBef>
            </a:pPr>
            <a:r>
              <a:rPr lang="ru-RU" altLang="ru-RU" sz="1400" b="1" dirty="0">
                <a:solidFill>
                  <a:srgbClr val="6C3BF7"/>
                </a:solidFill>
              </a:rPr>
              <a:t>Виды маршрутизации:</a:t>
            </a:r>
          </a:p>
          <a:p>
            <a:pPr eaLnBrk="1" hangingPunct="1">
              <a:spcBef>
                <a:spcPct val="50000"/>
              </a:spcBef>
            </a:pPr>
            <a:r>
              <a:rPr lang="ru-RU" altLang="ru-RU" sz="1600" b="1" dirty="0">
                <a:solidFill>
                  <a:srgbClr val="009900"/>
                </a:solidFill>
              </a:rPr>
              <a:t>1) волновая (</a:t>
            </a:r>
            <a:r>
              <a:rPr lang="ru-RU" altLang="ru-RU" sz="1600" b="1" dirty="0">
                <a:solidFill>
                  <a:srgbClr val="990099"/>
                </a:solidFill>
              </a:rPr>
              <a:t>лавинная</a:t>
            </a:r>
            <a:r>
              <a:rPr lang="ru-RU" altLang="ru-RU" sz="1600" b="1" dirty="0">
                <a:solidFill>
                  <a:srgbClr val="009900"/>
                </a:solidFill>
              </a:rPr>
              <a:t>) маршрутизация </a:t>
            </a:r>
            <a:r>
              <a:rPr lang="ru-RU" altLang="ru-RU" sz="1600" dirty="0">
                <a:solidFill>
                  <a:srgbClr val="009900"/>
                </a:solidFill>
              </a:rPr>
              <a:t>(</a:t>
            </a:r>
            <a:r>
              <a:rPr lang="ru-RU" altLang="ru-RU" sz="1600" b="1" i="1" dirty="0" err="1">
                <a:solidFill>
                  <a:srgbClr val="CC3300"/>
                </a:solidFill>
              </a:rPr>
              <a:t>flooding</a:t>
            </a:r>
            <a:r>
              <a:rPr lang="ru-RU" altLang="ru-RU" sz="1600" dirty="0">
                <a:solidFill>
                  <a:srgbClr val="009900"/>
                </a:solidFill>
              </a:rPr>
              <a:t>)</a:t>
            </a:r>
            <a:r>
              <a:rPr lang="ru-RU" altLang="ru-RU" sz="1600" b="1" dirty="0">
                <a:solidFill>
                  <a:srgbClr val="009900"/>
                </a:solidFill>
              </a:rPr>
              <a:t>;</a:t>
            </a:r>
            <a:r>
              <a:rPr lang="ru-RU" altLang="ru-RU" sz="1600" dirty="0">
                <a:solidFill>
                  <a:srgbClr val="009900"/>
                </a:solidFill>
              </a:rPr>
              <a:t> </a:t>
            </a:r>
          </a:p>
          <a:p>
            <a:pPr eaLnBrk="1" hangingPunct="1">
              <a:spcBef>
                <a:spcPct val="50000"/>
              </a:spcBef>
            </a:pPr>
            <a:r>
              <a:rPr lang="ru-RU" altLang="ru-RU" sz="1600" b="1" dirty="0">
                <a:solidFill>
                  <a:srgbClr val="009900"/>
                </a:solidFill>
              </a:rPr>
              <a:t>2) маршрутизация с </a:t>
            </a:r>
            <a:r>
              <a:rPr lang="ru-RU" altLang="ru-RU" sz="1600" b="1" dirty="0">
                <a:solidFill>
                  <a:srgbClr val="990099"/>
                </a:solidFill>
              </a:rPr>
              <a:t>фиксированными путями;</a:t>
            </a:r>
          </a:p>
          <a:p>
            <a:pPr eaLnBrk="1" hangingPunct="1">
              <a:spcBef>
                <a:spcPct val="50000"/>
              </a:spcBef>
            </a:pPr>
            <a:r>
              <a:rPr lang="ru-RU" altLang="ru-RU" sz="1600" b="1" dirty="0">
                <a:solidFill>
                  <a:srgbClr val="009900"/>
                </a:solidFill>
              </a:rPr>
              <a:t>3) маршрутизация с </a:t>
            </a:r>
            <a:r>
              <a:rPr lang="ru-RU" altLang="ru-RU" sz="1600" b="1" dirty="0">
                <a:solidFill>
                  <a:srgbClr val="FF0066"/>
                </a:solidFill>
              </a:rPr>
              <a:t>альтернативными путями</a:t>
            </a:r>
            <a:r>
              <a:rPr lang="ru-RU" altLang="ru-RU" sz="1600" dirty="0">
                <a:solidFill>
                  <a:srgbClr val="FF0066"/>
                </a:solidFill>
              </a:rPr>
              <a:t>;</a:t>
            </a:r>
          </a:p>
          <a:p>
            <a:pPr eaLnBrk="1" hangingPunct="1">
              <a:spcBef>
                <a:spcPct val="50000"/>
              </a:spcBef>
            </a:pPr>
            <a:r>
              <a:rPr lang="ru-RU" altLang="ru-RU" sz="1600" b="1" dirty="0">
                <a:solidFill>
                  <a:srgbClr val="3333CC"/>
                </a:solidFill>
              </a:rPr>
              <a:t>4) адаптивная.</a:t>
            </a:r>
            <a:r>
              <a:rPr lang="ru-RU" altLang="ru-RU" sz="1600" dirty="0"/>
              <a:t> </a:t>
            </a:r>
          </a:p>
        </p:txBody>
      </p:sp>
    </p:spTree>
    <p:extLst>
      <p:ext uri="{BB962C8B-B14F-4D97-AF65-F5344CB8AC3E}">
        <p14:creationId xmlns:p14="http://schemas.microsoft.com/office/powerpoint/2010/main" val="3136668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1">
            <a:extLst>
              <a:ext uri="{FF2B5EF4-FFF2-40B4-BE49-F238E27FC236}">
                <a16:creationId xmlns:a16="http://schemas.microsoft.com/office/drawing/2014/main" id="{2DBF59D8-99F4-4097-B9A0-750577223862}"/>
              </a:ext>
            </a:extLst>
          </p:cNvPr>
          <p:cNvSpPr txBox="1">
            <a:spLocks noChangeArrowheads="1"/>
          </p:cNvSpPr>
          <p:nvPr/>
        </p:nvSpPr>
        <p:spPr bwMode="auto">
          <a:xfrm>
            <a:off x="862390" y="1861252"/>
            <a:ext cx="4103688" cy="4388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ru-RU" sz="1600" b="1" dirty="0">
                <a:solidFill>
                  <a:srgbClr val="00CC00"/>
                </a:solidFill>
              </a:rPr>
              <a:t>Алгоритм:</a:t>
            </a:r>
            <a:r>
              <a:rPr lang="ru-RU" altLang="ru-RU" sz="1600" b="1" dirty="0">
                <a:solidFill>
                  <a:srgbClr val="3333CC"/>
                </a:solidFill>
              </a:rPr>
              <a:t> дистанционно-векторный</a:t>
            </a:r>
            <a:r>
              <a:rPr lang="ru-RU" altLang="ru-RU" sz="1600" dirty="0"/>
              <a:t> (</a:t>
            </a:r>
            <a:r>
              <a:rPr lang="ru-RU" altLang="ru-RU" sz="1600" i="1" dirty="0" err="1"/>
              <a:t>distant</a:t>
            </a:r>
            <a:r>
              <a:rPr lang="ru-RU" altLang="ru-RU" sz="1600" i="1" dirty="0"/>
              <a:t> </a:t>
            </a:r>
            <a:r>
              <a:rPr lang="ru-RU" altLang="ru-RU" sz="1600" i="1" dirty="0" err="1"/>
              <a:t>vector</a:t>
            </a:r>
            <a:r>
              <a:rPr lang="ru-RU" altLang="ru-RU" sz="1600" dirty="0"/>
              <a:t>) - </a:t>
            </a:r>
            <a:r>
              <a:rPr lang="ru-RU" altLang="ru-RU" sz="1600" b="1" dirty="0"/>
              <a:t>Беллмана-Форда</a:t>
            </a:r>
            <a:r>
              <a:rPr lang="ru-RU" altLang="ru-RU" sz="1600" dirty="0"/>
              <a:t>.</a:t>
            </a:r>
          </a:p>
          <a:p>
            <a:pPr eaLnBrk="1" hangingPunct="1"/>
            <a:endParaRPr lang="ru-RU" altLang="ru-RU" sz="1600" dirty="0"/>
          </a:p>
          <a:p>
            <a:pPr eaLnBrk="1" hangingPunct="1"/>
            <a:r>
              <a:rPr lang="ru-RU" altLang="ru-RU" sz="1400" dirty="0"/>
              <a:t>Особенность – максимальное число участков (</a:t>
            </a:r>
            <a:r>
              <a:rPr lang="ru-RU" altLang="ru-RU" sz="1400" dirty="0" err="1"/>
              <a:t>хопов</a:t>
            </a:r>
            <a:r>
              <a:rPr lang="ru-RU" altLang="ru-RU" sz="1400" dirty="0"/>
              <a:t>) ограничено (15)</a:t>
            </a:r>
          </a:p>
          <a:p>
            <a:pPr eaLnBrk="1" hangingPunct="1">
              <a:lnSpc>
                <a:spcPct val="80000"/>
              </a:lnSpc>
            </a:pPr>
            <a:endParaRPr lang="ru-RU" altLang="ru-RU" sz="1400" dirty="0"/>
          </a:p>
          <a:p>
            <a:pPr eaLnBrk="1" hangingPunct="1"/>
            <a:r>
              <a:rPr lang="ru-RU" altLang="ru-RU" sz="1400" i="1" dirty="0"/>
              <a:t>В начале </a:t>
            </a:r>
            <a:r>
              <a:rPr lang="ru-RU" altLang="ru-RU" sz="1400" b="1" i="1" dirty="0">
                <a:solidFill>
                  <a:srgbClr val="0033CC"/>
                </a:solidFill>
              </a:rPr>
              <a:t>устанавливаются</a:t>
            </a:r>
            <a:endParaRPr lang="ru-RU" altLang="ru-RU" sz="1400" i="1" dirty="0"/>
          </a:p>
          <a:p>
            <a:pPr eaLnBrk="1" hangingPunct="1"/>
            <a:r>
              <a:rPr lang="ru-RU" altLang="ru-RU" sz="1400" b="1" dirty="0">
                <a:solidFill>
                  <a:srgbClr val="3333CC"/>
                </a:solidFill>
              </a:rPr>
              <a:t>стоимости путей  между узлами:</a:t>
            </a:r>
            <a:r>
              <a:rPr lang="ru-RU" altLang="ru-RU" sz="1400" dirty="0"/>
              <a:t> </a:t>
            </a:r>
          </a:p>
          <a:p>
            <a:pPr eaLnBrk="1" hangingPunct="1"/>
            <a:r>
              <a:rPr lang="ru-RU" altLang="ru-RU" sz="1600" i="1" dirty="0"/>
              <a:t>w(</a:t>
            </a:r>
            <a:r>
              <a:rPr lang="ru-RU" altLang="ru-RU" sz="1600" i="1" dirty="0" err="1"/>
              <a:t>i,i</a:t>
            </a:r>
            <a:r>
              <a:rPr lang="ru-RU" altLang="ru-RU" sz="1600" i="1" dirty="0"/>
              <a:t>)=0; </a:t>
            </a:r>
          </a:p>
          <a:p>
            <a:pPr eaLnBrk="1" hangingPunct="1"/>
            <a:r>
              <a:rPr lang="ru-RU" altLang="ru-RU" sz="1600" i="1" dirty="0"/>
              <a:t>w(</a:t>
            </a:r>
            <a:r>
              <a:rPr lang="ru-RU" altLang="ru-RU" sz="1600" i="1" dirty="0" err="1"/>
              <a:t>i,j</a:t>
            </a:r>
            <a:r>
              <a:rPr lang="ru-RU" altLang="ru-RU" sz="1600" i="1" dirty="0"/>
              <a:t>)=</a:t>
            </a:r>
            <a:r>
              <a:rPr lang="ru-RU" altLang="ru-RU" i="1" dirty="0">
                <a:sym typeface="Symbol" panose="05050102010706020507" pitchFamily="18" charset="2"/>
              </a:rPr>
              <a:t></a:t>
            </a:r>
            <a:r>
              <a:rPr lang="ru-RU" altLang="ru-RU" i="1" dirty="0"/>
              <a:t> - </a:t>
            </a:r>
            <a:r>
              <a:rPr lang="ru-RU" altLang="ru-RU" sz="1400" i="1" dirty="0"/>
              <a:t>для несмежных узлов.</a:t>
            </a:r>
            <a:endParaRPr lang="en-US" altLang="ru-RU" sz="1400" i="1" dirty="0"/>
          </a:p>
          <a:p>
            <a:pPr eaLnBrk="1" hangingPunct="1"/>
            <a:r>
              <a:rPr lang="ru-RU" altLang="ru-RU" sz="1400" i="1" dirty="0"/>
              <a:t>w(</a:t>
            </a:r>
            <a:r>
              <a:rPr lang="ru-RU" altLang="ru-RU" sz="1400" i="1" dirty="0" err="1"/>
              <a:t>i,j</a:t>
            </a:r>
            <a:r>
              <a:rPr lang="ru-RU" altLang="ru-RU" sz="1400" i="1" dirty="0"/>
              <a:t>) </a:t>
            </a:r>
            <a:r>
              <a:rPr lang="ru-RU" altLang="ru-RU" sz="1400" i="1" dirty="0">
                <a:sym typeface="Symbol" panose="05050102010706020507" pitchFamily="18" charset="2"/>
              </a:rPr>
              <a:t></a:t>
            </a:r>
            <a:r>
              <a:rPr lang="ru-RU" altLang="ru-RU" sz="1400" i="1" dirty="0"/>
              <a:t> 0</a:t>
            </a:r>
            <a:r>
              <a:rPr lang="ru-RU" altLang="ru-RU" sz="1400" dirty="0"/>
              <a:t> </a:t>
            </a:r>
            <a:r>
              <a:rPr lang="ru-RU" altLang="ru-RU" sz="1400" i="1" dirty="0"/>
              <a:t>–</a:t>
            </a:r>
            <a:r>
              <a:rPr lang="ru-RU" altLang="ru-RU" i="1" dirty="0"/>
              <a:t> </a:t>
            </a:r>
            <a:r>
              <a:rPr lang="ru-RU" altLang="ru-RU" sz="1400" i="1" dirty="0"/>
              <a:t>для смежных узлов.</a:t>
            </a:r>
          </a:p>
          <a:p>
            <a:pPr eaLnBrk="1" hangingPunct="1"/>
            <a:endParaRPr lang="ru-RU" altLang="ru-RU" sz="1400" i="1" dirty="0"/>
          </a:p>
          <a:p>
            <a:pPr eaLnBrk="1" hangingPunct="1"/>
            <a:r>
              <a:rPr lang="ru-RU" altLang="ru-RU" sz="1400" i="1" dirty="0"/>
              <a:t>Вычисляются:</a:t>
            </a:r>
            <a:endParaRPr lang="ru-RU" altLang="ru-RU" dirty="0"/>
          </a:p>
          <a:p>
            <a:pPr eaLnBrk="1" hangingPunct="1"/>
            <a:r>
              <a:rPr lang="ru-RU" altLang="ru-RU" sz="1400" b="1" dirty="0">
                <a:solidFill>
                  <a:srgbClr val="FF0066"/>
                </a:solidFill>
              </a:rPr>
              <a:t>Стоимости путей от узла </a:t>
            </a:r>
            <a:r>
              <a:rPr lang="en-US" altLang="ru-RU" sz="1400" b="1" dirty="0">
                <a:solidFill>
                  <a:srgbClr val="FF0066"/>
                </a:solidFill>
              </a:rPr>
              <a:t>s </a:t>
            </a:r>
            <a:r>
              <a:rPr lang="ru-RU" altLang="ru-RU" sz="1400" b="1" dirty="0">
                <a:solidFill>
                  <a:srgbClr val="FF0066"/>
                </a:solidFill>
              </a:rPr>
              <a:t>до узла </a:t>
            </a:r>
            <a:r>
              <a:rPr lang="en-US" altLang="ru-RU" sz="1400" b="1" i="1" dirty="0">
                <a:solidFill>
                  <a:srgbClr val="FF0066"/>
                </a:solidFill>
              </a:rPr>
              <a:t>k</a:t>
            </a:r>
          </a:p>
          <a:p>
            <a:pPr eaLnBrk="1" hangingPunct="1"/>
            <a:endParaRPr lang="ru-RU" altLang="ru-RU" sz="1400" i="1" dirty="0"/>
          </a:p>
          <a:p>
            <a:pPr eaLnBrk="1" hangingPunct="1"/>
            <a:r>
              <a:rPr lang="ru-RU" altLang="ru-RU" sz="1400" i="1" dirty="0"/>
              <a:t>L</a:t>
            </a:r>
            <a:r>
              <a:rPr lang="ru-RU" altLang="ru-RU" sz="1400" i="1" baseline="-10000" dirty="0"/>
              <a:t>0</a:t>
            </a:r>
            <a:r>
              <a:rPr lang="ru-RU" altLang="ru-RU" sz="1400" i="1" dirty="0"/>
              <a:t>(k)</a:t>
            </a:r>
            <a:r>
              <a:rPr lang="ru-RU" altLang="ru-RU" sz="1400" dirty="0"/>
              <a:t> = </a:t>
            </a:r>
            <a:r>
              <a:rPr lang="ru-RU" altLang="ru-RU" sz="1400" i="1" dirty="0">
                <a:sym typeface="Symbol" panose="05050102010706020507" pitchFamily="18" charset="2"/>
              </a:rPr>
              <a:t></a:t>
            </a:r>
            <a:r>
              <a:rPr lang="ru-RU" altLang="ru-RU" sz="1400" i="1" dirty="0"/>
              <a:t>  </a:t>
            </a:r>
            <a:r>
              <a:rPr lang="ru-RU" altLang="ru-RU" sz="1400" dirty="0"/>
              <a:t>для всех </a:t>
            </a:r>
            <a:r>
              <a:rPr lang="ru-RU" altLang="ru-RU" sz="1400" i="1" dirty="0"/>
              <a:t>k</a:t>
            </a:r>
            <a:r>
              <a:rPr lang="ru-RU" altLang="ru-RU" sz="1400" dirty="0"/>
              <a:t> </a:t>
            </a:r>
            <a:r>
              <a:rPr lang="ru-RU" altLang="ru-RU" sz="1400" dirty="0">
                <a:sym typeface="Symbol" panose="05050102010706020507" pitchFamily="18" charset="2"/>
              </a:rPr>
              <a:t></a:t>
            </a:r>
            <a:r>
              <a:rPr lang="ru-RU" altLang="ru-RU" sz="1400" dirty="0"/>
              <a:t>s; </a:t>
            </a:r>
            <a:r>
              <a:rPr lang="ru-RU" altLang="ru-RU" sz="1400" i="1" dirty="0" err="1"/>
              <a:t>L</a:t>
            </a:r>
            <a:r>
              <a:rPr lang="ru-RU" altLang="ru-RU" sz="1400" i="1" baseline="-10000" dirty="0" err="1"/>
              <a:t>h</a:t>
            </a:r>
            <a:r>
              <a:rPr lang="ru-RU" altLang="ru-RU" sz="1400" i="1" dirty="0"/>
              <a:t>(s)=</a:t>
            </a:r>
            <a:r>
              <a:rPr lang="ru-RU" altLang="ru-RU" sz="1400" dirty="0"/>
              <a:t>0  для всех  </a:t>
            </a:r>
            <a:r>
              <a:rPr lang="ru-RU" altLang="ru-RU" sz="1400" i="1" dirty="0"/>
              <a:t>h=0;</a:t>
            </a:r>
          </a:p>
          <a:p>
            <a:pPr eaLnBrk="1" hangingPunct="1"/>
            <a:endParaRPr lang="en-US" altLang="ru-RU" sz="1400" i="1" dirty="0"/>
          </a:p>
          <a:p>
            <a:pPr eaLnBrk="1" hangingPunct="1"/>
            <a:r>
              <a:rPr lang="ru-RU" altLang="ru-RU" sz="1400" b="1" dirty="0">
                <a:solidFill>
                  <a:srgbClr val="008000"/>
                </a:solidFill>
              </a:rPr>
              <a:t>Поле каждого хопа находят оптимальный путь</a:t>
            </a:r>
          </a:p>
        </p:txBody>
      </p:sp>
      <p:grpSp>
        <p:nvGrpSpPr>
          <p:cNvPr id="3" name="Group 20">
            <a:extLst>
              <a:ext uri="{FF2B5EF4-FFF2-40B4-BE49-F238E27FC236}">
                <a16:creationId xmlns:a16="http://schemas.microsoft.com/office/drawing/2014/main" id="{B2607764-E9B7-4D3E-B383-5A01553D8D15}"/>
              </a:ext>
            </a:extLst>
          </p:cNvPr>
          <p:cNvGrpSpPr>
            <a:grpSpLocks/>
          </p:cNvGrpSpPr>
          <p:nvPr/>
        </p:nvGrpSpPr>
        <p:grpSpPr bwMode="auto">
          <a:xfrm>
            <a:off x="6773836" y="1916113"/>
            <a:ext cx="4103688" cy="3676650"/>
            <a:chOff x="340" y="981"/>
            <a:chExt cx="2585" cy="2316"/>
          </a:xfrm>
        </p:grpSpPr>
        <p:pic>
          <p:nvPicPr>
            <p:cNvPr id="4" name="Picture 9">
              <a:extLst>
                <a:ext uri="{FF2B5EF4-FFF2-40B4-BE49-F238E27FC236}">
                  <a16:creationId xmlns:a16="http://schemas.microsoft.com/office/drawing/2014/main" id="{790DF204-6614-4A8E-A82B-0D014CD72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1253"/>
              <a:ext cx="2334" cy="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6">
              <a:extLst>
                <a:ext uri="{FF2B5EF4-FFF2-40B4-BE49-F238E27FC236}">
                  <a16:creationId xmlns:a16="http://schemas.microsoft.com/office/drawing/2014/main" id="{735DC64B-6324-4721-B8E2-37E4E075E3E7}"/>
                </a:ext>
              </a:extLst>
            </p:cNvPr>
            <p:cNvSpPr txBox="1">
              <a:spLocks noChangeArrowheads="1"/>
            </p:cNvSpPr>
            <p:nvPr/>
          </p:nvSpPr>
          <p:spPr bwMode="auto">
            <a:xfrm>
              <a:off x="521" y="981"/>
              <a:ext cx="181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sz="1400" b="1">
                  <a:solidFill>
                    <a:srgbClr val="FF0066"/>
                  </a:solidFill>
                </a:rPr>
                <a:t>Алгоритм Беллмана-Форда</a:t>
              </a:r>
            </a:p>
          </p:txBody>
        </p:sp>
        <p:sp>
          <p:nvSpPr>
            <p:cNvPr id="6" name="Text Box 18">
              <a:extLst>
                <a:ext uri="{FF2B5EF4-FFF2-40B4-BE49-F238E27FC236}">
                  <a16:creationId xmlns:a16="http://schemas.microsoft.com/office/drawing/2014/main" id="{DD2465B2-D7CC-44F5-AD2E-C6BA1DBC46C4}"/>
                </a:ext>
              </a:extLst>
            </p:cNvPr>
            <p:cNvSpPr txBox="1">
              <a:spLocks noChangeArrowheads="1"/>
            </p:cNvSpPr>
            <p:nvPr/>
          </p:nvSpPr>
          <p:spPr bwMode="auto">
            <a:xfrm>
              <a:off x="340" y="2931"/>
              <a:ext cx="2585"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sz="1600" b="1">
                  <a:solidFill>
                    <a:srgbClr val="FF0066"/>
                  </a:solidFill>
                </a:rPr>
                <a:t>RIP</a:t>
              </a:r>
              <a:r>
                <a:rPr lang="ru-RU" altLang="ru-RU" sz="1600"/>
                <a:t> (</a:t>
              </a:r>
              <a:r>
                <a:rPr lang="ru-RU" altLang="ru-RU" sz="1600" i="1"/>
                <a:t>Routing Information Protocol</a:t>
              </a:r>
              <a:r>
                <a:rPr lang="ru-RU" altLang="ru-RU" sz="1600"/>
                <a:t>) и его усовершенствованная версия </a:t>
              </a:r>
              <a:r>
                <a:rPr lang="ru-RU" altLang="ru-RU" sz="1600" b="1">
                  <a:solidFill>
                    <a:srgbClr val="00CC00"/>
                  </a:solidFill>
                </a:rPr>
                <a:t>RIP 2</a:t>
              </a:r>
            </a:p>
          </p:txBody>
        </p:sp>
      </p:grpSp>
      <p:sp>
        <p:nvSpPr>
          <p:cNvPr id="7" name="Text Box 8">
            <a:extLst>
              <a:ext uri="{FF2B5EF4-FFF2-40B4-BE49-F238E27FC236}">
                <a16:creationId xmlns:a16="http://schemas.microsoft.com/office/drawing/2014/main" id="{E6CAA02B-BA90-4D7E-A0EB-4A4DA5CFE7C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8" name="Line 9">
            <a:extLst>
              <a:ext uri="{FF2B5EF4-FFF2-40B4-BE49-F238E27FC236}">
                <a16:creationId xmlns:a16="http://schemas.microsoft.com/office/drawing/2014/main" id="{CBDA110B-A936-49BA-B790-25C0E337045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9" name="Прямоугольник 8">
            <a:extLst>
              <a:ext uri="{FF2B5EF4-FFF2-40B4-BE49-F238E27FC236}">
                <a16:creationId xmlns:a16="http://schemas.microsoft.com/office/drawing/2014/main" id="{67B1527F-1ECB-4967-B08C-4B973023CA66}"/>
              </a:ext>
            </a:extLst>
          </p:cNvPr>
          <p:cNvSpPr/>
          <p:nvPr/>
        </p:nvSpPr>
        <p:spPr>
          <a:xfrm>
            <a:off x="1225685" y="581526"/>
            <a:ext cx="10143929" cy="338554"/>
          </a:xfrm>
          <a:prstGeom prst="rect">
            <a:avLst/>
          </a:prstGeom>
        </p:spPr>
        <p:txBody>
          <a:bodyPr wrap="square">
            <a:spAutoFit/>
          </a:bodyPr>
          <a:lstStyle/>
          <a:p>
            <a:pPr algn="ctr">
              <a:spcAft>
                <a:spcPts val="600"/>
              </a:spcAft>
            </a:pPr>
            <a:r>
              <a:rPr lang="ru-RU" sz="1600" b="1" cap="all" spc="100" dirty="0">
                <a:solidFill>
                  <a:srgbClr val="0033CC"/>
                </a:solidFill>
                <a:latin typeface="Verdana" panose="020B0604030504040204" pitchFamily="34" charset="0"/>
              </a:rPr>
              <a:t>Адресация и маршрутизация в инфокоммуникационных системах</a:t>
            </a:r>
            <a:r>
              <a:rPr lang="ru-RU" sz="1600" b="1" spc="100" dirty="0">
                <a:solidFill>
                  <a:srgbClr val="0033CC"/>
                </a:solidFill>
                <a:latin typeface="Verdana" panose="020B0604030504040204" pitchFamily="34" charset="0"/>
              </a:rPr>
              <a:t> </a:t>
            </a:r>
            <a:endParaRPr lang="ru-RU" sz="1600" b="1" spc="100" dirty="0">
              <a:latin typeface="Verdana" panose="020B0604030504040204" pitchFamily="34" charset="0"/>
            </a:endParaRPr>
          </a:p>
        </p:txBody>
      </p:sp>
      <p:sp>
        <p:nvSpPr>
          <p:cNvPr id="10" name="Прямоугольник 9">
            <a:extLst>
              <a:ext uri="{FF2B5EF4-FFF2-40B4-BE49-F238E27FC236}">
                <a16:creationId xmlns:a16="http://schemas.microsoft.com/office/drawing/2014/main" id="{6246F59F-87B8-4C11-8AFD-01BD542FEACF}"/>
              </a:ext>
            </a:extLst>
          </p:cNvPr>
          <p:cNvSpPr/>
          <p:nvPr/>
        </p:nvSpPr>
        <p:spPr>
          <a:xfrm>
            <a:off x="1761641" y="1101588"/>
            <a:ext cx="8064284" cy="369332"/>
          </a:xfrm>
          <a:prstGeom prst="rect">
            <a:avLst/>
          </a:prstGeom>
        </p:spPr>
        <p:txBody>
          <a:bodyPr wrap="square">
            <a:spAutoFit/>
          </a:bodyPr>
          <a:lstStyle/>
          <a:p>
            <a:pPr algn="ctr"/>
            <a:r>
              <a:rPr lang="ru-RU" altLang="ru-RU" dirty="0"/>
              <a:t>Метрика (стоимость, расстояние); алгоритм Беллмана-Форда</a:t>
            </a:r>
            <a:endParaRPr lang="ru-RU" dirty="0"/>
          </a:p>
        </p:txBody>
      </p:sp>
    </p:spTree>
    <p:extLst>
      <p:ext uri="{BB962C8B-B14F-4D97-AF65-F5344CB8AC3E}">
        <p14:creationId xmlns:p14="http://schemas.microsoft.com/office/powerpoint/2010/main" val="13890953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A1876324-895F-48DC-ABB8-92B81F8D81E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3C180976-DFAE-4A2C-A4B7-2B82B1E8A22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89D14D71-A1F2-46ED-ACD3-8A96EDB75F8B}"/>
              </a:ext>
            </a:extLst>
          </p:cNvPr>
          <p:cNvSpPr/>
          <p:nvPr/>
        </p:nvSpPr>
        <p:spPr>
          <a:xfrm>
            <a:off x="1225685" y="581526"/>
            <a:ext cx="10143929" cy="338554"/>
          </a:xfrm>
          <a:prstGeom prst="rect">
            <a:avLst/>
          </a:prstGeom>
        </p:spPr>
        <p:txBody>
          <a:bodyPr wrap="square">
            <a:spAutoFit/>
          </a:bodyPr>
          <a:lstStyle/>
          <a:p>
            <a:pPr algn="ctr">
              <a:spcAft>
                <a:spcPts val="600"/>
              </a:spcAft>
            </a:pPr>
            <a:r>
              <a:rPr lang="ru-RU" sz="1600" b="1" cap="all" spc="100" dirty="0">
                <a:solidFill>
                  <a:srgbClr val="0033CC"/>
                </a:solidFill>
                <a:latin typeface="Verdana" panose="020B0604030504040204" pitchFamily="34" charset="0"/>
              </a:rPr>
              <a:t>Адресация и маршрутизация в инфокоммуникационных системах</a:t>
            </a:r>
            <a:r>
              <a:rPr lang="ru-RU" sz="1600" b="1" spc="100" dirty="0">
                <a:solidFill>
                  <a:srgbClr val="0033CC"/>
                </a:solidFill>
                <a:latin typeface="Verdana" panose="020B0604030504040204" pitchFamily="34" charset="0"/>
              </a:rPr>
              <a:t> </a:t>
            </a:r>
            <a:endParaRPr lang="ru-RU" sz="1600" b="1" spc="100" dirty="0">
              <a:latin typeface="Verdana" panose="020B0604030504040204" pitchFamily="34" charset="0"/>
            </a:endParaRPr>
          </a:p>
        </p:txBody>
      </p:sp>
      <p:sp>
        <p:nvSpPr>
          <p:cNvPr id="5" name="Прямоугольник 4">
            <a:extLst>
              <a:ext uri="{FF2B5EF4-FFF2-40B4-BE49-F238E27FC236}">
                <a16:creationId xmlns:a16="http://schemas.microsoft.com/office/drawing/2014/main" id="{C9905347-25DC-4196-9649-9FB0C508487E}"/>
              </a:ext>
            </a:extLst>
          </p:cNvPr>
          <p:cNvSpPr/>
          <p:nvPr/>
        </p:nvSpPr>
        <p:spPr>
          <a:xfrm>
            <a:off x="1761641" y="1101588"/>
            <a:ext cx="8064284" cy="369332"/>
          </a:xfrm>
          <a:prstGeom prst="rect">
            <a:avLst/>
          </a:prstGeom>
        </p:spPr>
        <p:txBody>
          <a:bodyPr wrap="square">
            <a:spAutoFit/>
          </a:bodyPr>
          <a:lstStyle/>
          <a:p>
            <a:pPr algn="ctr"/>
            <a:r>
              <a:rPr lang="ru-RU" altLang="ru-RU" dirty="0"/>
              <a:t>Учет состояния линий; алгоритм </a:t>
            </a:r>
            <a:r>
              <a:rPr lang="ru-RU" altLang="ru-RU" dirty="0" err="1"/>
              <a:t>Дийкстры</a:t>
            </a:r>
            <a:r>
              <a:rPr lang="ru-RU" altLang="ru-RU" dirty="0"/>
              <a:t> </a:t>
            </a:r>
            <a:r>
              <a:rPr lang="en-US" altLang="ru-RU" dirty="0"/>
              <a:t>( Dijkstra’s algorithm)</a:t>
            </a:r>
            <a:endParaRPr lang="ru-RU" dirty="0"/>
          </a:p>
        </p:txBody>
      </p:sp>
      <p:pic>
        <p:nvPicPr>
          <p:cNvPr id="6" name="Picture 361">
            <a:extLst>
              <a:ext uri="{FF2B5EF4-FFF2-40B4-BE49-F238E27FC236}">
                <a16:creationId xmlns:a16="http://schemas.microsoft.com/office/drawing/2014/main" id="{799E87B8-3F99-4EFB-B515-DD5B4B2EA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211" y="1954240"/>
            <a:ext cx="33147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83">
            <a:extLst>
              <a:ext uri="{FF2B5EF4-FFF2-40B4-BE49-F238E27FC236}">
                <a16:creationId xmlns:a16="http://schemas.microsoft.com/office/drawing/2014/main" id="{CEE18DEE-232E-4818-A9C8-F35018BB5209}"/>
              </a:ext>
            </a:extLst>
          </p:cNvPr>
          <p:cNvSpPr txBox="1">
            <a:spLocks noChangeArrowheads="1"/>
          </p:cNvSpPr>
          <p:nvPr/>
        </p:nvSpPr>
        <p:spPr bwMode="auto">
          <a:xfrm>
            <a:off x="4719177" y="1906326"/>
            <a:ext cx="5540698"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50000"/>
              </a:spcBef>
            </a:pPr>
            <a:r>
              <a:rPr lang="ru-RU" altLang="ru-RU" sz="1400" b="1" dirty="0">
                <a:solidFill>
                  <a:srgbClr val="00CC00"/>
                </a:solidFill>
              </a:rPr>
              <a:t>Алгоритм </a:t>
            </a:r>
            <a:r>
              <a:rPr lang="ru-RU" altLang="ru-RU" sz="1400" b="1" dirty="0">
                <a:solidFill>
                  <a:srgbClr val="CC3300"/>
                </a:solidFill>
              </a:rPr>
              <a:t>оценки состояния линий</a:t>
            </a:r>
            <a:r>
              <a:rPr lang="ru-RU" altLang="ru-RU" sz="1400" dirty="0"/>
              <a:t>  (</a:t>
            </a:r>
            <a:r>
              <a:rPr lang="ru-RU" altLang="ru-RU" sz="1400" i="1" dirty="0" err="1"/>
              <a:t>link</a:t>
            </a:r>
            <a:r>
              <a:rPr lang="ru-RU" altLang="ru-RU" sz="1400" i="1" dirty="0"/>
              <a:t> </a:t>
            </a:r>
            <a:r>
              <a:rPr lang="ru-RU" altLang="ru-RU" sz="1400" i="1" dirty="0" err="1"/>
              <a:t>state</a:t>
            </a:r>
            <a:r>
              <a:rPr lang="ru-RU" altLang="ru-RU" sz="1400" dirty="0"/>
              <a:t>) – </a:t>
            </a:r>
            <a:r>
              <a:rPr lang="ru-RU" altLang="ru-RU" sz="1400" b="1" dirty="0" err="1"/>
              <a:t>Дийкстры</a:t>
            </a:r>
            <a:r>
              <a:rPr lang="ru-RU" altLang="ru-RU" sz="1400" b="1" dirty="0"/>
              <a:t>.</a:t>
            </a:r>
          </a:p>
          <a:p>
            <a:pPr eaLnBrk="1" hangingPunct="1">
              <a:lnSpc>
                <a:spcPct val="80000"/>
              </a:lnSpc>
              <a:spcBef>
                <a:spcPct val="50000"/>
              </a:spcBef>
            </a:pPr>
            <a:r>
              <a:rPr lang="ru-RU" altLang="ru-RU" sz="1400" b="1" dirty="0">
                <a:solidFill>
                  <a:srgbClr val="00CC00"/>
                </a:solidFill>
              </a:rPr>
              <a:t> Особенность:</a:t>
            </a:r>
            <a:r>
              <a:rPr lang="ru-RU" altLang="ru-RU" sz="1400" dirty="0"/>
              <a:t> Узлы располагают сведениями о топологии всей сети и стоимостями связей</a:t>
            </a:r>
          </a:p>
          <a:p>
            <a:pPr eaLnBrk="1" hangingPunct="1">
              <a:lnSpc>
                <a:spcPct val="80000"/>
              </a:lnSpc>
            </a:pPr>
            <a:endParaRPr lang="ru-RU" altLang="ru-RU" sz="1400" dirty="0"/>
          </a:p>
          <a:p>
            <a:pPr eaLnBrk="1" hangingPunct="1">
              <a:lnSpc>
                <a:spcPct val="80000"/>
              </a:lnSpc>
            </a:pPr>
            <a:r>
              <a:rPr lang="ru-RU" altLang="ru-RU" sz="1400" dirty="0"/>
              <a:t> </a:t>
            </a:r>
            <a:r>
              <a:rPr lang="ru-RU" altLang="ru-RU" sz="1400" i="1" dirty="0"/>
              <a:t>L</a:t>
            </a:r>
            <a:r>
              <a:rPr lang="ru-RU" altLang="ru-RU" sz="1400" dirty="0"/>
              <a:t>(</a:t>
            </a:r>
            <a:r>
              <a:rPr lang="ru-RU" altLang="ru-RU" sz="1400" i="1" dirty="0"/>
              <a:t>k</a:t>
            </a:r>
            <a:r>
              <a:rPr lang="ru-RU" altLang="ru-RU" sz="1400" dirty="0"/>
              <a:t>) = </a:t>
            </a:r>
            <a:r>
              <a:rPr lang="ru-RU" altLang="ru-RU" sz="1400" dirty="0" err="1"/>
              <a:t>min</a:t>
            </a:r>
            <a:r>
              <a:rPr lang="ru-RU" altLang="ru-RU" sz="1400" dirty="0"/>
              <a:t> [</a:t>
            </a:r>
            <a:r>
              <a:rPr lang="ru-RU" altLang="ru-RU" sz="1400" i="1" dirty="0"/>
              <a:t>L</a:t>
            </a:r>
            <a:r>
              <a:rPr lang="ru-RU" altLang="ru-RU" sz="1400" dirty="0"/>
              <a:t>(</a:t>
            </a:r>
            <a:r>
              <a:rPr lang="ru-RU" altLang="ru-RU" sz="1400" i="1" dirty="0"/>
              <a:t>k</a:t>
            </a:r>
            <a:r>
              <a:rPr lang="ru-RU" altLang="ru-RU" sz="1400" dirty="0"/>
              <a:t>), </a:t>
            </a:r>
            <a:r>
              <a:rPr lang="ru-RU" altLang="ru-RU" sz="1400" i="1" dirty="0"/>
              <a:t>L</a:t>
            </a:r>
            <a:r>
              <a:rPr lang="ru-RU" altLang="ru-RU" sz="1400" dirty="0"/>
              <a:t>(</a:t>
            </a:r>
            <a:r>
              <a:rPr lang="ru-RU" altLang="ru-RU" sz="1400" i="1" dirty="0"/>
              <a:t>x</a:t>
            </a:r>
            <a:r>
              <a:rPr lang="ru-RU" altLang="ru-RU" sz="1400" dirty="0"/>
              <a:t>) + </a:t>
            </a:r>
            <a:r>
              <a:rPr lang="ru-RU" altLang="ru-RU" sz="1400" i="1" dirty="0"/>
              <a:t>w</a:t>
            </a:r>
            <a:r>
              <a:rPr lang="ru-RU" altLang="ru-RU" sz="1400" dirty="0"/>
              <a:t>(</a:t>
            </a:r>
            <a:r>
              <a:rPr lang="ru-RU" altLang="ru-RU" sz="1400" i="1" dirty="0" err="1"/>
              <a:t>x,k</a:t>
            </a:r>
            <a:r>
              <a:rPr lang="ru-RU" altLang="ru-RU" sz="1400" dirty="0"/>
              <a:t>)]    для всех   </a:t>
            </a:r>
            <a:r>
              <a:rPr lang="ru-RU" altLang="ru-RU" sz="1400" i="1" dirty="0"/>
              <a:t>k</a:t>
            </a:r>
            <a:r>
              <a:rPr lang="ru-RU" altLang="ru-RU" sz="1400" dirty="0">
                <a:sym typeface="Symbol" panose="05050102010706020507" pitchFamily="18" charset="2"/>
              </a:rPr>
              <a:t></a:t>
            </a:r>
            <a:r>
              <a:rPr lang="ru-RU" altLang="ru-RU" sz="1400" dirty="0"/>
              <a:t> </a:t>
            </a:r>
            <a:r>
              <a:rPr lang="ru-RU" altLang="ru-RU" sz="1400" i="1" dirty="0" err="1"/>
              <a:t>T</a:t>
            </a:r>
            <a:r>
              <a:rPr lang="ru-RU" altLang="ru-RU" sz="1400" dirty="0" err="1"/>
              <a:t>y</a:t>
            </a:r>
            <a:r>
              <a:rPr lang="ru-RU" altLang="ru-RU" sz="1400" dirty="0"/>
              <a:t> </a:t>
            </a:r>
          </a:p>
        </p:txBody>
      </p:sp>
      <p:graphicFrame>
        <p:nvGraphicFramePr>
          <p:cNvPr id="8" name="Group 1078">
            <a:extLst>
              <a:ext uri="{FF2B5EF4-FFF2-40B4-BE49-F238E27FC236}">
                <a16:creationId xmlns:a16="http://schemas.microsoft.com/office/drawing/2014/main" id="{8811A9D0-A396-4206-9C83-FA5041DD7237}"/>
              </a:ext>
            </a:extLst>
          </p:cNvPr>
          <p:cNvGraphicFramePr>
            <a:graphicFrameLocks noGrp="1"/>
          </p:cNvGraphicFramePr>
          <p:nvPr>
            <p:extLst>
              <p:ext uri="{D42A27DB-BD31-4B8C-83A1-F6EECF244321}">
                <p14:modId xmlns:p14="http://schemas.microsoft.com/office/powerpoint/2010/main" val="3614430848"/>
              </p:ext>
            </p:extLst>
          </p:nvPr>
        </p:nvGraphicFramePr>
        <p:xfrm>
          <a:off x="5339650" y="3577929"/>
          <a:ext cx="4486275" cy="1955800"/>
        </p:xfrm>
        <a:graphic>
          <a:graphicData uri="http://schemas.openxmlformats.org/drawingml/2006/table">
            <a:tbl>
              <a:tblPr/>
              <a:tblGrid>
                <a:gridCol w="420688">
                  <a:extLst>
                    <a:ext uri="{9D8B030D-6E8A-4147-A177-3AD203B41FA5}">
                      <a16:colId xmlns:a16="http://schemas.microsoft.com/office/drawing/2014/main" val="20000"/>
                    </a:ext>
                  </a:extLst>
                </a:gridCol>
                <a:gridCol w="928687">
                  <a:extLst>
                    <a:ext uri="{9D8B030D-6E8A-4147-A177-3AD203B41FA5}">
                      <a16:colId xmlns:a16="http://schemas.microsoft.com/office/drawing/2014/main" val="20001"/>
                    </a:ext>
                  </a:extLst>
                </a:gridCol>
                <a:gridCol w="619125">
                  <a:extLst>
                    <a:ext uri="{9D8B030D-6E8A-4147-A177-3AD203B41FA5}">
                      <a16:colId xmlns:a16="http://schemas.microsoft.com/office/drawing/2014/main" val="20002"/>
                    </a:ext>
                  </a:extLst>
                </a:gridCol>
                <a:gridCol w="646113">
                  <a:extLst>
                    <a:ext uri="{9D8B030D-6E8A-4147-A177-3AD203B41FA5}">
                      <a16:colId xmlns:a16="http://schemas.microsoft.com/office/drawing/2014/main" val="20003"/>
                    </a:ext>
                  </a:extLst>
                </a:gridCol>
                <a:gridCol w="644525">
                  <a:extLst>
                    <a:ext uri="{9D8B030D-6E8A-4147-A177-3AD203B41FA5}">
                      <a16:colId xmlns:a16="http://schemas.microsoft.com/office/drawing/2014/main" val="20004"/>
                    </a:ext>
                  </a:extLst>
                </a:gridCol>
                <a:gridCol w="581025">
                  <a:extLst>
                    <a:ext uri="{9D8B030D-6E8A-4147-A177-3AD203B41FA5}">
                      <a16:colId xmlns:a16="http://schemas.microsoft.com/office/drawing/2014/main" val="20005"/>
                    </a:ext>
                  </a:extLst>
                </a:gridCol>
                <a:gridCol w="646112">
                  <a:extLst>
                    <a:ext uri="{9D8B030D-6E8A-4147-A177-3AD203B41FA5}">
                      <a16:colId xmlns:a16="http://schemas.microsoft.com/office/drawing/2014/main" val="20006"/>
                    </a:ext>
                  </a:extLst>
                </a:gridCol>
              </a:tblGrid>
              <a:tr h="244475">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a:ln>
                            <a:noFill/>
                          </a:ln>
                          <a:solidFill>
                            <a:srgbClr val="FF0066"/>
                          </a:solidFill>
                          <a:effectLst/>
                          <a:latin typeface="Times New Roman" pitchFamily="18" charset="0"/>
                          <a:cs typeface="Times New Roman" pitchFamily="18" charset="0"/>
                        </a:rPr>
                        <a:t>Шаг</a:t>
                      </a:r>
                      <a:endParaRPr kumimoji="0" lang="ru-RU" sz="900" b="0" i="0" u="none" strike="noStrike" cap="none" normalizeH="0" baseline="0">
                        <a:ln>
                          <a:noFill/>
                        </a:ln>
                        <a:solidFill>
                          <a:srgbClr val="FF0066"/>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000" b="0" i="0" u="none" strike="noStrike" cap="none" normalizeH="0" baseline="0">
                          <a:ln>
                            <a:noFill/>
                          </a:ln>
                          <a:solidFill>
                            <a:srgbClr val="0033CC"/>
                          </a:solidFill>
                          <a:effectLst/>
                          <a:latin typeface="Arial" pitchFamily="34" charset="0"/>
                          <a:cs typeface="Times New Roman" pitchFamily="18" charset="0"/>
                        </a:rPr>
                        <a:t>Множество</a:t>
                      </a:r>
                      <a:endParaRPr kumimoji="0" lang="ru-RU" sz="1800" b="0" i="0" u="none" strike="noStrike" cap="none" normalizeH="0" baseline="0">
                        <a:ln>
                          <a:noFill/>
                        </a:ln>
                        <a:solidFill>
                          <a:srgbClr val="0033CC"/>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000" b="0" i="0" u="none" strike="noStrike" cap="none" normalizeH="0" baseline="0" dirty="0">
                          <a:ln>
                            <a:noFill/>
                          </a:ln>
                          <a:solidFill>
                            <a:srgbClr val="0033CC"/>
                          </a:solidFill>
                          <a:effectLst/>
                          <a:latin typeface="Arial" pitchFamily="34" charset="0"/>
                          <a:cs typeface="Times New Roman" pitchFamily="18" charset="0"/>
                        </a:rPr>
                        <a:t>Метрика связи узла А со следующими узлами</a:t>
                      </a:r>
                      <a:endParaRPr kumimoji="0" lang="ru-RU" sz="1800" b="0" i="0" u="none" strike="noStrike" cap="none" normalizeH="0" baseline="0" dirty="0">
                        <a:ln>
                          <a:noFill/>
                        </a:ln>
                        <a:solidFill>
                          <a:srgbClr val="0033CC"/>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44475">
                <a:tc vMerge="1">
                  <a:txBody>
                    <a:bodyPr/>
                    <a:lstStyle/>
                    <a:p>
                      <a:endParaRPr lang="ru-RU"/>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000" b="1" i="0" u="none" strike="noStrike" cap="none" normalizeH="0" baseline="0">
                          <a:ln>
                            <a:noFill/>
                          </a:ln>
                          <a:solidFill>
                            <a:schemeClr val="tx1"/>
                          </a:solidFill>
                          <a:effectLst/>
                          <a:latin typeface="Times New Roman" pitchFamily="18" charset="0"/>
                          <a:cs typeface="Times New Roman" pitchFamily="18" charset="0"/>
                        </a:rPr>
                        <a:t>Т</a:t>
                      </a:r>
                      <a:endParaRPr kumimoji="0" lang="ru-RU"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CC00"/>
                          </a:solidFill>
                          <a:effectLst/>
                          <a:latin typeface="Times New Roman" pitchFamily="18" charset="0"/>
                          <a:cs typeface="Times New Roman" pitchFamily="18" charset="0"/>
                        </a:rPr>
                        <a:t>B</a:t>
                      </a:r>
                      <a:endParaRPr kumimoji="0" lang="en-US" sz="1800" b="0" i="0" u="none" strike="noStrike" cap="none" normalizeH="0" baseline="0">
                        <a:ln>
                          <a:noFill/>
                        </a:ln>
                        <a:solidFill>
                          <a:srgbClr val="00CC00"/>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CC00"/>
                          </a:solidFill>
                          <a:effectLst/>
                          <a:latin typeface="Times New Roman" pitchFamily="18" charset="0"/>
                          <a:cs typeface="Times New Roman" pitchFamily="18" charset="0"/>
                        </a:rPr>
                        <a:t>C</a:t>
                      </a:r>
                      <a:endParaRPr kumimoji="0" lang="en-US" sz="1800" b="0" i="0" u="none" strike="noStrike" cap="none" normalizeH="0" baseline="0">
                        <a:ln>
                          <a:noFill/>
                        </a:ln>
                        <a:solidFill>
                          <a:srgbClr val="00CC00"/>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CC00"/>
                          </a:solidFill>
                          <a:effectLst/>
                          <a:latin typeface="Times New Roman" pitchFamily="18" charset="0"/>
                          <a:cs typeface="Times New Roman" pitchFamily="18" charset="0"/>
                        </a:rPr>
                        <a:t>D</a:t>
                      </a:r>
                      <a:endParaRPr kumimoji="0" lang="en-US" sz="1800" b="0" i="0" u="none" strike="noStrike" cap="none" normalizeH="0" baseline="0">
                        <a:ln>
                          <a:noFill/>
                        </a:ln>
                        <a:solidFill>
                          <a:srgbClr val="00CC00"/>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CC00"/>
                          </a:solidFill>
                          <a:effectLst/>
                          <a:latin typeface="Times New Roman" pitchFamily="18" charset="0"/>
                          <a:cs typeface="Times New Roman" pitchFamily="18" charset="0"/>
                        </a:rPr>
                        <a:t>E</a:t>
                      </a:r>
                      <a:endParaRPr kumimoji="0" lang="en-US" sz="1800" b="0" i="0" u="none" strike="noStrike" cap="none" normalizeH="0" baseline="0">
                        <a:ln>
                          <a:noFill/>
                        </a:ln>
                        <a:solidFill>
                          <a:srgbClr val="00CC00"/>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CC00"/>
                          </a:solidFill>
                          <a:effectLst/>
                          <a:latin typeface="Times New Roman" pitchFamily="18" charset="0"/>
                          <a:cs typeface="Times New Roman" pitchFamily="18" charset="0"/>
                        </a:rPr>
                        <a:t>F</a:t>
                      </a:r>
                      <a:endParaRPr kumimoji="0" lang="en-US" sz="1800" b="0" i="0" u="none" strike="noStrike" cap="none" normalizeH="0" baseline="0">
                        <a:ln>
                          <a:noFill/>
                        </a:ln>
                        <a:solidFill>
                          <a:srgbClr val="00CC00"/>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0</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5</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{A,B}</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(2),3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5,(5)</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{A,B,C}</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(1),4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(2),3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5,5,(4)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{A,B,C,E}</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(1),4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(2),3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5,(4),5</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{A,B,C,D,E}</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(1),4,8,9</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(2),3,7,8</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5,5,(4),5</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(3),7,6</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(4),8,8,7</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5</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{A,B,C,D,E,}</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1</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2</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4</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Times New Roman" pitchFamily="18" charset="0"/>
                          <a:cs typeface="Times New Roman" pitchFamily="18" charset="0"/>
                        </a:rPr>
                        <a:t>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Times New Roman" pitchFamily="18" charset="0"/>
                          <a:cs typeface="Times New Roman" pitchFamily="18" charset="0"/>
                        </a:rPr>
                        <a:t>4</a:t>
                      </a:r>
                      <a:endParaRPr kumimoji="0" lang="en-US" sz="18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8248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6F5AB833-FE39-47E6-8CFF-E5A663EA44E0}"/>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58DC9D04-E7A5-4920-9E09-5D5D21C3169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5801697F-2E70-4F3F-B0CC-F8480DA6C8B8}"/>
              </a:ext>
            </a:extLst>
          </p:cNvPr>
          <p:cNvSpPr/>
          <p:nvPr/>
        </p:nvSpPr>
        <p:spPr>
          <a:xfrm>
            <a:off x="1225685" y="581526"/>
            <a:ext cx="10143929" cy="338554"/>
          </a:xfrm>
          <a:prstGeom prst="rect">
            <a:avLst/>
          </a:prstGeom>
        </p:spPr>
        <p:txBody>
          <a:bodyPr wrap="square">
            <a:spAutoFit/>
          </a:bodyPr>
          <a:lstStyle/>
          <a:p>
            <a:pPr algn="ctr">
              <a:spcAft>
                <a:spcPts val="600"/>
              </a:spcAft>
            </a:pPr>
            <a:r>
              <a:rPr lang="ru-RU" sz="1600" b="1" cap="all" spc="100" dirty="0">
                <a:solidFill>
                  <a:srgbClr val="0033CC"/>
                </a:solidFill>
                <a:latin typeface="Verdana" panose="020B0604030504040204" pitchFamily="34" charset="0"/>
              </a:rPr>
              <a:t>Сравнение алгоритмов маршрутизации в икс</a:t>
            </a:r>
            <a:endParaRPr lang="ru-RU" sz="1600" b="1" spc="100" dirty="0">
              <a:latin typeface="Verdana" panose="020B0604030504040204" pitchFamily="34" charset="0"/>
            </a:endParaRPr>
          </a:p>
        </p:txBody>
      </p:sp>
      <p:pic>
        <p:nvPicPr>
          <p:cNvPr id="5" name="Рисунок 4">
            <a:extLst>
              <a:ext uri="{FF2B5EF4-FFF2-40B4-BE49-F238E27FC236}">
                <a16:creationId xmlns:a16="http://schemas.microsoft.com/office/drawing/2014/main" id="{4E4D784E-4F6E-4AD9-B1A8-3899EA7CC677}"/>
              </a:ext>
            </a:extLst>
          </p:cNvPr>
          <p:cNvPicPr>
            <a:picLocks noChangeAspect="1"/>
          </p:cNvPicPr>
          <p:nvPr/>
        </p:nvPicPr>
        <p:blipFill>
          <a:blip r:embed="rId2"/>
          <a:stretch>
            <a:fillRect/>
          </a:stretch>
        </p:blipFill>
        <p:spPr>
          <a:xfrm>
            <a:off x="2133602" y="1123916"/>
            <a:ext cx="7513344" cy="2555340"/>
          </a:xfrm>
          <a:prstGeom prst="rect">
            <a:avLst/>
          </a:prstGeom>
        </p:spPr>
      </p:pic>
      <p:pic>
        <p:nvPicPr>
          <p:cNvPr id="6" name="Рисунок 5">
            <a:extLst>
              <a:ext uri="{FF2B5EF4-FFF2-40B4-BE49-F238E27FC236}">
                <a16:creationId xmlns:a16="http://schemas.microsoft.com/office/drawing/2014/main" id="{27EF7177-7410-4328-A65A-A26B066A8502}"/>
              </a:ext>
            </a:extLst>
          </p:cNvPr>
          <p:cNvPicPr>
            <a:picLocks noChangeAspect="1"/>
          </p:cNvPicPr>
          <p:nvPr/>
        </p:nvPicPr>
        <p:blipFill>
          <a:blip r:embed="rId3"/>
          <a:stretch>
            <a:fillRect/>
          </a:stretch>
        </p:blipFill>
        <p:spPr>
          <a:xfrm>
            <a:off x="2196713" y="3843056"/>
            <a:ext cx="7798574" cy="2667045"/>
          </a:xfrm>
          <a:prstGeom prst="rect">
            <a:avLst/>
          </a:prstGeom>
        </p:spPr>
      </p:pic>
    </p:spTree>
    <p:extLst>
      <p:ext uri="{BB962C8B-B14F-4D97-AF65-F5344CB8AC3E}">
        <p14:creationId xmlns:p14="http://schemas.microsoft.com/office/powerpoint/2010/main" val="11704078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EC2D9BBB-91FF-4EFA-B455-49F9E5A35E96}"/>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D7CE3344-387D-4E71-9CF2-C99AEF88583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8E090DEA-2487-4402-BCA5-356B59CF686E}"/>
              </a:ext>
            </a:extLst>
          </p:cNvPr>
          <p:cNvSpPr/>
          <p:nvPr/>
        </p:nvSpPr>
        <p:spPr>
          <a:xfrm>
            <a:off x="1225685" y="535032"/>
            <a:ext cx="10143929" cy="338554"/>
          </a:xfrm>
          <a:prstGeom prst="rect">
            <a:avLst/>
          </a:prstGeom>
        </p:spPr>
        <p:txBody>
          <a:bodyPr wrap="square">
            <a:spAutoFit/>
          </a:bodyPr>
          <a:lstStyle/>
          <a:p>
            <a:pPr algn="ctr">
              <a:spcAft>
                <a:spcPts val="600"/>
              </a:spcAft>
            </a:pPr>
            <a:r>
              <a:rPr lang="ru-RU" sz="1600" b="1" cap="all" spc="100" dirty="0">
                <a:solidFill>
                  <a:srgbClr val="0033CC"/>
                </a:solidFill>
                <a:latin typeface="Verdana" panose="020B0604030504040204" pitchFamily="34" charset="0"/>
              </a:rPr>
              <a:t>Адресация в сети интернет</a:t>
            </a:r>
            <a:endParaRPr lang="ru-RU" sz="1600" b="1" spc="100" dirty="0">
              <a:latin typeface="Verdana" panose="020B0604030504040204" pitchFamily="34" charset="0"/>
            </a:endParaRPr>
          </a:p>
        </p:txBody>
      </p:sp>
      <p:sp>
        <p:nvSpPr>
          <p:cNvPr id="5" name="Rectangle 3">
            <a:extLst>
              <a:ext uri="{FF2B5EF4-FFF2-40B4-BE49-F238E27FC236}">
                <a16:creationId xmlns:a16="http://schemas.microsoft.com/office/drawing/2014/main" id="{8FC7CCD8-5045-42A9-863F-89AE30E3129B}"/>
              </a:ext>
            </a:extLst>
          </p:cNvPr>
          <p:cNvSpPr txBox="1">
            <a:spLocks noChangeArrowheads="1"/>
          </p:cNvSpPr>
          <p:nvPr/>
        </p:nvSpPr>
        <p:spPr>
          <a:xfrm>
            <a:off x="1738662" y="1054261"/>
            <a:ext cx="8889363" cy="1828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altLang="ru-RU" sz="1600" b="1" dirty="0"/>
              <a:t>Локальный адрес узла - </a:t>
            </a:r>
            <a:r>
              <a:rPr lang="ru-RU" altLang="ru-RU" sz="1600" dirty="0"/>
              <a:t>МАС-адрес - 11-А0-17-3D-BC-01 (канальный уровень).</a:t>
            </a:r>
          </a:p>
          <a:p>
            <a:r>
              <a:rPr lang="ru-RU" altLang="ru-RU" sz="1600" b="1" dirty="0"/>
              <a:t>IP-адрес</a:t>
            </a:r>
            <a:r>
              <a:rPr lang="ru-RU" altLang="ru-RU" sz="1600" dirty="0"/>
              <a:t> = </a:t>
            </a:r>
            <a:r>
              <a:rPr lang="ru-RU" altLang="ru-RU" sz="1600" b="1" i="1" dirty="0"/>
              <a:t>номер сети</a:t>
            </a:r>
            <a:r>
              <a:rPr lang="ru-RU" altLang="ru-RU" sz="1600" i="1" dirty="0"/>
              <a:t> </a:t>
            </a:r>
            <a:r>
              <a:rPr lang="ru-RU" altLang="ru-RU" sz="1600" dirty="0"/>
              <a:t>и</a:t>
            </a:r>
            <a:r>
              <a:rPr lang="ru-RU" altLang="ru-RU" sz="1600" i="1" dirty="0"/>
              <a:t> </a:t>
            </a:r>
            <a:r>
              <a:rPr lang="ru-RU" altLang="ru-RU" sz="1600" b="1" i="1" dirty="0"/>
              <a:t>номер узла</a:t>
            </a:r>
            <a:r>
              <a:rPr lang="ru-RU" altLang="ru-RU" sz="1600" i="1" dirty="0"/>
              <a:t> (хоста)</a:t>
            </a:r>
            <a:r>
              <a:rPr lang="ru-RU" altLang="ru-RU" sz="1600" dirty="0"/>
              <a:t>. Префикс и суффикс.</a:t>
            </a:r>
          </a:p>
          <a:p>
            <a:r>
              <a:rPr lang="ru-RU" altLang="ru-RU" sz="1600" b="1" dirty="0"/>
              <a:t>Символьный адрес</a:t>
            </a:r>
            <a:r>
              <a:rPr lang="ru-RU" altLang="ru-RU" sz="1600" dirty="0"/>
              <a:t> (SERV1.IBM.COM)</a:t>
            </a:r>
            <a:r>
              <a:rPr lang="ru-RU" altLang="ru-RU" sz="1600" b="1" dirty="0"/>
              <a:t> </a:t>
            </a:r>
          </a:p>
          <a:p>
            <a:pPr>
              <a:buFont typeface="Wingdings" panose="05000000000000000000" pitchFamily="2" charset="2"/>
              <a:buNone/>
            </a:pPr>
            <a:r>
              <a:rPr lang="ru-RU" altLang="ru-RU" sz="1600" b="1" dirty="0"/>
              <a:t> Десятичное написание IP-адресов </a:t>
            </a:r>
            <a:r>
              <a:rPr lang="ru-RU" altLang="ru-RU" sz="1600" b="1" dirty="0">
                <a:solidFill>
                  <a:srgbClr val="0033CC"/>
                </a:solidFill>
              </a:rPr>
              <a:t>192.171.153.60 = 11000000  10101011  10011001  00111100</a:t>
            </a:r>
            <a:r>
              <a:rPr lang="ru-RU" altLang="ru-RU" sz="1600" b="1" dirty="0"/>
              <a:t>.</a:t>
            </a:r>
            <a:r>
              <a:rPr lang="ru-RU" altLang="ru-RU" sz="1600" dirty="0"/>
              <a:t> </a:t>
            </a:r>
          </a:p>
          <a:p>
            <a:pPr>
              <a:buFont typeface="Wingdings" panose="05000000000000000000" pitchFamily="2" charset="2"/>
              <a:buNone/>
            </a:pPr>
            <a:endParaRPr lang="ru-RU" altLang="ru-RU" sz="1600" dirty="0"/>
          </a:p>
        </p:txBody>
      </p:sp>
      <p:sp>
        <p:nvSpPr>
          <p:cNvPr id="6" name="Text Box 7">
            <a:extLst>
              <a:ext uri="{FF2B5EF4-FFF2-40B4-BE49-F238E27FC236}">
                <a16:creationId xmlns:a16="http://schemas.microsoft.com/office/drawing/2014/main" id="{252CEA82-A0BF-4D0A-937D-A8C090DC0759}"/>
              </a:ext>
            </a:extLst>
          </p:cNvPr>
          <p:cNvSpPr txBox="1">
            <a:spLocks noChangeArrowheads="1"/>
          </p:cNvSpPr>
          <p:nvPr/>
        </p:nvSpPr>
        <p:spPr bwMode="auto">
          <a:xfrm>
            <a:off x="1225685" y="2961902"/>
            <a:ext cx="10289556"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eaLnBrk="1" hangingPunct="1">
              <a:spcBef>
                <a:spcPct val="0"/>
              </a:spcBef>
              <a:buClrTx/>
              <a:buSzTx/>
              <a:buFontTx/>
              <a:buNone/>
            </a:pPr>
            <a:r>
              <a:rPr lang="ru-RU" altLang="ru-RU" sz="1600" b="1" dirty="0">
                <a:solidFill>
                  <a:srgbClr val="0033CC"/>
                </a:solidFill>
              </a:rPr>
              <a:t>Классы адресов:</a:t>
            </a:r>
          </a:p>
          <a:p>
            <a:pPr eaLnBrk="1" hangingPunct="1">
              <a:spcBef>
                <a:spcPct val="0"/>
              </a:spcBef>
              <a:spcAft>
                <a:spcPts val="600"/>
              </a:spcAft>
              <a:buClrTx/>
              <a:buSzTx/>
              <a:buFontTx/>
              <a:buNone/>
            </a:pPr>
            <a:r>
              <a:rPr lang="ru-RU" altLang="ru-RU" sz="1800" b="1" dirty="0">
                <a:latin typeface="+mn-lt"/>
              </a:rPr>
              <a:t>А (0)</a:t>
            </a:r>
            <a:r>
              <a:rPr lang="ru-RU" altLang="ru-RU" sz="1800" dirty="0">
                <a:latin typeface="+mn-lt"/>
              </a:rPr>
              <a:t> 7 бит – </a:t>
            </a:r>
            <a:r>
              <a:rPr lang="ru-RU" altLang="ru-RU" sz="1800" b="1" dirty="0" err="1">
                <a:latin typeface="+mn-lt"/>
              </a:rPr>
              <a:t>NetID</a:t>
            </a:r>
            <a:r>
              <a:rPr lang="ru-RU" altLang="ru-RU" sz="1800" b="1" dirty="0">
                <a:latin typeface="+mn-lt"/>
              </a:rPr>
              <a:t>; 24 – </a:t>
            </a:r>
            <a:r>
              <a:rPr lang="ru-RU" altLang="ru-RU" sz="1800" b="1" dirty="0" err="1">
                <a:latin typeface="+mn-lt"/>
              </a:rPr>
              <a:t>HostID</a:t>
            </a:r>
            <a:r>
              <a:rPr lang="ru-RU" altLang="ru-RU" sz="1800" b="1" dirty="0">
                <a:latin typeface="+mn-lt"/>
              </a:rPr>
              <a:t>;</a:t>
            </a:r>
          </a:p>
          <a:p>
            <a:pPr eaLnBrk="1" hangingPunct="1">
              <a:spcBef>
                <a:spcPct val="0"/>
              </a:spcBef>
              <a:spcAft>
                <a:spcPts val="600"/>
              </a:spcAft>
              <a:buClrTx/>
              <a:buSzTx/>
              <a:buFontTx/>
              <a:buNone/>
            </a:pPr>
            <a:r>
              <a:rPr lang="ru-RU" altLang="ru-RU" sz="1800" b="1" dirty="0">
                <a:latin typeface="+mn-lt"/>
              </a:rPr>
              <a:t>В (</a:t>
            </a:r>
            <a:r>
              <a:rPr lang="en-US" altLang="ru-RU" sz="1800" b="1" dirty="0">
                <a:latin typeface="+mn-lt"/>
              </a:rPr>
              <a:t>1</a:t>
            </a:r>
            <a:r>
              <a:rPr lang="ru-RU" altLang="ru-RU" sz="1800" b="1" dirty="0">
                <a:latin typeface="+mn-lt"/>
              </a:rPr>
              <a:t>0) </a:t>
            </a:r>
            <a:r>
              <a:rPr lang="ru-RU" altLang="ru-RU" sz="1800" dirty="0">
                <a:latin typeface="+mn-lt"/>
              </a:rPr>
              <a:t>14 бит – </a:t>
            </a:r>
            <a:r>
              <a:rPr lang="ru-RU" altLang="ru-RU" sz="1800" b="1" dirty="0" err="1">
                <a:latin typeface="+mn-lt"/>
              </a:rPr>
              <a:t>NetID</a:t>
            </a:r>
            <a:r>
              <a:rPr lang="ru-RU" altLang="ru-RU" sz="1800" b="1" dirty="0">
                <a:latin typeface="+mn-lt"/>
              </a:rPr>
              <a:t>; 16 – </a:t>
            </a:r>
            <a:r>
              <a:rPr lang="ru-RU" altLang="ru-RU" sz="1800" b="1" dirty="0" err="1">
                <a:latin typeface="+mn-lt"/>
              </a:rPr>
              <a:t>HostID</a:t>
            </a:r>
            <a:r>
              <a:rPr lang="ru-RU" altLang="ru-RU" sz="1800" b="1" dirty="0">
                <a:latin typeface="+mn-lt"/>
              </a:rPr>
              <a:t>;</a:t>
            </a:r>
          </a:p>
          <a:p>
            <a:pPr eaLnBrk="1" hangingPunct="1">
              <a:spcBef>
                <a:spcPct val="0"/>
              </a:spcBef>
              <a:spcAft>
                <a:spcPts val="600"/>
              </a:spcAft>
              <a:buClrTx/>
              <a:buSzTx/>
              <a:buFontTx/>
              <a:buNone/>
            </a:pPr>
            <a:r>
              <a:rPr lang="ru-RU" altLang="ru-RU" sz="1800" b="1" dirty="0">
                <a:latin typeface="+mn-lt"/>
              </a:rPr>
              <a:t>С (110) </a:t>
            </a:r>
            <a:r>
              <a:rPr lang="ru-RU" altLang="ru-RU" sz="1800" dirty="0">
                <a:latin typeface="+mn-lt"/>
              </a:rPr>
              <a:t>21 бит – </a:t>
            </a:r>
            <a:r>
              <a:rPr lang="ru-RU" altLang="ru-RU" sz="1800" b="1" dirty="0" err="1">
                <a:latin typeface="+mn-lt"/>
              </a:rPr>
              <a:t>NetID</a:t>
            </a:r>
            <a:r>
              <a:rPr lang="ru-RU" altLang="ru-RU" sz="1800" b="1" dirty="0">
                <a:latin typeface="+mn-lt"/>
              </a:rPr>
              <a:t>; 8 – </a:t>
            </a:r>
            <a:r>
              <a:rPr lang="ru-RU" altLang="ru-RU" sz="1800" b="1" dirty="0" err="1">
                <a:latin typeface="+mn-lt"/>
              </a:rPr>
              <a:t>HostID</a:t>
            </a:r>
            <a:r>
              <a:rPr lang="ru-RU" altLang="ru-RU" sz="1800" b="1" dirty="0">
                <a:latin typeface="+mn-lt"/>
              </a:rPr>
              <a:t>;</a:t>
            </a:r>
          </a:p>
          <a:p>
            <a:pPr eaLnBrk="1" hangingPunct="1">
              <a:spcBef>
                <a:spcPct val="0"/>
              </a:spcBef>
              <a:spcAft>
                <a:spcPts val="600"/>
              </a:spcAft>
              <a:buClrTx/>
              <a:buSzTx/>
              <a:buFontTx/>
              <a:buNone/>
            </a:pPr>
            <a:r>
              <a:rPr lang="en-US" altLang="ru-RU" sz="1800" b="1" dirty="0">
                <a:latin typeface="+mn-lt"/>
              </a:rPr>
              <a:t>D</a:t>
            </a:r>
            <a:r>
              <a:rPr lang="ru-RU" altLang="ru-RU" sz="1800" b="1" dirty="0">
                <a:latin typeface="+mn-lt"/>
              </a:rPr>
              <a:t> (1110)</a:t>
            </a:r>
            <a:r>
              <a:rPr lang="en-US" altLang="ru-RU" sz="1800" b="1" dirty="0">
                <a:latin typeface="+mn-lt"/>
              </a:rPr>
              <a:t> </a:t>
            </a:r>
            <a:r>
              <a:rPr lang="ru-RU" altLang="ru-RU" sz="1800" b="1" dirty="0">
                <a:latin typeface="+mn-lt"/>
              </a:rPr>
              <a:t> 224.0.0.0. – 239.255.255.255 ( 224.0.0.1 – все узлы данной сети; 224.0.0.2 – все маршрутизаторы в данной сети; 224.0.0.5 – все OSPF-маршрутизаторы; 224.0.0.9 – маршрутизаторы RIP-2</a:t>
            </a:r>
            <a:r>
              <a:rPr lang="ru-RU" altLang="ru-RU" sz="1800" dirty="0">
                <a:latin typeface="+mn-lt"/>
              </a:rPr>
              <a:t> </a:t>
            </a:r>
            <a:r>
              <a:rPr lang="ru-RU" altLang="ru-RU" sz="1800" b="1" dirty="0">
                <a:latin typeface="+mn-lt"/>
              </a:rPr>
              <a:t>и т.д.);</a:t>
            </a:r>
          </a:p>
          <a:p>
            <a:pPr eaLnBrk="1" hangingPunct="1">
              <a:spcBef>
                <a:spcPct val="0"/>
              </a:spcBef>
              <a:spcAft>
                <a:spcPts val="600"/>
              </a:spcAft>
              <a:buClrTx/>
              <a:buSzTx/>
              <a:buFontTx/>
              <a:buNone/>
            </a:pPr>
            <a:r>
              <a:rPr lang="en-US" altLang="ru-RU" sz="1800" b="1" dirty="0">
                <a:latin typeface="+mn-lt"/>
              </a:rPr>
              <a:t>E  (11110) </a:t>
            </a:r>
            <a:r>
              <a:rPr lang="ru-RU" altLang="ru-RU" sz="1800" b="1" dirty="0">
                <a:latin typeface="+mn-lt"/>
              </a:rPr>
              <a:t>Зарезервирован.</a:t>
            </a:r>
          </a:p>
          <a:p>
            <a:pPr eaLnBrk="1" hangingPunct="1">
              <a:spcBef>
                <a:spcPct val="0"/>
              </a:spcBef>
              <a:spcAft>
                <a:spcPts val="600"/>
              </a:spcAft>
              <a:buClrTx/>
              <a:buSzTx/>
              <a:buFontTx/>
              <a:buNone/>
            </a:pPr>
            <a:r>
              <a:rPr lang="ru-RU" altLang="ru-RU" sz="1800" b="1" dirty="0">
                <a:latin typeface="+mn-lt"/>
              </a:rPr>
              <a:t>Широковещательные</a:t>
            </a:r>
            <a:r>
              <a:rPr lang="ru-RU" altLang="ru-RU" sz="1800" dirty="0">
                <a:latin typeface="+mn-lt"/>
              </a:rPr>
              <a:t> – </a:t>
            </a:r>
            <a:r>
              <a:rPr lang="ru-RU" altLang="ru-RU" sz="1800" b="1" dirty="0">
                <a:latin typeface="+mn-lt"/>
              </a:rPr>
              <a:t>FFFFFFFF h.</a:t>
            </a:r>
            <a:r>
              <a:rPr lang="ru-RU" altLang="ru-RU" sz="1800" dirty="0">
                <a:latin typeface="+mn-lt"/>
              </a:rPr>
              <a:t> </a:t>
            </a:r>
          </a:p>
          <a:p>
            <a:pPr eaLnBrk="1" hangingPunct="1">
              <a:spcBef>
                <a:spcPct val="0"/>
              </a:spcBef>
              <a:spcAft>
                <a:spcPts val="600"/>
              </a:spcAft>
              <a:buClrTx/>
              <a:buSzTx/>
              <a:buFontTx/>
              <a:buNone/>
            </a:pPr>
            <a:r>
              <a:rPr lang="ru-RU" altLang="ru-RU" sz="1800" b="1" dirty="0">
                <a:latin typeface="+mn-lt"/>
              </a:rPr>
              <a:t>Тестовый </a:t>
            </a:r>
            <a:r>
              <a:rPr lang="ru-RU" altLang="ru-RU" sz="1800" dirty="0">
                <a:latin typeface="+mn-lt"/>
              </a:rPr>
              <a:t>- (</a:t>
            </a:r>
            <a:r>
              <a:rPr lang="ru-RU" altLang="ru-RU" sz="1800" b="1" dirty="0">
                <a:latin typeface="+mn-lt"/>
              </a:rPr>
              <a:t>01111111</a:t>
            </a:r>
            <a:r>
              <a:rPr lang="ru-RU" altLang="ru-RU" sz="1800" dirty="0">
                <a:latin typeface="+mn-lt"/>
                <a:sym typeface="Symbol" panose="05050102010706020507" pitchFamily="18" charset="2"/>
              </a:rPr>
              <a:t></a:t>
            </a:r>
            <a:r>
              <a:rPr lang="ru-RU" altLang="ru-RU" sz="1800" b="1" dirty="0">
                <a:latin typeface="+mn-lt"/>
              </a:rPr>
              <a:t>xxxx…x</a:t>
            </a:r>
            <a:r>
              <a:rPr lang="ru-RU" altLang="ru-RU" sz="1800" dirty="0">
                <a:latin typeface="+mn-lt"/>
              </a:rPr>
              <a:t>) 127.Х.Х.Х (</a:t>
            </a:r>
            <a:r>
              <a:rPr lang="ru-RU" altLang="ru-RU" sz="1800" b="1" dirty="0">
                <a:latin typeface="+mn-lt"/>
              </a:rPr>
              <a:t>127.0.0.1</a:t>
            </a:r>
            <a:r>
              <a:rPr lang="ru-RU" altLang="ru-RU" sz="1800" dirty="0">
                <a:latin typeface="+mn-lt"/>
              </a:rPr>
              <a:t> – передача самому себе)</a:t>
            </a:r>
          </a:p>
        </p:txBody>
      </p:sp>
    </p:spTree>
    <p:extLst>
      <p:ext uri="{BB962C8B-B14F-4D97-AF65-F5344CB8AC3E}">
        <p14:creationId xmlns:p14="http://schemas.microsoft.com/office/powerpoint/2010/main" val="2632426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7">
            <a:extLst>
              <a:ext uri="{FF2B5EF4-FFF2-40B4-BE49-F238E27FC236}">
                <a16:creationId xmlns:a16="http://schemas.microsoft.com/office/drawing/2014/main" id="{4F27030B-DC98-485B-AB47-6F95A8BC7CD2}"/>
              </a:ext>
            </a:extLst>
          </p:cNvPr>
          <p:cNvSpPr>
            <a:spLocks noChangeArrowheads="1"/>
          </p:cNvSpPr>
          <p:nvPr/>
        </p:nvSpPr>
        <p:spPr bwMode="auto">
          <a:xfrm>
            <a:off x="1785670" y="1628775"/>
            <a:ext cx="92336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spcBef>
                <a:spcPct val="0"/>
              </a:spcBef>
              <a:buClrTx/>
              <a:buSzTx/>
              <a:buFont typeface="Wingdings" panose="05000000000000000000" pitchFamily="2" charset="2"/>
              <a:buChar char="v"/>
            </a:pPr>
            <a:r>
              <a:rPr lang="ru-RU" altLang="ru-RU" sz="1800" dirty="0">
                <a:latin typeface="Arial" panose="020B0604020202020204" pitchFamily="34" charset="0"/>
              </a:rPr>
              <a:t> Ноль в части адреса означает локальный компьютер или локальную сеть</a:t>
            </a:r>
            <a:r>
              <a:rPr lang="en-US" altLang="ru-RU" sz="1800" dirty="0">
                <a:latin typeface="Arial" panose="020B0604020202020204" pitchFamily="34" charset="0"/>
              </a:rPr>
              <a:t>.</a:t>
            </a:r>
          </a:p>
          <a:p>
            <a:pPr>
              <a:spcBef>
                <a:spcPct val="0"/>
              </a:spcBef>
              <a:buClrTx/>
              <a:buSzTx/>
              <a:buFont typeface="Wingdings" panose="05000000000000000000" pitchFamily="2" charset="2"/>
              <a:buChar char="v"/>
            </a:pPr>
            <a:r>
              <a:rPr lang="ru-RU" altLang="ru-RU" sz="1800" dirty="0">
                <a:latin typeface="Arial" panose="020B0604020202020204" pitchFamily="34" charset="0"/>
              </a:rPr>
              <a:t> Адрес</a:t>
            </a:r>
            <a:r>
              <a:rPr lang="en-US" altLang="ru-RU" sz="1800" dirty="0">
                <a:latin typeface="Arial" panose="020B0604020202020204" pitchFamily="34" charset="0"/>
              </a:rPr>
              <a:t> 127.0.0.0 (</a:t>
            </a:r>
            <a:r>
              <a:rPr lang="ru-RU" altLang="ru-RU" sz="1800" dirty="0">
                <a:latin typeface="Arial" panose="020B0604020202020204" pitchFamily="34" charset="0"/>
              </a:rPr>
              <a:t>часто также</a:t>
            </a:r>
            <a:r>
              <a:rPr lang="en-US" altLang="ru-RU" sz="1800" dirty="0">
                <a:latin typeface="Arial" panose="020B0604020202020204" pitchFamily="34" charset="0"/>
              </a:rPr>
              <a:t> 127.0.0.1) </a:t>
            </a:r>
            <a:r>
              <a:rPr lang="ru-RU" altLang="ru-RU" sz="1800" dirty="0">
                <a:latin typeface="Arial" panose="020B0604020202020204" pitchFamily="34" charset="0"/>
              </a:rPr>
              <a:t>адресует самому себе</a:t>
            </a:r>
            <a:r>
              <a:rPr lang="en-US" altLang="ru-RU" sz="1800" dirty="0">
                <a:latin typeface="Arial" panose="020B0604020202020204" pitchFamily="34" charset="0"/>
              </a:rPr>
              <a:t> "local</a:t>
            </a:r>
            <a:r>
              <a:rPr lang="ru-RU" altLang="ru-RU" sz="1800" dirty="0">
                <a:latin typeface="Arial" panose="020B0604020202020204" pitchFamily="34" charset="0"/>
              </a:rPr>
              <a:t> </a:t>
            </a:r>
            <a:r>
              <a:rPr lang="en-US" altLang="ru-RU" sz="1800" dirty="0">
                <a:latin typeface="Arial" panose="020B0604020202020204" pitchFamily="34" charset="0"/>
              </a:rPr>
              <a:t> loopback"</a:t>
            </a:r>
          </a:p>
        </p:txBody>
      </p:sp>
      <p:sp>
        <p:nvSpPr>
          <p:cNvPr id="3" name="Rectangle 26">
            <a:extLst>
              <a:ext uri="{FF2B5EF4-FFF2-40B4-BE49-F238E27FC236}">
                <a16:creationId xmlns:a16="http://schemas.microsoft.com/office/drawing/2014/main" id="{C237168B-B42A-4EFE-B9B4-4877A3A73ADF}"/>
              </a:ext>
            </a:extLst>
          </p:cNvPr>
          <p:cNvSpPr>
            <a:spLocks noChangeArrowheads="1"/>
          </p:cNvSpPr>
          <p:nvPr/>
        </p:nvSpPr>
        <p:spPr bwMode="auto">
          <a:xfrm>
            <a:off x="2336341" y="2735263"/>
            <a:ext cx="2890837" cy="3286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spcBef>
                <a:spcPct val="0"/>
              </a:spcBef>
              <a:buClrTx/>
              <a:buSzTx/>
              <a:buFontTx/>
              <a:buNone/>
            </a:pPr>
            <a:endParaRPr lang="ru-RU" altLang="ru-RU" sz="1800">
              <a:latin typeface="Arial" panose="020B0604020202020204" pitchFamily="34" charset="0"/>
            </a:endParaRPr>
          </a:p>
        </p:txBody>
      </p:sp>
      <p:sp>
        <p:nvSpPr>
          <p:cNvPr id="4" name="Rectangle 27">
            <a:extLst>
              <a:ext uri="{FF2B5EF4-FFF2-40B4-BE49-F238E27FC236}">
                <a16:creationId xmlns:a16="http://schemas.microsoft.com/office/drawing/2014/main" id="{DEDCEDD8-90BE-458B-87E9-23B3A818E66E}"/>
              </a:ext>
            </a:extLst>
          </p:cNvPr>
          <p:cNvSpPr>
            <a:spLocks noChangeArrowheads="1"/>
          </p:cNvSpPr>
          <p:nvPr/>
        </p:nvSpPr>
        <p:spPr bwMode="auto">
          <a:xfrm>
            <a:off x="2336341" y="3392488"/>
            <a:ext cx="2890837" cy="330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spcBef>
                <a:spcPct val="0"/>
              </a:spcBef>
              <a:buClrTx/>
              <a:buSzTx/>
              <a:buFontTx/>
              <a:buNone/>
            </a:pPr>
            <a:endParaRPr lang="ru-RU" altLang="ru-RU" sz="1800">
              <a:latin typeface="Arial" panose="020B0604020202020204" pitchFamily="34" charset="0"/>
            </a:endParaRPr>
          </a:p>
        </p:txBody>
      </p:sp>
      <p:sp>
        <p:nvSpPr>
          <p:cNvPr id="5" name="Rectangle 28">
            <a:extLst>
              <a:ext uri="{FF2B5EF4-FFF2-40B4-BE49-F238E27FC236}">
                <a16:creationId xmlns:a16="http://schemas.microsoft.com/office/drawing/2014/main" id="{0FB16DFC-AAC0-4C31-B0BE-7C1E623A5AB7}"/>
              </a:ext>
            </a:extLst>
          </p:cNvPr>
          <p:cNvSpPr>
            <a:spLocks noChangeArrowheads="1"/>
          </p:cNvSpPr>
          <p:nvPr/>
        </p:nvSpPr>
        <p:spPr bwMode="auto">
          <a:xfrm>
            <a:off x="2336341" y="4051300"/>
            <a:ext cx="2890837" cy="3286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spcBef>
                <a:spcPct val="0"/>
              </a:spcBef>
              <a:buClrTx/>
              <a:buSzTx/>
              <a:buFontTx/>
              <a:buNone/>
            </a:pPr>
            <a:endParaRPr lang="ru-RU" altLang="ru-RU" sz="1800">
              <a:latin typeface="Arial" panose="020B0604020202020204" pitchFamily="34" charset="0"/>
            </a:endParaRPr>
          </a:p>
        </p:txBody>
      </p:sp>
      <p:sp>
        <p:nvSpPr>
          <p:cNvPr id="6" name="Rectangle 29">
            <a:extLst>
              <a:ext uri="{FF2B5EF4-FFF2-40B4-BE49-F238E27FC236}">
                <a16:creationId xmlns:a16="http://schemas.microsoft.com/office/drawing/2014/main" id="{4432C738-FC43-4515-A215-F3E3BF54DF10}"/>
              </a:ext>
            </a:extLst>
          </p:cNvPr>
          <p:cNvSpPr>
            <a:spLocks noChangeArrowheads="1"/>
          </p:cNvSpPr>
          <p:nvPr/>
        </p:nvSpPr>
        <p:spPr bwMode="auto">
          <a:xfrm>
            <a:off x="2336341" y="4708525"/>
            <a:ext cx="2890837" cy="330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spcBef>
                <a:spcPct val="0"/>
              </a:spcBef>
              <a:buClrTx/>
              <a:buSzTx/>
              <a:buFontTx/>
              <a:buNone/>
            </a:pPr>
            <a:endParaRPr lang="ru-RU" altLang="ru-RU" sz="1800">
              <a:latin typeface="Arial" panose="020B0604020202020204" pitchFamily="34" charset="0"/>
            </a:endParaRPr>
          </a:p>
        </p:txBody>
      </p:sp>
      <p:sp>
        <p:nvSpPr>
          <p:cNvPr id="7" name="Rectangle 30">
            <a:extLst>
              <a:ext uri="{FF2B5EF4-FFF2-40B4-BE49-F238E27FC236}">
                <a16:creationId xmlns:a16="http://schemas.microsoft.com/office/drawing/2014/main" id="{B6D2FA7A-F1A5-4FE1-8BFB-79228F08B2F9}"/>
              </a:ext>
            </a:extLst>
          </p:cNvPr>
          <p:cNvSpPr>
            <a:spLocks noChangeArrowheads="1"/>
          </p:cNvSpPr>
          <p:nvPr/>
        </p:nvSpPr>
        <p:spPr bwMode="auto">
          <a:xfrm>
            <a:off x="2336341" y="5367338"/>
            <a:ext cx="2890837" cy="3286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spcBef>
                <a:spcPct val="0"/>
              </a:spcBef>
              <a:buClrTx/>
              <a:buSzTx/>
              <a:buFontTx/>
              <a:buNone/>
            </a:pPr>
            <a:endParaRPr lang="ru-RU" altLang="ru-RU" sz="1800">
              <a:latin typeface="Arial" panose="020B0604020202020204" pitchFamily="34" charset="0"/>
            </a:endParaRPr>
          </a:p>
        </p:txBody>
      </p:sp>
      <p:sp>
        <p:nvSpPr>
          <p:cNvPr id="8" name="Rectangle 31">
            <a:extLst>
              <a:ext uri="{FF2B5EF4-FFF2-40B4-BE49-F238E27FC236}">
                <a16:creationId xmlns:a16="http://schemas.microsoft.com/office/drawing/2014/main" id="{7EB8931D-E46F-4E61-9CD8-58F37ED1FA3B}"/>
              </a:ext>
            </a:extLst>
          </p:cNvPr>
          <p:cNvSpPr>
            <a:spLocks noChangeArrowheads="1"/>
          </p:cNvSpPr>
          <p:nvPr/>
        </p:nvSpPr>
        <p:spPr bwMode="auto">
          <a:xfrm>
            <a:off x="3114216" y="2781300"/>
            <a:ext cx="1160462"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defTabSz="7620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defTabSz="7620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defTabSz="7620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defTabSz="7620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defTabSz="7620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lnSpc>
                <a:spcPct val="85000"/>
              </a:lnSpc>
              <a:spcBef>
                <a:spcPct val="0"/>
              </a:spcBef>
              <a:buClrTx/>
              <a:buSzTx/>
              <a:buFontTx/>
              <a:buNone/>
            </a:pPr>
            <a:r>
              <a:rPr lang="ru-RU" altLang="ru-RU" sz="1800" b="1">
                <a:latin typeface="Arial" panose="020B0604020202020204" pitchFamily="34" charset="0"/>
              </a:rPr>
              <a:t>Все нули</a:t>
            </a:r>
            <a:endParaRPr lang="en-US" altLang="ru-RU" sz="1800" b="1">
              <a:latin typeface="Arial" panose="020B0604020202020204" pitchFamily="34" charset="0"/>
            </a:endParaRPr>
          </a:p>
        </p:txBody>
      </p:sp>
      <p:sp>
        <p:nvSpPr>
          <p:cNvPr id="9" name="Rectangle 32">
            <a:extLst>
              <a:ext uri="{FF2B5EF4-FFF2-40B4-BE49-F238E27FC236}">
                <a16:creationId xmlns:a16="http://schemas.microsoft.com/office/drawing/2014/main" id="{D17557F5-C302-4656-8A47-8B61D30020E9}"/>
              </a:ext>
            </a:extLst>
          </p:cNvPr>
          <p:cNvSpPr>
            <a:spLocks noChangeArrowheads="1"/>
          </p:cNvSpPr>
          <p:nvPr/>
        </p:nvSpPr>
        <p:spPr bwMode="auto">
          <a:xfrm>
            <a:off x="2412541" y="3465513"/>
            <a:ext cx="27860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0" rIns="63500" bIns="61200">
            <a:spAutoFit/>
          </a:bodyPr>
          <a:lstStyle>
            <a:lvl1pPr defTabSz="7620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defTabSz="7620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defTabSz="7620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defTabSz="7620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defTabSz="7620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lnSpc>
                <a:spcPct val="85000"/>
              </a:lnSpc>
              <a:spcBef>
                <a:spcPct val="0"/>
              </a:spcBef>
              <a:buClrTx/>
              <a:buSzTx/>
              <a:buFontTx/>
              <a:buNone/>
            </a:pPr>
            <a:r>
              <a:rPr lang="ru-RU" altLang="ru-RU" sz="1800" b="1">
                <a:latin typeface="Arial" panose="020B0604020202020204" pitchFamily="34" charset="0"/>
              </a:rPr>
              <a:t>Все нули</a:t>
            </a:r>
            <a:r>
              <a:rPr lang="en-US" altLang="ru-RU" sz="1800" b="1">
                <a:latin typeface="Arial" panose="020B0604020202020204" pitchFamily="34" charset="0"/>
              </a:rPr>
              <a:t>            Host  ID</a:t>
            </a:r>
          </a:p>
        </p:txBody>
      </p:sp>
      <p:sp>
        <p:nvSpPr>
          <p:cNvPr id="10" name="Rectangle 33">
            <a:extLst>
              <a:ext uri="{FF2B5EF4-FFF2-40B4-BE49-F238E27FC236}">
                <a16:creationId xmlns:a16="http://schemas.microsoft.com/office/drawing/2014/main" id="{E65FD43A-E215-40DD-B35D-241C5DE77FE8}"/>
              </a:ext>
            </a:extLst>
          </p:cNvPr>
          <p:cNvSpPr>
            <a:spLocks noChangeArrowheads="1"/>
          </p:cNvSpPr>
          <p:nvPr/>
        </p:nvSpPr>
        <p:spPr bwMode="auto">
          <a:xfrm>
            <a:off x="3023728" y="4089400"/>
            <a:ext cx="16383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defTabSz="7620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defTabSz="7620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defTabSz="7620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defTabSz="7620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defTabSz="7620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lgn="ctr">
              <a:lnSpc>
                <a:spcPct val="85000"/>
              </a:lnSpc>
              <a:spcBef>
                <a:spcPct val="0"/>
              </a:spcBef>
              <a:buClrTx/>
              <a:buSzTx/>
              <a:buFontTx/>
              <a:buNone/>
            </a:pPr>
            <a:r>
              <a:rPr lang="ru-RU" altLang="ru-RU" sz="1800" b="1">
                <a:latin typeface="Arial" panose="020B0604020202020204" pitchFamily="34" charset="0"/>
              </a:rPr>
              <a:t>Все единицы</a:t>
            </a:r>
            <a:endParaRPr lang="en-US" altLang="ru-RU" sz="1800" b="1">
              <a:latin typeface="Arial" panose="020B0604020202020204" pitchFamily="34" charset="0"/>
            </a:endParaRPr>
          </a:p>
        </p:txBody>
      </p:sp>
      <p:sp>
        <p:nvSpPr>
          <p:cNvPr id="11" name="Rectangle 34">
            <a:extLst>
              <a:ext uri="{FF2B5EF4-FFF2-40B4-BE49-F238E27FC236}">
                <a16:creationId xmlns:a16="http://schemas.microsoft.com/office/drawing/2014/main" id="{E289F264-EF45-41D8-BF9E-ADCD0E662A1D}"/>
              </a:ext>
            </a:extLst>
          </p:cNvPr>
          <p:cNvSpPr>
            <a:spLocks noChangeArrowheads="1"/>
          </p:cNvSpPr>
          <p:nvPr/>
        </p:nvSpPr>
        <p:spPr bwMode="auto">
          <a:xfrm>
            <a:off x="2447466" y="4757738"/>
            <a:ext cx="27273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defTabSz="7620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defTabSz="7620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defTabSz="7620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defTabSz="7620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defTabSz="7620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lnSpc>
                <a:spcPct val="85000"/>
              </a:lnSpc>
              <a:spcBef>
                <a:spcPct val="0"/>
              </a:spcBef>
              <a:buClrTx/>
              <a:buSzTx/>
              <a:buFontTx/>
              <a:buNone/>
            </a:pPr>
            <a:r>
              <a:rPr lang="en-US" altLang="ru-RU" sz="1800" b="1">
                <a:latin typeface="Arial" panose="020B0604020202020204" pitchFamily="34" charset="0"/>
              </a:rPr>
              <a:t>Net</a:t>
            </a:r>
            <a:r>
              <a:rPr lang="uk-UA" altLang="ru-RU" sz="1800" b="1">
                <a:latin typeface="Arial" panose="020B0604020202020204" pitchFamily="34" charset="0"/>
              </a:rPr>
              <a:t> </a:t>
            </a:r>
            <a:r>
              <a:rPr lang="en-US" altLang="ru-RU" sz="1800" b="1">
                <a:latin typeface="Arial" panose="020B0604020202020204" pitchFamily="34" charset="0"/>
              </a:rPr>
              <a:t>ID         </a:t>
            </a:r>
            <a:r>
              <a:rPr lang="ru-RU" altLang="ru-RU" sz="1600" b="1">
                <a:latin typeface="Arial" panose="020B0604020202020204" pitchFamily="34" charset="0"/>
              </a:rPr>
              <a:t>Все единицы</a:t>
            </a:r>
            <a:endParaRPr lang="en-US" altLang="ru-RU" sz="1600" b="1">
              <a:latin typeface="Arial" panose="020B0604020202020204" pitchFamily="34" charset="0"/>
            </a:endParaRPr>
          </a:p>
        </p:txBody>
      </p:sp>
      <p:sp>
        <p:nvSpPr>
          <p:cNvPr id="12" name="Rectangle 35">
            <a:extLst>
              <a:ext uri="{FF2B5EF4-FFF2-40B4-BE49-F238E27FC236}">
                <a16:creationId xmlns:a16="http://schemas.microsoft.com/office/drawing/2014/main" id="{E9C8C5EF-6D88-4A04-9955-E036777ED78B}"/>
              </a:ext>
            </a:extLst>
          </p:cNvPr>
          <p:cNvSpPr>
            <a:spLocks noChangeArrowheads="1"/>
          </p:cNvSpPr>
          <p:nvPr/>
        </p:nvSpPr>
        <p:spPr bwMode="auto">
          <a:xfrm>
            <a:off x="2458578" y="5413375"/>
            <a:ext cx="2566988"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defTabSz="7620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defTabSz="7620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defTabSz="7620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defTabSz="7620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defTabSz="7620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lnSpc>
                <a:spcPct val="85000"/>
              </a:lnSpc>
              <a:spcBef>
                <a:spcPct val="0"/>
              </a:spcBef>
              <a:buClrTx/>
              <a:buSzTx/>
              <a:buFontTx/>
              <a:buNone/>
            </a:pPr>
            <a:r>
              <a:rPr lang="en-US" altLang="ru-RU" sz="1800" b="1">
                <a:latin typeface="Arial" panose="020B0604020202020204" pitchFamily="34" charset="0"/>
              </a:rPr>
              <a:t>127     </a:t>
            </a:r>
            <a:r>
              <a:rPr lang="ru-RU" altLang="ru-RU" sz="1800" b="1">
                <a:latin typeface="Arial" panose="020B0604020202020204" pitchFamily="34" charset="0"/>
              </a:rPr>
              <a:t>Произвольный</a:t>
            </a:r>
            <a:endParaRPr lang="en-US" altLang="ru-RU" sz="1800" b="1">
              <a:latin typeface="Arial" panose="020B0604020202020204" pitchFamily="34" charset="0"/>
            </a:endParaRPr>
          </a:p>
        </p:txBody>
      </p:sp>
      <p:sp>
        <p:nvSpPr>
          <p:cNvPr id="13" name="Line 36">
            <a:extLst>
              <a:ext uri="{FF2B5EF4-FFF2-40B4-BE49-F238E27FC236}">
                <a16:creationId xmlns:a16="http://schemas.microsoft.com/office/drawing/2014/main" id="{EAB8F716-A982-42AA-8C3D-25D4CB3322A0}"/>
              </a:ext>
            </a:extLst>
          </p:cNvPr>
          <p:cNvSpPr>
            <a:spLocks noChangeShapeType="1"/>
          </p:cNvSpPr>
          <p:nvPr/>
        </p:nvSpPr>
        <p:spPr bwMode="auto">
          <a:xfrm>
            <a:off x="2938003" y="5367338"/>
            <a:ext cx="0" cy="3286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sp>
        <p:nvSpPr>
          <p:cNvPr id="14" name="Line 37">
            <a:extLst>
              <a:ext uri="{FF2B5EF4-FFF2-40B4-BE49-F238E27FC236}">
                <a16:creationId xmlns:a16="http://schemas.microsoft.com/office/drawing/2014/main" id="{B45D6920-24A4-45EF-8CDD-28EA0E1D1F7A}"/>
              </a:ext>
            </a:extLst>
          </p:cNvPr>
          <p:cNvSpPr>
            <a:spLocks noChangeShapeType="1"/>
          </p:cNvSpPr>
          <p:nvPr/>
        </p:nvSpPr>
        <p:spPr bwMode="auto">
          <a:xfrm flipV="1">
            <a:off x="3711116" y="4695825"/>
            <a:ext cx="0" cy="355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sp>
        <p:nvSpPr>
          <p:cNvPr id="15" name="Line 38">
            <a:extLst>
              <a:ext uri="{FF2B5EF4-FFF2-40B4-BE49-F238E27FC236}">
                <a16:creationId xmlns:a16="http://schemas.microsoft.com/office/drawing/2014/main" id="{CEFCB0A9-9871-4D4E-8A0B-056B0DC10232}"/>
              </a:ext>
            </a:extLst>
          </p:cNvPr>
          <p:cNvSpPr>
            <a:spLocks noChangeShapeType="1"/>
          </p:cNvSpPr>
          <p:nvPr/>
        </p:nvSpPr>
        <p:spPr bwMode="auto">
          <a:xfrm>
            <a:off x="3711116" y="3392488"/>
            <a:ext cx="0" cy="330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sp>
        <p:nvSpPr>
          <p:cNvPr id="16" name="Rectangle 39">
            <a:extLst>
              <a:ext uri="{FF2B5EF4-FFF2-40B4-BE49-F238E27FC236}">
                <a16:creationId xmlns:a16="http://schemas.microsoft.com/office/drawing/2014/main" id="{C9C00D43-E3F0-42A5-B354-D810A4575254}"/>
              </a:ext>
            </a:extLst>
          </p:cNvPr>
          <p:cNvSpPr>
            <a:spLocks noChangeArrowheads="1"/>
          </p:cNvSpPr>
          <p:nvPr/>
        </p:nvSpPr>
        <p:spPr bwMode="auto">
          <a:xfrm>
            <a:off x="5479591" y="2754313"/>
            <a:ext cx="25241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defTabSz="7620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defTabSz="7620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defTabSz="7620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defTabSz="7620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defTabSz="7620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lnSpc>
                <a:spcPct val="85000"/>
              </a:lnSpc>
              <a:spcBef>
                <a:spcPct val="0"/>
              </a:spcBef>
              <a:buClrTx/>
              <a:buSzTx/>
              <a:buFontTx/>
              <a:buNone/>
            </a:pPr>
            <a:r>
              <a:rPr lang="ru-RU" altLang="ru-RU" sz="1800">
                <a:latin typeface="Arial" panose="020B0604020202020204" pitchFamily="34" charset="0"/>
              </a:rPr>
              <a:t>Локальный компьютер</a:t>
            </a:r>
            <a:endParaRPr lang="en-US" altLang="ru-RU" sz="1800">
              <a:latin typeface="Arial" panose="020B0604020202020204" pitchFamily="34" charset="0"/>
            </a:endParaRPr>
          </a:p>
        </p:txBody>
      </p:sp>
      <p:sp>
        <p:nvSpPr>
          <p:cNvPr id="17" name="Rectangle 40">
            <a:extLst>
              <a:ext uri="{FF2B5EF4-FFF2-40B4-BE49-F238E27FC236}">
                <a16:creationId xmlns:a16="http://schemas.microsoft.com/office/drawing/2014/main" id="{837B4880-A37A-47FF-835F-73F8AAFD3468}"/>
              </a:ext>
            </a:extLst>
          </p:cNvPr>
          <p:cNvSpPr>
            <a:spLocks noChangeArrowheads="1"/>
          </p:cNvSpPr>
          <p:nvPr/>
        </p:nvSpPr>
        <p:spPr bwMode="auto">
          <a:xfrm>
            <a:off x="5479591" y="3386138"/>
            <a:ext cx="3224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defTabSz="7620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defTabSz="7620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defTabSz="7620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defTabSz="7620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defTabSz="7620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lnSpc>
                <a:spcPct val="85000"/>
              </a:lnSpc>
              <a:spcBef>
                <a:spcPct val="0"/>
              </a:spcBef>
              <a:buClrTx/>
              <a:buSzTx/>
              <a:buFontTx/>
              <a:buNone/>
            </a:pPr>
            <a:r>
              <a:rPr lang="ru-RU" altLang="ru-RU" sz="1800">
                <a:latin typeface="Arial" panose="020B0604020202020204" pitchFamily="34" charset="0"/>
              </a:rPr>
              <a:t>Компьютер в локальной сети</a:t>
            </a:r>
            <a:endParaRPr lang="en-US" altLang="ru-RU" sz="1800">
              <a:latin typeface="Arial" panose="020B0604020202020204" pitchFamily="34" charset="0"/>
            </a:endParaRPr>
          </a:p>
        </p:txBody>
      </p:sp>
      <p:sp>
        <p:nvSpPr>
          <p:cNvPr id="18" name="Rectangle 41">
            <a:extLst>
              <a:ext uri="{FF2B5EF4-FFF2-40B4-BE49-F238E27FC236}">
                <a16:creationId xmlns:a16="http://schemas.microsoft.com/office/drawing/2014/main" id="{4202C7BE-3DD4-4E18-AE31-9CB0BC8D37F8}"/>
              </a:ext>
            </a:extLst>
          </p:cNvPr>
          <p:cNvSpPr>
            <a:spLocks noChangeArrowheads="1"/>
          </p:cNvSpPr>
          <p:nvPr/>
        </p:nvSpPr>
        <p:spPr bwMode="auto">
          <a:xfrm>
            <a:off x="5479591" y="4070350"/>
            <a:ext cx="40116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defTabSz="7620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defTabSz="7620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defTabSz="7620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defTabSz="7620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defTabSz="7620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lnSpc>
                <a:spcPct val="85000"/>
              </a:lnSpc>
              <a:spcBef>
                <a:spcPct val="0"/>
              </a:spcBef>
              <a:buClrTx/>
              <a:buSzTx/>
              <a:buFontTx/>
              <a:buNone/>
            </a:pPr>
            <a:r>
              <a:rPr lang="ru-RU" altLang="ru-RU" sz="1800">
                <a:latin typeface="Arial" panose="020B0604020202020204" pitchFamily="34" charset="0"/>
              </a:rPr>
              <a:t>Ограниченный широковещательный</a:t>
            </a:r>
          </a:p>
          <a:p>
            <a:pPr>
              <a:lnSpc>
                <a:spcPct val="85000"/>
              </a:lnSpc>
              <a:spcBef>
                <a:spcPct val="0"/>
              </a:spcBef>
              <a:buClrTx/>
              <a:buSzTx/>
              <a:buFontTx/>
              <a:buNone/>
            </a:pPr>
            <a:r>
              <a:rPr lang="en-US" altLang="ru-RU" sz="1800">
                <a:latin typeface="Arial" panose="020B0604020202020204" pitchFamily="34" charset="0"/>
              </a:rPr>
              <a:t>(</a:t>
            </a:r>
            <a:r>
              <a:rPr lang="ru-RU" altLang="ru-RU" sz="1800">
                <a:latin typeface="Arial" panose="020B0604020202020204" pitchFamily="34" charset="0"/>
              </a:rPr>
              <a:t>для локальной сети</a:t>
            </a:r>
            <a:r>
              <a:rPr lang="en-US" altLang="ru-RU" sz="1800">
                <a:latin typeface="Arial" panose="020B0604020202020204" pitchFamily="34" charset="0"/>
              </a:rPr>
              <a:t>)</a:t>
            </a:r>
          </a:p>
        </p:txBody>
      </p:sp>
      <p:sp>
        <p:nvSpPr>
          <p:cNvPr id="19" name="Rectangle 43">
            <a:extLst>
              <a:ext uri="{FF2B5EF4-FFF2-40B4-BE49-F238E27FC236}">
                <a16:creationId xmlns:a16="http://schemas.microsoft.com/office/drawing/2014/main" id="{6DC5D5A8-FBAE-4A1F-A3E4-39248DCE6F32}"/>
              </a:ext>
            </a:extLst>
          </p:cNvPr>
          <p:cNvSpPr>
            <a:spLocks noChangeArrowheads="1"/>
          </p:cNvSpPr>
          <p:nvPr/>
        </p:nvSpPr>
        <p:spPr bwMode="auto">
          <a:xfrm>
            <a:off x="5490703" y="5373688"/>
            <a:ext cx="251301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defTabSz="762000">
              <a:spcBef>
                <a:spcPct val="20000"/>
              </a:spcBef>
              <a:buClr>
                <a:schemeClr val="bg2"/>
              </a:buClr>
              <a:buSzPct val="75000"/>
              <a:buFont typeface="Wingdings" panose="05000000000000000000" pitchFamily="2" charset="2"/>
              <a:buChar char="p"/>
              <a:defRPr sz="2800">
                <a:solidFill>
                  <a:schemeClr val="tx1"/>
                </a:solidFill>
                <a:latin typeface="Verdana" panose="020B0604030504040204" pitchFamily="34" charset="0"/>
              </a:defRPr>
            </a:lvl1pPr>
            <a:lvl2pPr marL="742950" indent="-285750" defTabSz="762000">
              <a:spcBef>
                <a:spcPct val="20000"/>
              </a:spcBef>
              <a:buClr>
                <a:schemeClr val="tx2"/>
              </a:buClr>
              <a:buSzPct val="75000"/>
              <a:buFont typeface="Wingdings" panose="05000000000000000000" pitchFamily="2" charset="2"/>
              <a:buChar char="n"/>
              <a:defRPr sz="2400">
                <a:solidFill>
                  <a:schemeClr val="tx1"/>
                </a:solidFill>
                <a:latin typeface="Verdana" panose="020B0604030504040204" pitchFamily="34" charset="0"/>
              </a:defRPr>
            </a:lvl2pPr>
            <a:lvl3pPr marL="1143000" indent="-228600" defTabSz="762000">
              <a:spcBef>
                <a:spcPct val="20000"/>
              </a:spcBef>
              <a:buClr>
                <a:schemeClr val="accent1"/>
              </a:buClr>
              <a:buSzPct val="65000"/>
              <a:buFont typeface="Wingdings" panose="05000000000000000000" pitchFamily="2" charset="2"/>
              <a:buChar char="p"/>
              <a:defRPr sz="2000">
                <a:solidFill>
                  <a:schemeClr val="tx1"/>
                </a:solidFill>
                <a:latin typeface="Verdana" panose="020B0604030504040204" pitchFamily="34" charset="0"/>
              </a:defRPr>
            </a:lvl3pPr>
            <a:lvl4pPr marL="1600200" indent="-228600" defTabSz="762000">
              <a:spcBef>
                <a:spcPct val="20000"/>
              </a:spcBef>
              <a:buClr>
                <a:schemeClr val="bg2"/>
              </a:buClr>
              <a:buFont typeface="Wingdings" panose="05000000000000000000" pitchFamily="2" charset="2"/>
              <a:buChar char="§"/>
              <a:defRPr>
                <a:solidFill>
                  <a:schemeClr val="tx1"/>
                </a:solidFill>
                <a:latin typeface="Verdana" panose="020B0604030504040204" pitchFamily="34" charset="0"/>
              </a:defRPr>
            </a:lvl4pPr>
            <a:lvl5pPr marL="2057400" indent="-228600" defTabSz="762000">
              <a:spcBef>
                <a:spcPct val="20000"/>
              </a:spcBef>
              <a:buClr>
                <a:schemeClr val="tx2"/>
              </a:buClr>
              <a:buSzPct val="80000"/>
              <a:buFont typeface="Wingdings" panose="05000000000000000000" pitchFamily="2" charset="2"/>
              <a:buChar char="§"/>
              <a:defRPr>
                <a:solidFill>
                  <a:schemeClr val="tx1"/>
                </a:solidFill>
                <a:latin typeface="Verdana" panose="020B0604030504040204" pitchFamily="34" charset="0"/>
              </a:defRPr>
            </a:lvl5pPr>
            <a:lvl6pPr marL="25146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6pPr>
            <a:lvl7pPr marL="29718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7pPr>
            <a:lvl8pPr marL="34290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8pPr>
            <a:lvl9pPr marL="3886200" indent="-228600" defTabSz="76200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Verdana" panose="020B0604030504040204" pitchFamily="34" charset="0"/>
              </a:defRPr>
            </a:lvl9pPr>
          </a:lstStyle>
          <a:p>
            <a:pPr>
              <a:lnSpc>
                <a:spcPct val="85000"/>
              </a:lnSpc>
              <a:spcBef>
                <a:spcPct val="0"/>
              </a:spcBef>
              <a:buClrTx/>
              <a:buSzTx/>
              <a:buFontTx/>
              <a:buNone/>
            </a:pPr>
            <a:r>
              <a:rPr lang="ru-RU" altLang="ru-RU" sz="1800">
                <a:latin typeface="Arial" panose="020B0604020202020204" pitchFamily="34" charset="0"/>
              </a:rPr>
              <a:t>Локальный  </a:t>
            </a:r>
            <a:r>
              <a:rPr lang="en-US" altLang="ru-RU" sz="1800">
                <a:latin typeface="Arial" panose="020B0604020202020204" pitchFamily="34" charset="0"/>
              </a:rPr>
              <a:t> Loopback</a:t>
            </a:r>
          </a:p>
        </p:txBody>
      </p:sp>
      <p:sp>
        <p:nvSpPr>
          <p:cNvPr id="21" name="Text Box 8">
            <a:extLst>
              <a:ext uri="{FF2B5EF4-FFF2-40B4-BE49-F238E27FC236}">
                <a16:creationId xmlns:a16="http://schemas.microsoft.com/office/drawing/2014/main" id="{6FA53025-BF87-404A-9599-BC5E299C220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22" name="Line 9">
            <a:extLst>
              <a:ext uri="{FF2B5EF4-FFF2-40B4-BE49-F238E27FC236}">
                <a16:creationId xmlns:a16="http://schemas.microsoft.com/office/drawing/2014/main" id="{D1982EAC-3B25-4021-A147-29403BDB7CF6}"/>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3" name="Прямоугольник 22">
            <a:extLst>
              <a:ext uri="{FF2B5EF4-FFF2-40B4-BE49-F238E27FC236}">
                <a16:creationId xmlns:a16="http://schemas.microsoft.com/office/drawing/2014/main" id="{3E76E657-4275-438F-87D9-A63D46D339D9}"/>
              </a:ext>
            </a:extLst>
          </p:cNvPr>
          <p:cNvSpPr/>
          <p:nvPr/>
        </p:nvSpPr>
        <p:spPr>
          <a:xfrm>
            <a:off x="1225685" y="535032"/>
            <a:ext cx="10143929" cy="630942"/>
          </a:xfrm>
          <a:prstGeom prst="rect">
            <a:avLst/>
          </a:prstGeom>
        </p:spPr>
        <p:txBody>
          <a:bodyPr wrap="square">
            <a:spAutoFit/>
          </a:bodyPr>
          <a:lstStyle/>
          <a:p>
            <a:pPr algn="ctr">
              <a:spcAft>
                <a:spcPts val="600"/>
              </a:spcAft>
            </a:pPr>
            <a:r>
              <a:rPr lang="ru-RU" sz="1600" b="1" cap="all" spc="100" dirty="0">
                <a:solidFill>
                  <a:srgbClr val="0033CC"/>
                </a:solidFill>
                <a:latin typeface="Verdana" panose="020B0604030504040204" pitchFamily="34" charset="0"/>
              </a:rPr>
              <a:t>Адресация в сети интернет</a:t>
            </a:r>
          </a:p>
          <a:p>
            <a:pPr algn="ctr">
              <a:spcAft>
                <a:spcPts val="600"/>
              </a:spcAft>
            </a:pPr>
            <a:r>
              <a:rPr lang="ru-RU" sz="1400" b="1" cap="all" spc="100" dirty="0">
                <a:solidFill>
                  <a:schemeClr val="accent6">
                    <a:lumMod val="75000"/>
                  </a:schemeClr>
                </a:solidFill>
                <a:latin typeface="Verdana" panose="020B0604030504040204" pitchFamily="34" charset="0"/>
              </a:rPr>
              <a:t>Особые адреса</a:t>
            </a:r>
          </a:p>
        </p:txBody>
      </p:sp>
    </p:spTree>
    <p:extLst>
      <p:ext uri="{BB962C8B-B14F-4D97-AF65-F5344CB8AC3E}">
        <p14:creationId xmlns:p14="http://schemas.microsoft.com/office/powerpoint/2010/main" val="2520737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861C9E5D-3332-4C9F-AEF4-EB98FAE89BF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64EB3E88-B6D0-47B8-B9B6-52804FCE3B8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40212CF3-FF55-460A-98BF-67CE3534D983}"/>
              </a:ext>
            </a:extLst>
          </p:cNvPr>
          <p:cNvSpPr/>
          <p:nvPr/>
        </p:nvSpPr>
        <p:spPr>
          <a:xfrm>
            <a:off x="1225685" y="535032"/>
            <a:ext cx="10143929" cy="630942"/>
          </a:xfrm>
          <a:prstGeom prst="rect">
            <a:avLst/>
          </a:prstGeom>
        </p:spPr>
        <p:txBody>
          <a:bodyPr wrap="square">
            <a:spAutoFit/>
          </a:bodyPr>
          <a:lstStyle/>
          <a:p>
            <a:pPr algn="ctr">
              <a:spcAft>
                <a:spcPts val="600"/>
              </a:spcAft>
            </a:pPr>
            <a:r>
              <a:rPr lang="ru-RU" sz="1600" b="1" cap="all" spc="100" dirty="0">
                <a:solidFill>
                  <a:srgbClr val="0033CC"/>
                </a:solidFill>
                <a:latin typeface="Verdana" panose="020B0604030504040204" pitchFamily="34" charset="0"/>
              </a:rPr>
              <a:t>Адресация в сети интернет</a:t>
            </a:r>
          </a:p>
          <a:p>
            <a:pPr algn="ctr">
              <a:spcAft>
                <a:spcPts val="600"/>
              </a:spcAft>
            </a:pPr>
            <a:r>
              <a:rPr lang="ru-RU" sz="1400" b="1" cap="all" spc="100" dirty="0">
                <a:solidFill>
                  <a:schemeClr val="accent6">
                    <a:lumMod val="75000"/>
                  </a:schemeClr>
                </a:solidFill>
                <a:latin typeface="Verdana" panose="020B0604030504040204" pitchFamily="34" charset="0"/>
              </a:rPr>
              <a:t>частные адреса</a:t>
            </a:r>
          </a:p>
        </p:txBody>
      </p:sp>
      <p:graphicFrame>
        <p:nvGraphicFramePr>
          <p:cNvPr id="5" name="Group 110">
            <a:extLst>
              <a:ext uri="{FF2B5EF4-FFF2-40B4-BE49-F238E27FC236}">
                <a16:creationId xmlns:a16="http://schemas.microsoft.com/office/drawing/2014/main" id="{8897BB5D-BF08-40DE-BAE2-CA3FD5334FCA}"/>
              </a:ext>
            </a:extLst>
          </p:cNvPr>
          <p:cNvGraphicFramePr>
            <a:graphicFrameLocks/>
          </p:cNvGraphicFramePr>
          <p:nvPr>
            <p:extLst>
              <p:ext uri="{D42A27DB-BD31-4B8C-83A1-F6EECF244321}">
                <p14:modId xmlns:p14="http://schemas.microsoft.com/office/powerpoint/2010/main" val="2282094663"/>
              </p:ext>
            </p:extLst>
          </p:nvPr>
        </p:nvGraphicFramePr>
        <p:xfrm>
          <a:off x="2891187" y="1534709"/>
          <a:ext cx="6767513" cy="3313114"/>
        </p:xfrm>
        <a:graphic>
          <a:graphicData uri="http://schemas.openxmlformats.org/drawingml/2006/table">
            <a:tbl>
              <a:tblPr/>
              <a:tblGrid>
                <a:gridCol w="996950">
                  <a:extLst>
                    <a:ext uri="{9D8B030D-6E8A-4147-A177-3AD203B41FA5}">
                      <a16:colId xmlns:a16="http://schemas.microsoft.com/office/drawing/2014/main" val="20000"/>
                    </a:ext>
                  </a:extLst>
                </a:gridCol>
                <a:gridCol w="2003425">
                  <a:extLst>
                    <a:ext uri="{9D8B030D-6E8A-4147-A177-3AD203B41FA5}">
                      <a16:colId xmlns:a16="http://schemas.microsoft.com/office/drawing/2014/main" val="20001"/>
                    </a:ext>
                  </a:extLst>
                </a:gridCol>
                <a:gridCol w="2420938">
                  <a:extLst>
                    <a:ext uri="{9D8B030D-6E8A-4147-A177-3AD203B41FA5}">
                      <a16:colId xmlns:a16="http://schemas.microsoft.com/office/drawing/2014/main" val="20002"/>
                    </a:ext>
                  </a:extLst>
                </a:gridCol>
                <a:gridCol w="1346200">
                  <a:extLst>
                    <a:ext uri="{9D8B030D-6E8A-4147-A177-3AD203B41FA5}">
                      <a16:colId xmlns:a16="http://schemas.microsoft.com/office/drawing/2014/main" val="20003"/>
                    </a:ext>
                  </a:extLst>
                </a:gridCol>
              </a:tblGrid>
              <a:tr h="11842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Класс</a:t>
                      </a:r>
                      <a:endParaRPr kumimoji="0" lang="ru-RU" sz="1800" b="0" i="0"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Начальный адрес</a:t>
                      </a:r>
                      <a:endParaRPr kumimoji="0" lang="ru-RU" sz="1800" b="0" i="0"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Конечный адрес</a:t>
                      </a:r>
                      <a:endParaRPr kumimoji="0" lang="ru-RU" sz="1800" b="0" i="0"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Число сетей</a:t>
                      </a:r>
                      <a:endParaRPr kumimoji="0" lang="ru-RU" sz="1800" b="0" i="0"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96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chemeClr val="accent1"/>
                          </a:solidFill>
                          <a:effectLst/>
                          <a:latin typeface="Times New Roman" pitchFamily="18" charset="0"/>
                          <a:cs typeface="Times New Roman" pitchFamily="18" charset="0"/>
                        </a:rPr>
                        <a:t>A</a:t>
                      </a:r>
                      <a:endParaRPr kumimoji="0" lang="ru-RU" sz="1800" b="1" i="0" u="none" strike="noStrike" cap="none" normalizeH="0" baseline="0" dirty="0">
                        <a:ln>
                          <a:noFill/>
                        </a:ln>
                        <a:solidFill>
                          <a:schemeClr val="accent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chemeClr val="accent1"/>
                          </a:solidFill>
                          <a:effectLst/>
                          <a:latin typeface="Times New Roman" pitchFamily="18" charset="0"/>
                          <a:cs typeface="Times New Roman" pitchFamily="18" charset="0"/>
                        </a:rPr>
                        <a:t>10.0.0.1</a:t>
                      </a:r>
                      <a:endParaRPr kumimoji="0" lang="ru-RU" sz="1800" b="1" i="0" u="none" strike="noStrike" cap="none" normalizeH="0" baseline="0" dirty="0">
                        <a:ln>
                          <a:noFill/>
                        </a:ln>
                        <a:solidFill>
                          <a:schemeClr val="accent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accent1"/>
                          </a:solidFill>
                          <a:effectLst/>
                          <a:latin typeface="Times New Roman" pitchFamily="18" charset="0"/>
                          <a:cs typeface="Times New Roman" pitchFamily="18" charset="0"/>
                        </a:rPr>
                        <a:t>  </a:t>
                      </a:r>
                      <a:r>
                        <a:rPr kumimoji="0" lang="ru-RU" sz="1800" b="1" i="0" u="none" strike="noStrike" cap="none" normalizeH="0" baseline="0" dirty="0">
                          <a:ln>
                            <a:noFill/>
                          </a:ln>
                          <a:solidFill>
                            <a:schemeClr val="accent1"/>
                          </a:solidFill>
                          <a:effectLst/>
                          <a:latin typeface="Times New Roman" pitchFamily="18" charset="0"/>
                          <a:cs typeface="Times New Roman" pitchFamily="18" charset="0"/>
                        </a:rPr>
                        <a:t>10.255.255.255</a:t>
                      </a:r>
                      <a:endParaRPr kumimoji="0" lang="ru-RU" sz="1800" b="1" i="0" u="none" strike="noStrike" cap="none" normalizeH="0" baseline="0" dirty="0">
                        <a:ln>
                          <a:noFill/>
                        </a:ln>
                        <a:solidFill>
                          <a:schemeClr val="accent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03250" algn="l"/>
                        </a:tabLst>
                      </a:pPr>
                      <a:r>
                        <a:rPr kumimoji="0" lang="ru-RU" sz="1800" b="1" i="0" u="none" strike="noStrike" cap="none" normalizeH="0" baseline="0" dirty="0">
                          <a:ln>
                            <a:noFill/>
                          </a:ln>
                          <a:solidFill>
                            <a:schemeClr val="accent1"/>
                          </a:solidFill>
                          <a:effectLst/>
                          <a:latin typeface="Times New Roman" pitchFamily="18" charset="0"/>
                          <a:cs typeface="Times New Roman" pitchFamily="18" charset="0"/>
                        </a:rPr>
                        <a:t>1</a:t>
                      </a:r>
                      <a:endParaRPr kumimoji="0" lang="ru-RU" sz="1800" b="1" i="0" u="none" strike="noStrike" cap="none" normalizeH="0" baseline="0" dirty="0">
                        <a:ln>
                          <a:noFill/>
                        </a:ln>
                        <a:solidFill>
                          <a:schemeClr val="accent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96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chemeClr val="accent6">
                              <a:lumMod val="75000"/>
                            </a:schemeClr>
                          </a:solidFill>
                          <a:effectLst/>
                          <a:latin typeface="Times New Roman" pitchFamily="18" charset="0"/>
                          <a:cs typeface="Times New Roman" pitchFamily="18" charset="0"/>
                        </a:rPr>
                        <a:t>B</a:t>
                      </a:r>
                      <a:endParaRPr kumimoji="0" lang="ru-RU" sz="1800" b="1" i="0" u="none" strike="noStrike" cap="none" normalizeH="0" baseline="0" dirty="0">
                        <a:ln>
                          <a:noFill/>
                        </a:ln>
                        <a:solidFill>
                          <a:schemeClr val="accent6">
                            <a:lumMod val="75000"/>
                          </a:schemeClr>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chemeClr val="accent6">
                              <a:lumMod val="75000"/>
                            </a:schemeClr>
                          </a:solidFill>
                          <a:effectLst/>
                          <a:latin typeface="Times New Roman" pitchFamily="18" charset="0"/>
                          <a:cs typeface="Times New Roman" pitchFamily="18" charset="0"/>
                        </a:rPr>
                        <a:t>172.16.0.0.</a:t>
                      </a:r>
                      <a:endParaRPr kumimoji="0" lang="ru-RU" sz="1800" b="1" i="0" u="none" strike="noStrike" cap="none" normalizeH="0" baseline="0" dirty="0">
                        <a:ln>
                          <a:noFill/>
                        </a:ln>
                        <a:solidFill>
                          <a:schemeClr val="accent6">
                            <a:lumMod val="75000"/>
                          </a:schemeClr>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accent6">
                              <a:lumMod val="75000"/>
                            </a:schemeClr>
                          </a:solidFill>
                          <a:effectLst/>
                          <a:latin typeface="Times New Roman" pitchFamily="18" charset="0"/>
                          <a:cs typeface="Times New Roman" pitchFamily="18" charset="0"/>
                        </a:rPr>
                        <a:t>   </a:t>
                      </a:r>
                      <a:r>
                        <a:rPr kumimoji="0" lang="ru-RU" sz="1800" b="1" i="0" u="none" strike="noStrike" cap="none" normalizeH="0" baseline="0" dirty="0">
                          <a:ln>
                            <a:noFill/>
                          </a:ln>
                          <a:solidFill>
                            <a:schemeClr val="accent6">
                              <a:lumMod val="75000"/>
                            </a:schemeClr>
                          </a:solidFill>
                          <a:effectLst/>
                          <a:latin typeface="Times New Roman" pitchFamily="18" charset="0"/>
                          <a:cs typeface="Times New Roman" pitchFamily="18" charset="0"/>
                        </a:rPr>
                        <a:t>172.31.255.255</a:t>
                      </a:r>
                      <a:endParaRPr kumimoji="0" lang="ru-RU" sz="1800" b="1" i="0" u="none" strike="noStrike" cap="none" normalizeH="0" baseline="0" dirty="0">
                        <a:ln>
                          <a:noFill/>
                        </a:ln>
                        <a:solidFill>
                          <a:schemeClr val="accent6">
                            <a:lumMod val="75000"/>
                          </a:schemeClr>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03250" algn="l"/>
                        </a:tabLst>
                      </a:pPr>
                      <a:r>
                        <a:rPr kumimoji="0" lang="ru-RU" sz="1800" b="1" i="0" u="none" strike="noStrike" cap="none" normalizeH="0" baseline="0" dirty="0">
                          <a:ln>
                            <a:noFill/>
                          </a:ln>
                          <a:solidFill>
                            <a:schemeClr val="accent6">
                              <a:lumMod val="75000"/>
                            </a:schemeClr>
                          </a:solidFill>
                          <a:effectLst/>
                          <a:latin typeface="Times New Roman" pitchFamily="18" charset="0"/>
                          <a:cs typeface="Times New Roman" pitchFamily="18" charset="0"/>
                        </a:rPr>
                        <a:t>16</a:t>
                      </a:r>
                      <a:endParaRPr kumimoji="0" lang="ru-RU" sz="1800" b="1" i="0" u="none" strike="noStrike" cap="none" normalizeH="0" baseline="0" dirty="0">
                        <a:ln>
                          <a:noFill/>
                        </a:ln>
                        <a:solidFill>
                          <a:schemeClr val="accent6">
                            <a:lumMod val="75000"/>
                          </a:schemeClr>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96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rgbClr val="C00000"/>
                          </a:solidFill>
                          <a:effectLst/>
                          <a:latin typeface="Times New Roman" pitchFamily="18" charset="0"/>
                          <a:cs typeface="Times New Roman" pitchFamily="18" charset="0"/>
                        </a:rPr>
                        <a:t>C</a:t>
                      </a:r>
                      <a:endParaRPr kumimoji="0" lang="ru-RU" sz="1800" b="1" i="0" u="none" strike="noStrike" cap="none" normalizeH="0" baseline="0" dirty="0">
                        <a:ln>
                          <a:noFill/>
                        </a:ln>
                        <a:solidFill>
                          <a:srgbClr val="C00000"/>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rgbClr val="C00000"/>
                          </a:solidFill>
                          <a:effectLst/>
                          <a:latin typeface="Times New Roman" pitchFamily="18" charset="0"/>
                          <a:cs typeface="Times New Roman" pitchFamily="18" charset="0"/>
                        </a:rPr>
                        <a:t>192.168.0.0.</a:t>
                      </a:r>
                      <a:endParaRPr kumimoji="0" lang="ru-RU" sz="1800" b="1" i="0" u="none" strike="noStrike" cap="none" normalizeH="0" baseline="0" dirty="0">
                        <a:ln>
                          <a:noFill/>
                        </a:ln>
                        <a:solidFill>
                          <a:srgbClr val="C00000"/>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C00000"/>
                          </a:solidFill>
                          <a:effectLst/>
                          <a:latin typeface="Times New Roman" pitchFamily="18" charset="0"/>
                          <a:cs typeface="Times New Roman" pitchFamily="18" charset="0"/>
                        </a:rPr>
                        <a:t>   </a:t>
                      </a:r>
                      <a:r>
                        <a:rPr kumimoji="0" lang="ru-RU" sz="1800" b="1" i="0" u="none" strike="noStrike" cap="none" normalizeH="0" baseline="0" dirty="0">
                          <a:ln>
                            <a:noFill/>
                          </a:ln>
                          <a:solidFill>
                            <a:srgbClr val="C00000"/>
                          </a:solidFill>
                          <a:effectLst/>
                          <a:latin typeface="Times New Roman" pitchFamily="18" charset="0"/>
                          <a:cs typeface="Times New Roman" pitchFamily="18" charset="0"/>
                        </a:rPr>
                        <a:t>192.168.255.255</a:t>
                      </a:r>
                      <a:endParaRPr kumimoji="0" lang="ru-RU" sz="1800" b="1" i="0" u="none" strike="noStrike" cap="none" normalizeH="0" baseline="0" dirty="0">
                        <a:ln>
                          <a:noFill/>
                        </a:ln>
                        <a:solidFill>
                          <a:srgbClr val="C00000"/>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03250" algn="l"/>
                        </a:tabLst>
                      </a:pPr>
                      <a:r>
                        <a:rPr kumimoji="0" lang="ru-RU" sz="1800" b="1" i="0" u="none" strike="noStrike" cap="none" normalizeH="0" baseline="0" dirty="0">
                          <a:ln>
                            <a:noFill/>
                          </a:ln>
                          <a:solidFill>
                            <a:srgbClr val="C00000"/>
                          </a:solidFill>
                          <a:effectLst/>
                          <a:latin typeface="Times New Roman" pitchFamily="18" charset="0"/>
                          <a:cs typeface="Times New Roman" pitchFamily="18" charset="0"/>
                        </a:rPr>
                        <a:t>255</a:t>
                      </a:r>
                      <a:endParaRPr kumimoji="0" lang="ru-RU" sz="1800" b="1" i="0" u="none" strike="noStrike" cap="none" normalizeH="0" baseline="0" dirty="0">
                        <a:ln>
                          <a:noFill/>
                        </a:ln>
                        <a:solidFill>
                          <a:srgbClr val="C00000"/>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06094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A0BF3D32-2D78-4622-8643-DDBC90B900E9}"/>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80483D51-6210-4BC9-B978-25CB26B91CD1}"/>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A356A42C-7660-432A-9C0E-876AB9A45772}"/>
              </a:ext>
            </a:extLst>
          </p:cNvPr>
          <p:cNvSpPr/>
          <p:nvPr/>
        </p:nvSpPr>
        <p:spPr>
          <a:xfrm>
            <a:off x="1225685" y="504036"/>
            <a:ext cx="10143929" cy="369332"/>
          </a:xfrm>
          <a:prstGeom prst="rect">
            <a:avLst/>
          </a:prstGeom>
        </p:spPr>
        <p:txBody>
          <a:bodyPr wrap="square">
            <a:spAutoFit/>
          </a:bodyPr>
          <a:lstStyle/>
          <a:p>
            <a:pPr algn="ctr">
              <a:spcAft>
                <a:spcPts val="600"/>
              </a:spcAft>
            </a:pPr>
            <a:r>
              <a:rPr lang="ru-RU" b="1" cap="all" spc="100" dirty="0">
                <a:solidFill>
                  <a:srgbClr val="0033CC"/>
                </a:solidFill>
                <a:latin typeface="Verdana" panose="020B0604030504040204" pitchFamily="34" charset="0"/>
              </a:rPr>
              <a:t>Локальные компьютерные сети</a:t>
            </a:r>
            <a:r>
              <a:rPr lang="ru-RU" b="1" spc="100" dirty="0">
                <a:solidFill>
                  <a:srgbClr val="0033CC"/>
                </a:solidFill>
                <a:latin typeface="Verdana" panose="020B0604030504040204" pitchFamily="34" charset="0"/>
              </a:rPr>
              <a:t>. Топология, способы доступа. </a:t>
            </a:r>
            <a:endParaRPr lang="ru-RU" b="1" spc="100" dirty="0">
              <a:latin typeface="Verdana" panose="020B0604030504040204" pitchFamily="34" charset="0"/>
            </a:endParaRPr>
          </a:p>
        </p:txBody>
      </p:sp>
      <p:sp>
        <p:nvSpPr>
          <p:cNvPr id="5" name="Прямоугольник 4">
            <a:extLst>
              <a:ext uri="{FF2B5EF4-FFF2-40B4-BE49-F238E27FC236}">
                <a16:creationId xmlns:a16="http://schemas.microsoft.com/office/drawing/2014/main" id="{45BDB50A-9996-4077-B575-9959EDAEAC67}"/>
              </a:ext>
            </a:extLst>
          </p:cNvPr>
          <p:cNvSpPr/>
          <p:nvPr/>
        </p:nvSpPr>
        <p:spPr>
          <a:xfrm>
            <a:off x="741872" y="882041"/>
            <a:ext cx="10852030" cy="1200329"/>
          </a:xfrm>
          <a:prstGeom prst="rect">
            <a:avLst/>
          </a:prstGeom>
        </p:spPr>
        <p:txBody>
          <a:bodyPr wrap="square">
            <a:spAutoFit/>
          </a:bodyPr>
          <a:lstStyle/>
          <a:p>
            <a:pPr>
              <a:spcBef>
                <a:spcPct val="50000"/>
              </a:spcBef>
            </a:pPr>
            <a:r>
              <a:rPr lang="ru-RU" altLang="ru-RU" b="1" dirty="0">
                <a:solidFill>
                  <a:srgbClr val="0033CC"/>
                </a:solidFill>
              </a:rPr>
              <a:t>ЛКС</a:t>
            </a:r>
            <a:r>
              <a:rPr lang="ru-RU" altLang="ru-RU" dirty="0"/>
              <a:t> – разновидность сетей, в которой все ее компоненты, включая ЭВМ различных классов, расположены на ограниченной территории одного предприятия или учреждения и соединены через единую физическую среду.  </a:t>
            </a:r>
            <a:r>
              <a:rPr lang="ru-RU" altLang="ru-RU" dirty="0">
                <a:solidFill>
                  <a:srgbClr val="0033CC"/>
                </a:solidFill>
              </a:rPr>
              <a:t>Используемая среда </a:t>
            </a:r>
            <a:r>
              <a:rPr lang="ru-RU" altLang="ru-RU" dirty="0"/>
              <a:t>- электрические кабели типа “витая пара”, коаксиальные и волоконно-оптические кабели. </a:t>
            </a:r>
          </a:p>
        </p:txBody>
      </p:sp>
      <p:graphicFrame>
        <p:nvGraphicFramePr>
          <p:cNvPr id="6" name="Object 8">
            <a:extLst>
              <a:ext uri="{FF2B5EF4-FFF2-40B4-BE49-F238E27FC236}">
                <a16:creationId xmlns:a16="http://schemas.microsoft.com/office/drawing/2014/main" id="{3B129F49-3810-4D29-B1BD-EAC064FBF026}"/>
              </a:ext>
            </a:extLst>
          </p:cNvPr>
          <p:cNvGraphicFramePr>
            <a:graphicFrameLocks noChangeAspect="1"/>
          </p:cNvGraphicFramePr>
          <p:nvPr>
            <p:extLst>
              <p:ext uri="{D42A27DB-BD31-4B8C-83A1-F6EECF244321}">
                <p14:modId xmlns:p14="http://schemas.microsoft.com/office/powerpoint/2010/main" val="2555503441"/>
              </p:ext>
            </p:extLst>
          </p:nvPr>
        </p:nvGraphicFramePr>
        <p:xfrm>
          <a:off x="1880557" y="3008401"/>
          <a:ext cx="8126817" cy="3299799"/>
        </p:xfrm>
        <a:graphic>
          <a:graphicData uri="http://schemas.openxmlformats.org/presentationml/2006/ole">
            <mc:AlternateContent xmlns:mc="http://schemas.openxmlformats.org/markup-compatibility/2006">
              <mc:Choice xmlns:v="urn:schemas-microsoft-com:vml" Requires="v">
                <p:oleObj spid="_x0000_s63506" name="Точечный рисунок" r:id="rId3" imgW="5210902" imgH="1943371" progId="Paint.Picture">
                  <p:embed/>
                </p:oleObj>
              </mc:Choice>
              <mc:Fallback>
                <p:oleObj name="Точечный рисунок" r:id="rId3" imgW="5210902" imgH="1943371" progId="Paint.Picture">
                  <p:embed/>
                  <p:pic>
                    <p:nvPicPr>
                      <p:cNvPr id="6" name="Object 8">
                        <a:extLst>
                          <a:ext uri="{FF2B5EF4-FFF2-40B4-BE49-F238E27FC236}">
                            <a16:creationId xmlns:a16="http://schemas.microsoft.com/office/drawing/2014/main" id="{5D49119B-9622-4F75-A0D6-27AEE6487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557" y="3008401"/>
                        <a:ext cx="8126817" cy="3299799"/>
                      </a:xfrm>
                      <a:prstGeom prst="rect">
                        <a:avLst/>
                      </a:prstGeom>
                      <a:noFill/>
                      <a:ln>
                        <a:noFill/>
                      </a:ln>
                    </p:spPr>
                  </p:pic>
                </p:oleObj>
              </mc:Fallback>
            </mc:AlternateContent>
          </a:graphicData>
        </a:graphic>
      </p:graphicFrame>
      <p:sp>
        <p:nvSpPr>
          <p:cNvPr id="7" name="Прямоугольник 6">
            <a:extLst>
              <a:ext uri="{FF2B5EF4-FFF2-40B4-BE49-F238E27FC236}">
                <a16:creationId xmlns:a16="http://schemas.microsoft.com/office/drawing/2014/main" id="{0210696F-52F0-414F-9024-47143940B368}"/>
              </a:ext>
            </a:extLst>
          </p:cNvPr>
          <p:cNvSpPr/>
          <p:nvPr/>
        </p:nvSpPr>
        <p:spPr>
          <a:xfrm>
            <a:off x="741872" y="2250719"/>
            <a:ext cx="11007305" cy="646331"/>
          </a:xfrm>
          <a:prstGeom prst="rect">
            <a:avLst/>
          </a:prstGeom>
        </p:spPr>
        <p:txBody>
          <a:bodyPr wrap="square">
            <a:spAutoFit/>
          </a:bodyPr>
          <a:lstStyle/>
          <a:p>
            <a:r>
              <a:rPr lang="ru-RU" altLang="ru-RU" b="1" dirty="0">
                <a:solidFill>
                  <a:srgbClr val="0033CC"/>
                </a:solidFill>
              </a:rPr>
              <a:t>Топология</a:t>
            </a:r>
            <a:r>
              <a:rPr lang="ru-RU" altLang="ru-RU" dirty="0"/>
              <a:t>: Схема размещения и соединения. Линейная (а), Звездообразная (б), Кольцевая (в), Шинная (г) и Древовидная (д)</a:t>
            </a:r>
            <a:endParaRPr lang="ru-RU" dirty="0"/>
          </a:p>
        </p:txBody>
      </p:sp>
    </p:spTree>
    <p:extLst>
      <p:ext uri="{BB962C8B-B14F-4D97-AF65-F5344CB8AC3E}">
        <p14:creationId xmlns:p14="http://schemas.microsoft.com/office/powerpoint/2010/main" val="40555335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7175F273-F15B-4181-B7A9-93E425080BC6}"/>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3B24FAA6-7E41-4BF1-AF15-2B7AED82CC7C}"/>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Text Box 6">
            <a:extLst>
              <a:ext uri="{FF2B5EF4-FFF2-40B4-BE49-F238E27FC236}">
                <a16:creationId xmlns:a16="http://schemas.microsoft.com/office/drawing/2014/main" id="{F4F4D002-67D9-457A-BDC2-85B070694348}"/>
              </a:ext>
            </a:extLst>
          </p:cNvPr>
          <p:cNvSpPr txBox="1">
            <a:spLocks noChangeArrowheads="1"/>
          </p:cNvSpPr>
          <p:nvPr/>
        </p:nvSpPr>
        <p:spPr bwMode="auto">
          <a:xfrm>
            <a:off x="621100" y="1484784"/>
            <a:ext cx="11059064"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eaLnBrk="1" hangingPunct="1">
              <a:spcBef>
                <a:spcPct val="50000"/>
              </a:spcBef>
              <a:buClrTx/>
              <a:buSzTx/>
              <a:buFontTx/>
              <a:buNone/>
            </a:pPr>
            <a:r>
              <a:rPr lang="ru-RU" altLang="ru-RU" sz="1800" b="1" dirty="0">
                <a:solidFill>
                  <a:srgbClr val="0033CC"/>
                </a:solidFill>
                <a:latin typeface="Arial" panose="020B0604020202020204" pitchFamily="34" charset="0"/>
                <a:cs typeface="Arial" panose="020B0604020202020204" pitchFamily="34" charset="0"/>
              </a:rPr>
              <a:t>Доступ</a:t>
            </a:r>
            <a:r>
              <a:rPr lang="ru-RU" altLang="ru-RU" sz="1800" b="0" dirty="0">
                <a:latin typeface="Arial" panose="020B0604020202020204" pitchFamily="34" charset="0"/>
                <a:cs typeface="Arial" panose="020B0604020202020204" pitchFamily="34" charset="0"/>
              </a:rPr>
              <a:t> – право передавать данные в среду (</a:t>
            </a:r>
            <a:r>
              <a:rPr lang="ru-RU" altLang="ru-RU" sz="1800" b="0" i="1" dirty="0">
                <a:latin typeface="Arial" panose="020B0604020202020204" pitchFamily="34" charset="0"/>
                <a:cs typeface="Arial" panose="020B0604020202020204" pitchFamily="34" charset="0"/>
              </a:rPr>
              <a:t>моноканал</a:t>
            </a:r>
            <a:r>
              <a:rPr lang="ru-RU" altLang="ru-RU" sz="1800" b="0" dirty="0">
                <a:latin typeface="Arial" panose="020B0604020202020204" pitchFamily="34" charset="0"/>
                <a:cs typeface="Arial" panose="020B0604020202020204" pitchFamily="34" charset="0"/>
              </a:rPr>
              <a:t>), т.е. когда захочу – передаю, либо когда мне разрешат.</a:t>
            </a:r>
          </a:p>
          <a:p>
            <a:pPr eaLnBrk="1" hangingPunct="1">
              <a:spcBef>
                <a:spcPct val="50000"/>
              </a:spcBef>
              <a:buClrTx/>
              <a:buSzTx/>
              <a:buFontTx/>
              <a:buNone/>
            </a:pPr>
            <a:r>
              <a:rPr lang="ru-RU" altLang="ru-RU" sz="1800" b="0" dirty="0">
                <a:latin typeface="Arial" panose="020B0604020202020204" pitchFamily="34" charset="0"/>
                <a:cs typeface="Arial" panose="020B0604020202020204" pitchFamily="34" charset="0"/>
              </a:rPr>
              <a:t>Различают </a:t>
            </a:r>
            <a:r>
              <a:rPr lang="ru-RU" altLang="ru-RU" sz="1800" b="1" i="1" dirty="0">
                <a:latin typeface="Arial" panose="020B0604020202020204" pitchFamily="34" charset="0"/>
                <a:cs typeface="Arial" panose="020B0604020202020204" pitchFamily="34" charset="0"/>
              </a:rPr>
              <a:t>случайные</a:t>
            </a:r>
            <a:r>
              <a:rPr lang="ru-RU" altLang="ru-RU" sz="1800" b="1" dirty="0">
                <a:latin typeface="Arial" panose="020B0604020202020204" pitchFamily="34" charset="0"/>
                <a:cs typeface="Arial" panose="020B0604020202020204" pitchFamily="34" charset="0"/>
              </a:rPr>
              <a:t> и </a:t>
            </a:r>
            <a:r>
              <a:rPr lang="ru-RU" altLang="ru-RU" sz="1800" b="1" i="1" dirty="0">
                <a:latin typeface="Arial" panose="020B0604020202020204" pitchFamily="34" charset="0"/>
                <a:cs typeface="Arial" panose="020B0604020202020204" pitchFamily="34" charset="0"/>
              </a:rPr>
              <a:t>детерминированные</a:t>
            </a:r>
            <a:r>
              <a:rPr lang="ru-RU" altLang="ru-RU" sz="1800" b="1" dirty="0">
                <a:latin typeface="Arial" panose="020B0604020202020204" pitchFamily="34" charset="0"/>
                <a:cs typeface="Arial" panose="020B0604020202020204" pitchFamily="34" charset="0"/>
              </a:rPr>
              <a:t> </a:t>
            </a:r>
            <a:r>
              <a:rPr lang="ru-RU" altLang="ru-RU" sz="1800" b="0" dirty="0">
                <a:latin typeface="Arial" panose="020B0604020202020204" pitchFamily="34" charset="0"/>
                <a:cs typeface="Arial" panose="020B0604020202020204" pitchFamily="34" charset="0"/>
              </a:rPr>
              <a:t>методы доступа </a:t>
            </a:r>
          </a:p>
          <a:p>
            <a:pPr eaLnBrk="1" hangingPunct="1">
              <a:spcBef>
                <a:spcPct val="50000"/>
              </a:spcBef>
              <a:buClrTx/>
              <a:buSzTx/>
              <a:buFontTx/>
              <a:buNone/>
            </a:pPr>
            <a:r>
              <a:rPr lang="ru-RU" altLang="ru-RU" sz="1800" b="1" dirty="0">
                <a:solidFill>
                  <a:srgbClr val="0033CC"/>
                </a:solidFill>
                <a:latin typeface="Arial" panose="020B0604020202020204" pitchFamily="34" charset="0"/>
                <a:cs typeface="Arial" panose="020B0604020202020204" pitchFamily="34" charset="0"/>
              </a:rPr>
              <a:t>Методы доступа</a:t>
            </a:r>
            <a:r>
              <a:rPr lang="ru-RU" altLang="ru-RU" sz="1800" b="0" dirty="0">
                <a:latin typeface="Arial" panose="020B0604020202020204" pitchFamily="34" charset="0"/>
                <a:cs typeface="Arial" panose="020B0604020202020204" pitchFamily="34" charset="0"/>
              </a:rPr>
              <a:t>: </a:t>
            </a:r>
          </a:p>
          <a:p>
            <a:pPr marL="285750" indent="-285750" eaLnBrk="1" hangingPunct="1">
              <a:spcBef>
                <a:spcPct val="50000"/>
              </a:spcBef>
              <a:buClr>
                <a:srgbClr val="0033CC"/>
              </a:buClr>
              <a:buSzTx/>
              <a:buFont typeface="Wingdings" panose="05000000000000000000" pitchFamily="2" charset="2"/>
              <a:buChar char="§"/>
            </a:pPr>
            <a:r>
              <a:rPr lang="ru-RU" altLang="ru-RU" sz="1800" b="0" dirty="0">
                <a:latin typeface="Arial" panose="020B0604020202020204" pitchFamily="34" charset="0"/>
                <a:cs typeface="Arial" panose="020B0604020202020204" pitchFamily="34" charset="0"/>
              </a:rPr>
              <a:t>шина со случайным доступом - метод множественного доступа с распознаванием несущей и обнаружением конфликтов </a:t>
            </a:r>
            <a:r>
              <a:rPr lang="ru-RU" altLang="ru-RU" sz="1800" b="1" dirty="0">
                <a:solidFill>
                  <a:srgbClr val="0033CC"/>
                </a:solidFill>
                <a:latin typeface="Arial" panose="020B0604020202020204" pitchFamily="34" charset="0"/>
                <a:cs typeface="Arial" panose="020B0604020202020204" pitchFamily="34" charset="0"/>
              </a:rPr>
              <a:t>CSMA/CD </a:t>
            </a:r>
            <a:r>
              <a:rPr lang="ru-RU" altLang="ru-RU" sz="1800" b="0" dirty="0">
                <a:latin typeface="Arial" panose="020B0604020202020204" pitchFamily="34" charset="0"/>
                <a:cs typeface="Arial" panose="020B0604020202020204" pitchFamily="34" charset="0"/>
              </a:rPr>
              <a:t>(</a:t>
            </a:r>
            <a:r>
              <a:rPr lang="ru-RU" altLang="ru-RU" sz="1800" b="0" i="1" dirty="0" err="1">
                <a:latin typeface="Arial" panose="020B0604020202020204" pitchFamily="34" charset="0"/>
                <a:cs typeface="Arial" panose="020B0604020202020204" pitchFamily="34" charset="0"/>
              </a:rPr>
              <a:t>Carrier</a:t>
            </a:r>
            <a:r>
              <a:rPr lang="ru-RU" altLang="ru-RU" sz="1800" b="0" i="1" dirty="0">
                <a:latin typeface="Arial" panose="020B0604020202020204" pitchFamily="34" charset="0"/>
                <a:cs typeface="Arial" panose="020B0604020202020204" pitchFamily="34" charset="0"/>
              </a:rPr>
              <a:t> </a:t>
            </a:r>
            <a:r>
              <a:rPr lang="ru-RU" altLang="ru-RU" sz="1800" b="0" i="1" dirty="0" err="1">
                <a:latin typeface="Arial" panose="020B0604020202020204" pitchFamily="34" charset="0"/>
                <a:cs typeface="Arial" panose="020B0604020202020204" pitchFamily="34" charset="0"/>
              </a:rPr>
              <a:t>Sence</a:t>
            </a:r>
            <a:r>
              <a:rPr lang="ru-RU" altLang="ru-RU" sz="1800" b="0" i="1" dirty="0">
                <a:latin typeface="Arial" panose="020B0604020202020204" pitchFamily="34" charset="0"/>
                <a:cs typeface="Arial" panose="020B0604020202020204" pitchFamily="34" charset="0"/>
              </a:rPr>
              <a:t> </a:t>
            </a:r>
            <a:r>
              <a:rPr lang="ru-RU" altLang="ru-RU" sz="1800" b="0" i="1" dirty="0" err="1">
                <a:latin typeface="Arial" panose="020B0604020202020204" pitchFamily="34" charset="0"/>
                <a:cs typeface="Arial" panose="020B0604020202020204" pitchFamily="34" charset="0"/>
              </a:rPr>
              <a:t>Multi</a:t>
            </a:r>
            <a:r>
              <a:rPr lang="ru-RU" altLang="ru-RU" sz="1800" b="0" i="1" dirty="0">
                <a:latin typeface="Arial" panose="020B0604020202020204" pitchFamily="34" charset="0"/>
                <a:cs typeface="Arial" panose="020B0604020202020204" pitchFamily="34" charset="0"/>
              </a:rPr>
              <a:t> </a:t>
            </a:r>
            <a:r>
              <a:rPr lang="ru-RU" altLang="ru-RU" sz="1800" b="0" i="1" dirty="0" err="1">
                <a:latin typeface="Arial" panose="020B0604020202020204" pitchFamily="34" charset="0"/>
                <a:cs typeface="Arial" panose="020B0604020202020204" pitchFamily="34" charset="0"/>
              </a:rPr>
              <a:t>Access</a:t>
            </a:r>
            <a:r>
              <a:rPr lang="ru-RU" altLang="ru-RU" sz="1800" b="0" i="1" dirty="0">
                <a:latin typeface="Arial" panose="020B0604020202020204" pitchFamily="34" charset="0"/>
                <a:cs typeface="Arial" panose="020B0604020202020204" pitchFamily="34" charset="0"/>
              </a:rPr>
              <a:t>/</a:t>
            </a:r>
            <a:r>
              <a:rPr lang="ru-RU" altLang="ru-RU" sz="1800" b="0" i="1" dirty="0" err="1">
                <a:latin typeface="Arial" panose="020B0604020202020204" pitchFamily="34" charset="0"/>
                <a:cs typeface="Arial" panose="020B0604020202020204" pitchFamily="34" charset="0"/>
              </a:rPr>
              <a:t>Collision</a:t>
            </a:r>
            <a:r>
              <a:rPr lang="ru-RU" altLang="ru-RU" sz="1800" b="0" i="1" dirty="0">
                <a:latin typeface="Arial" panose="020B0604020202020204" pitchFamily="34" charset="0"/>
                <a:cs typeface="Arial" panose="020B0604020202020204" pitchFamily="34" charset="0"/>
              </a:rPr>
              <a:t> </a:t>
            </a:r>
            <a:r>
              <a:rPr lang="ru-RU" altLang="ru-RU" sz="1800" b="0" i="1" dirty="0" err="1">
                <a:latin typeface="Arial" panose="020B0604020202020204" pitchFamily="34" charset="0"/>
                <a:cs typeface="Arial" panose="020B0604020202020204" pitchFamily="34" charset="0"/>
              </a:rPr>
              <a:t>Detecting</a:t>
            </a:r>
            <a:r>
              <a:rPr lang="ru-RU" altLang="ru-RU" sz="1800" b="0" dirty="0">
                <a:latin typeface="Arial" panose="020B0604020202020204" pitchFamily="34" charset="0"/>
                <a:cs typeface="Arial" panose="020B0604020202020204" pitchFamily="34" charset="0"/>
              </a:rPr>
              <a:t>);</a:t>
            </a:r>
          </a:p>
          <a:p>
            <a:pPr marL="285750" indent="-285750" eaLnBrk="1" hangingPunct="1">
              <a:spcBef>
                <a:spcPct val="50000"/>
              </a:spcBef>
              <a:buClr>
                <a:srgbClr val="0033CC"/>
              </a:buClr>
              <a:buSzTx/>
              <a:buFont typeface="Wingdings" panose="05000000000000000000" pitchFamily="2" charset="2"/>
              <a:buChar char="§"/>
            </a:pPr>
            <a:r>
              <a:rPr lang="ru-RU" altLang="ru-RU" sz="1800" b="0" dirty="0">
                <a:latin typeface="Arial" panose="020B0604020202020204" pitchFamily="34" charset="0"/>
                <a:cs typeface="Arial" panose="020B0604020202020204" pitchFamily="34" charset="0"/>
              </a:rPr>
              <a:t>детерминированные - методы доступа с передачей маркеров. </a:t>
            </a:r>
            <a:endParaRPr lang="ru-RU" altLang="ru-RU" sz="1600" b="0" dirty="0">
              <a:latin typeface="Arial" panose="020B0604020202020204" pitchFamily="34" charset="0"/>
              <a:cs typeface="Arial" panose="020B0604020202020204" pitchFamily="34" charset="0"/>
            </a:endParaRPr>
          </a:p>
          <a:p>
            <a:pPr eaLnBrk="1" hangingPunct="1">
              <a:spcBef>
                <a:spcPct val="50000"/>
              </a:spcBef>
              <a:buClrTx/>
              <a:buSzTx/>
              <a:buFontTx/>
              <a:buNone/>
            </a:pPr>
            <a:r>
              <a:rPr lang="ru-RU" altLang="ru-RU" sz="1600" b="0" dirty="0"/>
              <a:t> </a:t>
            </a:r>
          </a:p>
        </p:txBody>
      </p:sp>
      <p:sp>
        <p:nvSpPr>
          <p:cNvPr id="5" name="Text Box 7">
            <a:extLst>
              <a:ext uri="{FF2B5EF4-FFF2-40B4-BE49-F238E27FC236}">
                <a16:creationId xmlns:a16="http://schemas.microsoft.com/office/drawing/2014/main" id="{12D4E16A-E347-4BB5-9B95-C6B0BD070D5A}"/>
              </a:ext>
            </a:extLst>
          </p:cNvPr>
          <p:cNvSpPr txBox="1">
            <a:spLocks noChangeArrowheads="1"/>
          </p:cNvSpPr>
          <p:nvPr/>
        </p:nvSpPr>
        <p:spPr bwMode="auto">
          <a:xfrm>
            <a:off x="1548741" y="568323"/>
            <a:ext cx="84978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800" b="1" dirty="0">
                <a:solidFill>
                  <a:srgbClr val="0033CC"/>
                </a:solidFill>
              </a:rPr>
              <a:t>МЕТОДЫ  ДОСТУПА  К  СРЕДЕ</a:t>
            </a:r>
          </a:p>
        </p:txBody>
      </p:sp>
    </p:spTree>
    <p:extLst>
      <p:ext uri="{BB962C8B-B14F-4D97-AF65-F5344CB8AC3E}">
        <p14:creationId xmlns:p14="http://schemas.microsoft.com/office/powerpoint/2010/main" val="27721257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a:extLst>
              <a:ext uri="{FF2B5EF4-FFF2-40B4-BE49-F238E27FC236}">
                <a16:creationId xmlns:a16="http://schemas.microsoft.com/office/drawing/2014/main" id="{7AB9C40D-56B6-4140-A5F3-5AB17347488C}"/>
              </a:ext>
            </a:extLst>
          </p:cNvPr>
          <p:cNvSpPr txBox="1">
            <a:spLocks noChangeArrowheads="1"/>
          </p:cNvSpPr>
          <p:nvPr/>
        </p:nvSpPr>
        <p:spPr bwMode="auto">
          <a:xfrm>
            <a:off x="1513512" y="594245"/>
            <a:ext cx="8785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a:lnSpc>
                <a:spcPct val="80000"/>
              </a:lnSpc>
              <a:spcBef>
                <a:spcPct val="50000"/>
              </a:spcBef>
              <a:buClrTx/>
              <a:buSzTx/>
              <a:buNone/>
            </a:pPr>
            <a:r>
              <a:rPr lang="ru-RU" altLang="ru-RU" sz="2400" b="1" i="1" dirty="0">
                <a:solidFill>
                  <a:srgbClr val="0033CC"/>
                </a:solidFill>
              </a:rPr>
              <a:t>Классическая локальная сеть </a:t>
            </a:r>
            <a:r>
              <a:rPr lang="ru-RU" altLang="ru-RU" sz="2400" b="1" i="1" dirty="0" err="1">
                <a:solidFill>
                  <a:srgbClr val="0033CC"/>
                </a:solidFill>
              </a:rPr>
              <a:t>Ethernet</a:t>
            </a:r>
            <a:r>
              <a:rPr lang="ru-RU" altLang="ru-RU" sz="2400" b="1" i="1" dirty="0">
                <a:solidFill>
                  <a:srgbClr val="0033CC"/>
                </a:solidFill>
              </a:rPr>
              <a:t> </a:t>
            </a:r>
            <a:r>
              <a:rPr lang="en-US" altLang="ru-RU" sz="2400" b="1" dirty="0">
                <a:solidFill>
                  <a:srgbClr val="0070C0"/>
                </a:solidFill>
                <a:ea typeface="Verdana" panose="020B0604030504040204" pitchFamily="34" charset="0"/>
                <a:cs typeface="Verdana" panose="020B0604030504040204" pitchFamily="34" charset="0"/>
              </a:rPr>
              <a:t>10Base-</a:t>
            </a:r>
            <a:r>
              <a:rPr lang="ru-RU" altLang="ru-RU" sz="2400" b="1" dirty="0">
                <a:solidFill>
                  <a:srgbClr val="0070C0"/>
                </a:solidFill>
                <a:ea typeface="Verdana" panose="020B0604030504040204" pitchFamily="34" charset="0"/>
                <a:cs typeface="Verdana" panose="020B0604030504040204" pitchFamily="34" charset="0"/>
              </a:rPr>
              <a:t>2</a:t>
            </a:r>
            <a:r>
              <a:rPr lang="ru-RU" altLang="ru-RU" sz="1800" b="1" dirty="0">
                <a:solidFill>
                  <a:srgbClr val="0033CC"/>
                </a:solidFill>
              </a:rPr>
              <a:t> </a:t>
            </a:r>
          </a:p>
        </p:txBody>
      </p:sp>
      <p:graphicFrame>
        <p:nvGraphicFramePr>
          <p:cNvPr id="5" name="Object 10">
            <a:extLst>
              <a:ext uri="{FF2B5EF4-FFF2-40B4-BE49-F238E27FC236}">
                <a16:creationId xmlns:a16="http://schemas.microsoft.com/office/drawing/2014/main" id="{F5D10FD4-0745-43F1-B318-A1DDD77D6942}"/>
              </a:ext>
            </a:extLst>
          </p:cNvPr>
          <p:cNvGraphicFramePr>
            <a:graphicFrameLocks noChangeAspect="1"/>
          </p:cNvGraphicFramePr>
          <p:nvPr>
            <p:extLst>
              <p:ext uri="{D42A27DB-BD31-4B8C-83A1-F6EECF244321}">
                <p14:modId xmlns:p14="http://schemas.microsoft.com/office/powerpoint/2010/main" val="2468166638"/>
              </p:ext>
            </p:extLst>
          </p:nvPr>
        </p:nvGraphicFramePr>
        <p:xfrm>
          <a:off x="1999232" y="1919023"/>
          <a:ext cx="7879283" cy="2241597"/>
        </p:xfrm>
        <a:graphic>
          <a:graphicData uri="http://schemas.openxmlformats.org/presentationml/2006/ole">
            <mc:AlternateContent xmlns:mc="http://schemas.openxmlformats.org/markup-compatibility/2006">
              <mc:Choice xmlns:v="urn:schemas-microsoft-com:vml" Requires="v">
                <p:oleObj spid="_x0000_s55326" name="Точечный рисунок" r:id="rId3" imgW="3885714" imgH="1504762" progId="Paint.Picture">
                  <p:embed/>
                </p:oleObj>
              </mc:Choice>
              <mc:Fallback>
                <p:oleObj name="Точечный рисунок" r:id="rId3" imgW="3885714" imgH="1504762" progId="Paint.Picture">
                  <p:embed/>
                  <p:pic>
                    <p:nvPicPr>
                      <p:cNvPr id="21510" name="Object 10">
                        <a:extLst>
                          <a:ext uri="{FF2B5EF4-FFF2-40B4-BE49-F238E27FC236}">
                            <a16:creationId xmlns:a16="http://schemas.microsoft.com/office/drawing/2014/main" id="{DFCB2F5A-A7AD-46AF-9F7B-959596D19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232" y="1919023"/>
                        <a:ext cx="7879283" cy="2241597"/>
                      </a:xfrm>
                      <a:prstGeom prst="rect">
                        <a:avLst/>
                      </a:prstGeom>
                      <a:noFill/>
                      <a:ln>
                        <a:noFill/>
                      </a:ln>
                    </p:spPr>
                  </p:pic>
                </p:oleObj>
              </mc:Fallback>
            </mc:AlternateContent>
          </a:graphicData>
        </a:graphic>
      </p:graphicFrame>
      <p:grpSp>
        <p:nvGrpSpPr>
          <p:cNvPr id="12" name="Группа 11">
            <a:extLst>
              <a:ext uri="{FF2B5EF4-FFF2-40B4-BE49-F238E27FC236}">
                <a16:creationId xmlns:a16="http://schemas.microsoft.com/office/drawing/2014/main" id="{4D9CDC0F-1E81-4B90-A96C-E599E4BCBD6A}"/>
              </a:ext>
            </a:extLst>
          </p:cNvPr>
          <p:cNvGrpSpPr/>
          <p:nvPr/>
        </p:nvGrpSpPr>
        <p:grpSpPr>
          <a:xfrm>
            <a:off x="2134143" y="4406480"/>
            <a:ext cx="8045790" cy="1904291"/>
            <a:chOff x="1729412" y="4241590"/>
            <a:chExt cx="8045790" cy="1904291"/>
          </a:xfrm>
        </p:grpSpPr>
        <p:pic>
          <p:nvPicPr>
            <p:cNvPr id="6" name="Picture 11">
              <a:extLst>
                <a:ext uri="{FF2B5EF4-FFF2-40B4-BE49-F238E27FC236}">
                  <a16:creationId xmlns:a16="http://schemas.microsoft.com/office/drawing/2014/main" id="{BC29A4F9-8A4F-4DE5-9BB6-7EAD73E01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9412" y="4241590"/>
              <a:ext cx="2422863" cy="18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a:extLst>
                <a:ext uri="{FF2B5EF4-FFF2-40B4-BE49-F238E27FC236}">
                  <a16:creationId xmlns:a16="http://schemas.microsoft.com/office/drawing/2014/main" id="{5F0674C4-3373-4BF0-937B-17257AC22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1888" y="4241590"/>
              <a:ext cx="2213314" cy="190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a:extLst>
                <a:ext uri="{FF2B5EF4-FFF2-40B4-BE49-F238E27FC236}">
                  <a16:creationId xmlns:a16="http://schemas.microsoft.com/office/drawing/2014/main" id="{83CCF443-D529-4DC3-82AB-309CF4A678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2162" y="4241590"/>
              <a:ext cx="2213313" cy="178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 Box 14">
            <a:extLst>
              <a:ext uri="{FF2B5EF4-FFF2-40B4-BE49-F238E27FC236}">
                <a16:creationId xmlns:a16="http://schemas.microsoft.com/office/drawing/2014/main" id="{03802C2D-CD2D-4C2E-97F5-35E9B1FE65AD}"/>
              </a:ext>
            </a:extLst>
          </p:cNvPr>
          <p:cNvSpPr txBox="1">
            <a:spLocks noChangeArrowheads="1"/>
          </p:cNvSpPr>
          <p:nvPr/>
        </p:nvSpPr>
        <p:spPr bwMode="auto">
          <a:xfrm>
            <a:off x="1584949" y="1182139"/>
            <a:ext cx="8642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en-US" altLang="ru-RU" sz="1800" b="0" dirty="0">
                <a:solidFill>
                  <a:schemeClr val="accent6">
                    <a:lumMod val="75000"/>
                  </a:schemeClr>
                </a:solidFill>
              </a:rPr>
              <a:t>10Base-2; BNC-</a:t>
            </a:r>
            <a:r>
              <a:rPr lang="ru-RU" altLang="ru-RU" sz="1800" b="0" dirty="0">
                <a:solidFill>
                  <a:schemeClr val="accent6">
                    <a:lumMod val="75000"/>
                  </a:schemeClr>
                </a:solidFill>
              </a:rPr>
              <a:t> коннектор, Т- коннектор, Терминатор</a:t>
            </a:r>
            <a:r>
              <a:rPr lang="ru-RU" altLang="ru-RU" sz="1800" dirty="0">
                <a:solidFill>
                  <a:schemeClr val="accent6">
                    <a:lumMod val="75000"/>
                  </a:schemeClr>
                </a:solidFill>
              </a:rPr>
              <a:t>.</a:t>
            </a:r>
            <a:endParaRPr lang="ru-RU" altLang="ru-RU" sz="1800" b="0" dirty="0">
              <a:solidFill>
                <a:schemeClr val="accent6">
                  <a:lumMod val="75000"/>
                </a:schemeClr>
              </a:solidFill>
            </a:endParaRPr>
          </a:p>
        </p:txBody>
      </p:sp>
      <p:sp>
        <p:nvSpPr>
          <p:cNvPr id="10" name="Text Box 8">
            <a:extLst>
              <a:ext uri="{FF2B5EF4-FFF2-40B4-BE49-F238E27FC236}">
                <a16:creationId xmlns:a16="http://schemas.microsoft.com/office/drawing/2014/main" id="{B897F0D6-343D-419F-AFAD-55BF43C4EEE4}"/>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11" name="Line 9">
            <a:extLst>
              <a:ext uri="{FF2B5EF4-FFF2-40B4-BE49-F238E27FC236}">
                <a16:creationId xmlns:a16="http://schemas.microsoft.com/office/drawing/2014/main" id="{7F0359A4-25B0-44C6-9813-536D3DE7A518}"/>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 name="Прямоугольник 1">
            <a:extLst>
              <a:ext uri="{FF2B5EF4-FFF2-40B4-BE49-F238E27FC236}">
                <a16:creationId xmlns:a16="http://schemas.microsoft.com/office/drawing/2014/main" id="{910F3931-698B-42CA-A7A8-012A11FEA21F}"/>
              </a:ext>
            </a:extLst>
          </p:cNvPr>
          <p:cNvSpPr/>
          <p:nvPr/>
        </p:nvSpPr>
        <p:spPr>
          <a:xfrm>
            <a:off x="2819058" y="1440950"/>
            <a:ext cx="6407844" cy="461665"/>
          </a:xfrm>
          <a:prstGeom prst="rect">
            <a:avLst/>
          </a:prstGeom>
        </p:spPr>
        <p:txBody>
          <a:bodyPr wrap="none">
            <a:spAutoFit/>
          </a:bodyPr>
          <a:lstStyle/>
          <a:p>
            <a:r>
              <a:rPr lang="ru-RU" altLang="ru-RU" sz="2200" b="1" dirty="0">
                <a:solidFill>
                  <a:schemeClr val="accent6">
                    <a:lumMod val="75000"/>
                  </a:schemeClr>
                </a:solidFill>
              </a:rPr>
              <a:t>Правило</a:t>
            </a:r>
            <a:r>
              <a:rPr lang="ru-RU" altLang="ru-RU" sz="2200" dirty="0">
                <a:solidFill>
                  <a:schemeClr val="accent6">
                    <a:lumMod val="75000"/>
                  </a:schemeClr>
                </a:solidFill>
              </a:rPr>
              <a:t>:</a:t>
            </a:r>
            <a:r>
              <a:rPr lang="ru-RU" altLang="ru-RU" sz="2400" dirty="0">
                <a:solidFill>
                  <a:schemeClr val="accent6">
                    <a:lumMod val="75000"/>
                  </a:schemeClr>
                </a:solidFill>
              </a:rPr>
              <a:t> 5 </a:t>
            </a:r>
            <a:r>
              <a:rPr lang="ru-RU" altLang="ru-RU" dirty="0">
                <a:solidFill>
                  <a:schemeClr val="accent6">
                    <a:lumMod val="75000"/>
                  </a:schemeClr>
                </a:solidFill>
              </a:rPr>
              <a:t>сегментов </a:t>
            </a:r>
            <a:r>
              <a:rPr lang="ru-RU" altLang="ru-RU" sz="2400" dirty="0">
                <a:solidFill>
                  <a:schemeClr val="accent6">
                    <a:lumMod val="75000"/>
                  </a:schemeClr>
                </a:solidFill>
              </a:rPr>
              <a:t>- 4 </a:t>
            </a:r>
            <a:r>
              <a:rPr lang="ru-RU" altLang="ru-RU" dirty="0" err="1">
                <a:solidFill>
                  <a:schemeClr val="accent6">
                    <a:lumMod val="75000"/>
                  </a:schemeClr>
                </a:solidFill>
              </a:rPr>
              <a:t>хаба</a:t>
            </a:r>
            <a:r>
              <a:rPr lang="ru-RU" altLang="ru-RU" sz="2400" dirty="0">
                <a:solidFill>
                  <a:schemeClr val="accent6">
                    <a:lumMod val="75000"/>
                  </a:schemeClr>
                </a:solidFill>
              </a:rPr>
              <a:t> -3 </a:t>
            </a:r>
            <a:r>
              <a:rPr lang="ru-RU" altLang="ru-RU" dirty="0">
                <a:solidFill>
                  <a:schemeClr val="accent6">
                    <a:lumMod val="75000"/>
                  </a:schemeClr>
                </a:solidFill>
              </a:rPr>
              <a:t>(компьютера в сегменте)</a:t>
            </a:r>
            <a:r>
              <a:rPr lang="en-US" altLang="ru-RU" dirty="0">
                <a:solidFill>
                  <a:srgbClr val="00B050"/>
                </a:solidFill>
              </a:rPr>
              <a:t> </a:t>
            </a:r>
            <a:endParaRPr lang="ru-RU" dirty="0"/>
          </a:p>
        </p:txBody>
      </p:sp>
    </p:spTree>
    <p:extLst>
      <p:ext uri="{BB962C8B-B14F-4D97-AF65-F5344CB8AC3E}">
        <p14:creationId xmlns:p14="http://schemas.microsoft.com/office/powerpoint/2010/main" val="265504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B4A26681-269A-45F8-96CA-14DBEB6E1BAB}"/>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Прямоугольник 2">
            <a:extLst>
              <a:ext uri="{FF2B5EF4-FFF2-40B4-BE49-F238E27FC236}">
                <a16:creationId xmlns:a16="http://schemas.microsoft.com/office/drawing/2014/main" id="{80514203-50C0-44FE-8C4F-B935F3F3F12E}"/>
              </a:ext>
            </a:extLst>
          </p:cNvPr>
          <p:cNvSpPr/>
          <p:nvPr/>
        </p:nvSpPr>
        <p:spPr>
          <a:xfrm>
            <a:off x="802104" y="343450"/>
            <a:ext cx="10668000" cy="646331"/>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Каналообразующая аппаратура с частотным разделением каналов.</a:t>
            </a:r>
          </a:p>
          <a:p>
            <a:pPr algn="ctr"/>
            <a:r>
              <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rPr>
              <a:t>Частотное мультиплексирование.</a:t>
            </a:r>
          </a:p>
        </p:txBody>
      </p:sp>
      <p:cxnSp>
        <p:nvCxnSpPr>
          <p:cNvPr id="4" name="Прямая соединительная линия 3">
            <a:extLst>
              <a:ext uri="{FF2B5EF4-FFF2-40B4-BE49-F238E27FC236}">
                <a16:creationId xmlns:a16="http://schemas.microsoft.com/office/drawing/2014/main" id="{664204CF-F68F-4A56-818C-5377823592AE}"/>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8914" name="Picture 2" descr="ЧРК">
            <a:extLst>
              <a:ext uri="{FF2B5EF4-FFF2-40B4-BE49-F238E27FC236}">
                <a16:creationId xmlns:a16="http://schemas.microsoft.com/office/drawing/2014/main" id="{FCF540B4-AB6F-4EEF-855C-B826DCAB0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257"/>
          <a:stretch>
            <a:fillRect/>
          </a:stretch>
        </p:blipFill>
        <p:spPr bwMode="auto">
          <a:xfrm>
            <a:off x="3093020" y="1107352"/>
            <a:ext cx="5618162"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Рисунок 4">
            <a:extLst>
              <a:ext uri="{FF2B5EF4-FFF2-40B4-BE49-F238E27FC236}">
                <a16:creationId xmlns:a16="http://schemas.microsoft.com/office/drawing/2014/main" id="{3BA17049-C8F2-41B7-9457-BDB72AB898D0}"/>
              </a:ext>
            </a:extLst>
          </p:cNvPr>
          <p:cNvPicPr>
            <a:picLocks noChangeAspect="1"/>
          </p:cNvPicPr>
          <p:nvPr/>
        </p:nvPicPr>
        <p:blipFill>
          <a:blip r:embed="rId3"/>
          <a:stretch>
            <a:fillRect/>
          </a:stretch>
        </p:blipFill>
        <p:spPr>
          <a:xfrm>
            <a:off x="2609671" y="4904748"/>
            <a:ext cx="6665599" cy="1237260"/>
          </a:xfrm>
          <a:prstGeom prst="rect">
            <a:avLst/>
          </a:prstGeom>
        </p:spPr>
      </p:pic>
    </p:spTree>
    <p:extLst>
      <p:ext uri="{BB962C8B-B14F-4D97-AF65-F5344CB8AC3E}">
        <p14:creationId xmlns:p14="http://schemas.microsoft.com/office/powerpoint/2010/main" val="2802429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455A26EF-C78A-4262-A5E5-F9D01D7CE55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B65EF5E3-3301-48A0-A787-B486DE6FA142}"/>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Text Box 6">
            <a:extLst>
              <a:ext uri="{FF2B5EF4-FFF2-40B4-BE49-F238E27FC236}">
                <a16:creationId xmlns:a16="http://schemas.microsoft.com/office/drawing/2014/main" id="{BA4368AF-CADD-40AC-BA42-C5FFA78A4EAE}"/>
              </a:ext>
            </a:extLst>
          </p:cNvPr>
          <p:cNvSpPr txBox="1">
            <a:spLocks noChangeArrowheads="1"/>
          </p:cNvSpPr>
          <p:nvPr/>
        </p:nvSpPr>
        <p:spPr bwMode="auto">
          <a:xfrm>
            <a:off x="1903850" y="541338"/>
            <a:ext cx="87852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lang="ru-RU" altLang="ru-RU" sz="2000" b="1" i="1" dirty="0">
                <a:solidFill>
                  <a:srgbClr val="0033CC"/>
                </a:solidFill>
              </a:rPr>
              <a:t>Классическая локальная сеть </a:t>
            </a:r>
            <a:r>
              <a:rPr lang="ru-RU" altLang="ru-RU" sz="2000" b="1" i="1" dirty="0" err="1">
                <a:solidFill>
                  <a:srgbClr val="0033CC"/>
                </a:solidFill>
              </a:rPr>
              <a:t>Ethernet</a:t>
            </a:r>
            <a:r>
              <a:rPr lang="ru-RU" altLang="ru-RU" sz="2000" b="1" dirty="0">
                <a:solidFill>
                  <a:srgbClr val="0033CC"/>
                </a:solidFill>
              </a:rPr>
              <a:t> </a:t>
            </a:r>
          </a:p>
        </p:txBody>
      </p:sp>
      <p:sp>
        <p:nvSpPr>
          <p:cNvPr id="5" name="Text Box 8">
            <a:extLst>
              <a:ext uri="{FF2B5EF4-FFF2-40B4-BE49-F238E27FC236}">
                <a16:creationId xmlns:a16="http://schemas.microsoft.com/office/drawing/2014/main" id="{F5D247DB-3216-4666-931F-58AE970828FF}"/>
              </a:ext>
            </a:extLst>
          </p:cNvPr>
          <p:cNvSpPr txBox="1">
            <a:spLocks noChangeArrowheads="1"/>
          </p:cNvSpPr>
          <p:nvPr/>
        </p:nvSpPr>
        <p:spPr bwMode="auto">
          <a:xfrm>
            <a:off x="1687950" y="1007543"/>
            <a:ext cx="929984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600" b="0" dirty="0"/>
              <a:t>Сетевые адаптеры: Одноплатный адаптер; схема трансивера и выходного каскада. Применяется манчестерское кодирование. </a:t>
            </a:r>
          </a:p>
        </p:txBody>
      </p:sp>
      <p:graphicFrame>
        <p:nvGraphicFramePr>
          <p:cNvPr id="6" name="Object 11">
            <a:extLst>
              <a:ext uri="{FF2B5EF4-FFF2-40B4-BE49-F238E27FC236}">
                <a16:creationId xmlns:a16="http://schemas.microsoft.com/office/drawing/2014/main" id="{71066993-0E18-453A-80ED-AE52CBB7A835}"/>
              </a:ext>
            </a:extLst>
          </p:cNvPr>
          <p:cNvGraphicFramePr>
            <a:graphicFrameLocks noChangeAspect="1"/>
          </p:cNvGraphicFramePr>
          <p:nvPr>
            <p:extLst>
              <p:ext uri="{D42A27DB-BD31-4B8C-83A1-F6EECF244321}">
                <p14:modId xmlns:p14="http://schemas.microsoft.com/office/powerpoint/2010/main" val="1033551462"/>
              </p:ext>
            </p:extLst>
          </p:nvPr>
        </p:nvGraphicFramePr>
        <p:xfrm>
          <a:off x="3199250" y="1844675"/>
          <a:ext cx="5472113" cy="2033588"/>
        </p:xfrm>
        <a:graphic>
          <a:graphicData uri="http://schemas.openxmlformats.org/presentationml/2006/ole">
            <mc:AlternateContent xmlns:mc="http://schemas.openxmlformats.org/markup-compatibility/2006">
              <mc:Choice xmlns:v="urn:schemas-microsoft-com:vml" Requires="v">
                <p:oleObj spid="_x0000_s62504" name="Точечный рисунок" r:id="rId3" imgW="4780952" imgH="1800476" progId="Paint.Picture">
                  <p:embed/>
                </p:oleObj>
              </mc:Choice>
              <mc:Fallback>
                <p:oleObj name="Точечный рисунок" r:id="rId3" imgW="4780952" imgH="1800476" progId="Paint.Picture">
                  <p:embed/>
                  <p:pic>
                    <p:nvPicPr>
                      <p:cNvPr id="7" name="Object 11">
                        <a:extLst>
                          <a:ext uri="{FF2B5EF4-FFF2-40B4-BE49-F238E27FC236}">
                            <a16:creationId xmlns:a16="http://schemas.microsoft.com/office/drawing/2014/main" id="{DA71EF51-2DEB-4D7E-BFA0-868E0E91E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9250" y="1844675"/>
                        <a:ext cx="5472113"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4">
            <a:extLst>
              <a:ext uri="{FF2B5EF4-FFF2-40B4-BE49-F238E27FC236}">
                <a16:creationId xmlns:a16="http://schemas.microsoft.com/office/drawing/2014/main" id="{BB33ACF9-4DA6-4672-95E3-68088EE52C17}"/>
              </a:ext>
            </a:extLst>
          </p:cNvPr>
          <p:cNvGraphicFramePr>
            <a:graphicFrameLocks noChangeAspect="1"/>
          </p:cNvGraphicFramePr>
          <p:nvPr>
            <p:extLst>
              <p:ext uri="{D42A27DB-BD31-4B8C-83A1-F6EECF244321}">
                <p14:modId xmlns:p14="http://schemas.microsoft.com/office/powerpoint/2010/main" val="2172350560"/>
              </p:ext>
            </p:extLst>
          </p:nvPr>
        </p:nvGraphicFramePr>
        <p:xfrm>
          <a:off x="5692534" y="4221163"/>
          <a:ext cx="5162550" cy="2257425"/>
        </p:xfrm>
        <a:graphic>
          <a:graphicData uri="http://schemas.openxmlformats.org/presentationml/2006/ole">
            <mc:AlternateContent xmlns:mc="http://schemas.openxmlformats.org/markup-compatibility/2006">
              <mc:Choice xmlns:v="urn:schemas-microsoft-com:vml" Requires="v">
                <p:oleObj spid="_x0000_s62505" name="Точечный рисунок" r:id="rId5" imgW="5161905" imgH="2257740" progId="Paint.Picture">
                  <p:embed/>
                </p:oleObj>
              </mc:Choice>
              <mc:Fallback>
                <p:oleObj name="Точечный рисунок" r:id="rId5" imgW="5161905" imgH="2257740" progId="Paint.Picture">
                  <p:embed/>
                  <p:pic>
                    <p:nvPicPr>
                      <p:cNvPr id="8" name="Object 14">
                        <a:extLst>
                          <a:ext uri="{FF2B5EF4-FFF2-40B4-BE49-F238E27FC236}">
                            <a16:creationId xmlns:a16="http://schemas.microsoft.com/office/drawing/2014/main" id="{296671FB-E1E3-4FE0-A4DD-FA1B0E1792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2534" y="4221163"/>
                        <a:ext cx="516255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15">
            <a:extLst>
              <a:ext uri="{FF2B5EF4-FFF2-40B4-BE49-F238E27FC236}">
                <a16:creationId xmlns:a16="http://schemas.microsoft.com/office/drawing/2014/main" id="{B6C797AC-FC3A-4003-96E1-F032E6AC5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3850" y="4221163"/>
            <a:ext cx="26638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7982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7EB98D47-6089-453D-BA4A-9023770CE4B2}"/>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2D295FC2-D44E-4C73-A5C5-ED9E6959561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Text Box 8">
            <a:extLst>
              <a:ext uri="{FF2B5EF4-FFF2-40B4-BE49-F238E27FC236}">
                <a16:creationId xmlns:a16="http://schemas.microsoft.com/office/drawing/2014/main" id="{2A70F8EF-492E-4562-BCA8-74CF7B2690C7}"/>
              </a:ext>
            </a:extLst>
          </p:cNvPr>
          <p:cNvSpPr txBox="1">
            <a:spLocks noChangeArrowheads="1"/>
          </p:cNvSpPr>
          <p:nvPr/>
        </p:nvSpPr>
        <p:spPr bwMode="auto">
          <a:xfrm>
            <a:off x="1868718" y="1114425"/>
            <a:ext cx="82645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a:spcBef>
                <a:spcPct val="50000"/>
              </a:spcBef>
              <a:buClrTx/>
              <a:buSzTx/>
              <a:buNone/>
            </a:pPr>
            <a:r>
              <a:rPr lang="en-US" altLang="ru-RU" sz="1800" b="0" dirty="0">
                <a:solidFill>
                  <a:srgbClr val="00B050"/>
                </a:solidFill>
              </a:rPr>
              <a:t>10Base-</a:t>
            </a:r>
            <a:r>
              <a:rPr lang="ru-RU" altLang="ru-RU" sz="1800" b="0" dirty="0">
                <a:solidFill>
                  <a:srgbClr val="00B050"/>
                </a:solidFill>
              </a:rPr>
              <a:t>Т</a:t>
            </a:r>
            <a:r>
              <a:rPr lang="en-US" altLang="ru-RU" sz="1800" b="0" dirty="0">
                <a:solidFill>
                  <a:srgbClr val="00B050"/>
                </a:solidFill>
              </a:rPr>
              <a:t>;</a:t>
            </a:r>
            <a:r>
              <a:rPr lang="ru-RU" altLang="ru-RU" sz="1800" b="0" dirty="0">
                <a:solidFill>
                  <a:srgbClr val="00B050"/>
                </a:solidFill>
              </a:rPr>
              <a:t> </a:t>
            </a:r>
            <a:r>
              <a:rPr lang="en-US" altLang="ru-RU" sz="1800" b="0" dirty="0">
                <a:solidFill>
                  <a:srgbClr val="00B050"/>
                </a:solidFill>
              </a:rPr>
              <a:t>RJ-45; Hub</a:t>
            </a:r>
            <a:r>
              <a:rPr lang="ru-RU" altLang="ru-RU" sz="1800" b="0" dirty="0">
                <a:solidFill>
                  <a:srgbClr val="00B050"/>
                </a:solidFill>
              </a:rPr>
              <a:t>; </a:t>
            </a:r>
            <a:r>
              <a:rPr lang="en-US" altLang="ru-RU" sz="1800" b="0" dirty="0">
                <a:solidFill>
                  <a:srgbClr val="00B050"/>
                </a:solidFill>
              </a:rPr>
              <a:t>Switch</a:t>
            </a:r>
            <a:r>
              <a:rPr lang="ru-RU" altLang="ru-RU" sz="1800" b="0" dirty="0">
                <a:solidFill>
                  <a:srgbClr val="00B050"/>
                </a:solidFill>
              </a:rPr>
              <a:t>.   </a:t>
            </a:r>
            <a:endParaRPr lang="ru-RU" altLang="ru-RU" sz="1400" b="0" dirty="0">
              <a:solidFill>
                <a:srgbClr val="00B050"/>
              </a:solidFill>
            </a:endParaRPr>
          </a:p>
        </p:txBody>
      </p:sp>
      <p:graphicFrame>
        <p:nvGraphicFramePr>
          <p:cNvPr id="5" name="Object 11">
            <a:extLst>
              <a:ext uri="{FF2B5EF4-FFF2-40B4-BE49-F238E27FC236}">
                <a16:creationId xmlns:a16="http://schemas.microsoft.com/office/drawing/2014/main" id="{9CD30768-F902-4196-9DC2-BD80C7FA33F5}"/>
              </a:ext>
            </a:extLst>
          </p:cNvPr>
          <p:cNvGraphicFramePr>
            <a:graphicFrameLocks noChangeAspect="1"/>
          </p:cNvGraphicFramePr>
          <p:nvPr>
            <p:extLst>
              <p:ext uri="{D42A27DB-BD31-4B8C-83A1-F6EECF244321}">
                <p14:modId xmlns:p14="http://schemas.microsoft.com/office/powerpoint/2010/main" val="3377862674"/>
              </p:ext>
            </p:extLst>
          </p:nvPr>
        </p:nvGraphicFramePr>
        <p:xfrm>
          <a:off x="2089171" y="1700213"/>
          <a:ext cx="8280400" cy="3103562"/>
        </p:xfrm>
        <a:graphic>
          <a:graphicData uri="http://schemas.openxmlformats.org/presentationml/2006/ole">
            <mc:AlternateContent xmlns:mc="http://schemas.openxmlformats.org/markup-compatibility/2006">
              <mc:Choice xmlns:v="urn:schemas-microsoft-com:vml" Requires="v">
                <p:oleObj spid="_x0000_s56351" name="Точечный рисунок" r:id="rId3" imgW="3905795" imgH="1666667" progId="Paint.Picture">
                  <p:embed/>
                </p:oleObj>
              </mc:Choice>
              <mc:Fallback>
                <p:oleObj name="Точечный рисунок" r:id="rId3" imgW="3905795" imgH="1666667" progId="Paint.Picture">
                  <p:embed/>
                  <p:pic>
                    <p:nvPicPr>
                      <p:cNvPr id="23559" name="Object 11">
                        <a:extLst>
                          <a:ext uri="{FF2B5EF4-FFF2-40B4-BE49-F238E27FC236}">
                            <a16:creationId xmlns:a16="http://schemas.microsoft.com/office/drawing/2014/main" id="{9E19B953-CE9C-4220-B3F0-40562285A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9171" y="1700213"/>
                        <a:ext cx="8280400" cy="310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Группа 9">
            <a:extLst>
              <a:ext uri="{FF2B5EF4-FFF2-40B4-BE49-F238E27FC236}">
                <a16:creationId xmlns:a16="http://schemas.microsoft.com/office/drawing/2014/main" id="{9423D365-242B-49B5-875C-FA31B5F7EF83}"/>
              </a:ext>
            </a:extLst>
          </p:cNvPr>
          <p:cNvGrpSpPr/>
          <p:nvPr/>
        </p:nvGrpSpPr>
        <p:grpSpPr>
          <a:xfrm>
            <a:off x="2224081" y="4928824"/>
            <a:ext cx="7459564" cy="1598612"/>
            <a:chOff x="1924281" y="4868863"/>
            <a:chExt cx="7632700" cy="1989137"/>
          </a:xfrm>
        </p:grpSpPr>
        <p:pic>
          <p:nvPicPr>
            <p:cNvPr id="6" name="Picture 14">
              <a:extLst>
                <a:ext uri="{FF2B5EF4-FFF2-40B4-BE49-F238E27FC236}">
                  <a16:creationId xmlns:a16="http://schemas.microsoft.com/office/drawing/2014/main" id="{D744C43B-4676-40BF-839C-DEDC2DCEBD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4281" y="4868863"/>
              <a:ext cx="1206500"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a:extLst>
                <a:ext uri="{FF2B5EF4-FFF2-40B4-BE49-F238E27FC236}">
                  <a16:creationId xmlns:a16="http://schemas.microsoft.com/office/drawing/2014/main" id="{C13BA546-2E4E-448D-BA1C-D794AA31C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9843" y="4883150"/>
              <a:ext cx="259238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6">
              <a:extLst>
                <a:ext uri="{FF2B5EF4-FFF2-40B4-BE49-F238E27FC236}">
                  <a16:creationId xmlns:a16="http://schemas.microsoft.com/office/drawing/2014/main" id="{646D3922-C112-4DD8-BFA2-3468783CB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5093" y="4883150"/>
              <a:ext cx="3671888"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Прямоугольник 8">
            <a:extLst>
              <a:ext uri="{FF2B5EF4-FFF2-40B4-BE49-F238E27FC236}">
                <a16:creationId xmlns:a16="http://schemas.microsoft.com/office/drawing/2014/main" id="{D1758802-27D1-46DD-8393-46B72606443D}"/>
              </a:ext>
            </a:extLst>
          </p:cNvPr>
          <p:cNvSpPr/>
          <p:nvPr/>
        </p:nvSpPr>
        <p:spPr>
          <a:xfrm>
            <a:off x="1528998" y="595568"/>
            <a:ext cx="9338872" cy="387798"/>
          </a:xfrm>
          <a:prstGeom prst="rect">
            <a:avLst/>
          </a:prstGeom>
        </p:spPr>
        <p:txBody>
          <a:bodyPr wrap="square">
            <a:spAutoFit/>
          </a:bodyPr>
          <a:lstStyle/>
          <a:p>
            <a:pPr algn="ctr">
              <a:lnSpc>
                <a:spcPct val="80000"/>
              </a:lnSpc>
              <a:spcBef>
                <a:spcPct val="50000"/>
              </a:spcBef>
            </a:pPr>
            <a:r>
              <a:rPr lang="ru-RU" altLang="ru-RU" sz="2400" b="1" i="1" dirty="0">
                <a:solidFill>
                  <a:srgbClr val="0033CC"/>
                </a:solidFill>
                <a:latin typeface="Verdana" panose="020B0604030504040204" pitchFamily="34" charset="0"/>
                <a:ea typeface="Verdana" panose="020B0604030504040204" pitchFamily="34" charset="0"/>
                <a:cs typeface="Verdana" panose="020B0604030504040204" pitchFamily="34" charset="0"/>
              </a:rPr>
              <a:t>Классическая локальная сеть </a:t>
            </a:r>
            <a:r>
              <a:rPr lang="ru-RU" altLang="ru-RU" sz="2400" b="1" i="1" dirty="0" err="1">
                <a:solidFill>
                  <a:srgbClr val="0033CC"/>
                </a:solidFill>
                <a:latin typeface="Verdana" panose="020B0604030504040204" pitchFamily="34" charset="0"/>
                <a:ea typeface="Verdana" panose="020B0604030504040204" pitchFamily="34" charset="0"/>
                <a:cs typeface="Verdana" panose="020B0604030504040204" pitchFamily="34" charset="0"/>
              </a:rPr>
              <a:t>Ethernet</a:t>
            </a:r>
            <a:r>
              <a:rPr lang="ru-RU" altLang="ru-RU" sz="2400" b="1" dirty="0">
                <a:solidFill>
                  <a:srgbClr val="0033CC"/>
                </a:solidFill>
                <a:latin typeface="Verdana" panose="020B0604030504040204" pitchFamily="34" charset="0"/>
                <a:ea typeface="Verdana" panose="020B0604030504040204" pitchFamily="34" charset="0"/>
                <a:cs typeface="Verdana" panose="020B0604030504040204" pitchFamily="34" charset="0"/>
              </a:rPr>
              <a:t>   </a:t>
            </a:r>
            <a:r>
              <a:rPr lang="en-US" altLang="ru-RU" sz="2400" b="1" dirty="0">
                <a:solidFill>
                  <a:srgbClr val="0033CC"/>
                </a:solidFill>
                <a:latin typeface="Verdana" panose="020B0604030504040204" pitchFamily="34" charset="0"/>
                <a:ea typeface="Verdana" panose="020B0604030504040204" pitchFamily="34" charset="0"/>
                <a:cs typeface="Verdana" panose="020B0604030504040204" pitchFamily="34" charset="0"/>
              </a:rPr>
              <a:t>10Base-T</a:t>
            </a:r>
            <a:r>
              <a:rPr lang="ru-RU" altLang="ru-RU" sz="2400" b="1" dirty="0">
                <a:solidFill>
                  <a:srgbClr val="0033CC"/>
                </a:solidFill>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5888150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
            <a:extLst>
              <a:ext uri="{FF2B5EF4-FFF2-40B4-BE49-F238E27FC236}">
                <a16:creationId xmlns:a16="http://schemas.microsoft.com/office/drawing/2014/main" id="{9B8605B7-0F80-49FA-8775-1E2EABF30DC2}"/>
              </a:ext>
            </a:extLst>
          </p:cNvPr>
          <p:cNvSpPr txBox="1">
            <a:spLocks noChangeArrowheads="1"/>
          </p:cNvSpPr>
          <p:nvPr/>
        </p:nvSpPr>
        <p:spPr bwMode="auto">
          <a:xfrm>
            <a:off x="1738854" y="1062063"/>
            <a:ext cx="8893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800" b="0" dirty="0"/>
              <a:t>Временная диаграмма и формат кадра</a:t>
            </a:r>
          </a:p>
        </p:txBody>
      </p:sp>
      <p:grpSp>
        <p:nvGrpSpPr>
          <p:cNvPr id="13" name="Группа 12">
            <a:extLst>
              <a:ext uri="{FF2B5EF4-FFF2-40B4-BE49-F238E27FC236}">
                <a16:creationId xmlns:a16="http://schemas.microsoft.com/office/drawing/2014/main" id="{5A053CD6-9363-4673-88C4-941A383EE5C3}"/>
              </a:ext>
            </a:extLst>
          </p:cNvPr>
          <p:cNvGrpSpPr/>
          <p:nvPr/>
        </p:nvGrpSpPr>
        <p:grpSpPr>
          <a:xfrm>
            <a:off x="2062704" y="1970035"/>
            <a:ext cx="8424863" cy="4307519"/>
            <a:chOff x="2062704" y="1970035"/>
            <a:chExt cx="8424863" cy="4307519"/>
          </a:xfrm>
        </p:grpSpPr>
        <p:pic>
          <p:nvPicPr>
            <p:cNvPr id="5" name="Picture 13">
              <a:extLst>
                <a:ext uri="{FF2B5EF4-FFF2-40B4-BE49-F238E27FC236}">
                  <a16:creationId xmlns:a16="http://schemas.microsoft.com/office/drawing/2014/main" id="{508565AE-5DD2-4E50-9EDE-36CCA2949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142" y="1970035"/>
              <a:ext cx="835342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4">
              <a:extLst>
                <a:ext uri="{FF2B5EF4-FFF2-40B4-BE49-F238E27FC236}">
                  <a16:creationId xmlns:a16="http://schemas.microsoft.com/office/drawing/2014/main" id="{ED1B135A-178C-480D-AD0D-7DA8199AC433}"/>
                </a:ext>
              </a:extLst>
            </p:cNvPr>
            <p:cNvSpPr txBox="1">
              <a:spLocks noChangeArrowheads="1"/>
            </p:cNvSpPr>
            <p:nvPr/>
          </p:nvSpPr>
          <p:spPr bwMode="auto">
            <a:xfrm>
              <a:off x="2350042" y="3456455"/>
              <a:ext cx="79216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400" b="0" dirty="0"/>
                <a:t>Временная диаграмма передачи кадров в сети </a:t>
              </a:r>
              <a:r>
                <a:rPr lang="ru-RU" altLang="ru-RU" sz="1400" b="0" dirty="0" err="1"/>
                <a:t>Ethernet</a:t>
              </a:r>
              <a:r>
                <a:rPr lang="ru-RU" altLang="ru-RU" sz="1400" b="0" dirty="0"/>
                <a:t> </a:t>
              </a:r>
            </a:p>
          </p:txBody>
        </p:sp>
        <p:pic>
          <p:nvPicPr>
            <p:cNvPr id="7" name="Picture 15">
              <a:extLst>
                <a:ext uri="{FF2B5EF4-FFF2-40B4-BE49-F238E27FC236}">
                  <a16:creationId xmlns:a16="http://schemas.microsoft.com/office/drawing/2014/main" id="{01B4E022-7315-4915-83FA-FD4065EF1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704" y="4179105"/>
              <a:ext cx="8424863"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6">
              <a:extLst>
                <a:ext uri="{FF2B5EF4-FFF2-40B4-BE49-F238E27FC236}">
                  <a16:creationId xmlns:a16="http://schemas.microsoft.com/office/drawing/2014/main" id="{012074EB-9528-4A47-98BB-024BE13A2F93}"/>
                </a:ext>
              </a:extLst>
            </p:cNvPr>
            <p:cNvSpPr txBox="1">
              <a:spLocks noChangeArrowheads="1"/>
            </p:cNvSpPr>
            <p:nvPr/>
          </p:nvSpPr>
          <p:spPr bwMode="auto">
            <a:xfrm>
              <a:off x="5858417" y="3755552"/>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eaLnBrk="1" hangingPunct="1">
                <a:spcBef>
                  <a:spcPct val="0"/>
                </a:spcBef>
                <a:buClrTx/>
                <a:buSzTx/>
                <a:buFontTx/>
                <a:buNone/>
              </a:pPr>
              <a:endParaRPr lang="ru-RU" altLang="ru-RU" sz="1800" b="0"/>
            </a:p>
          </p:txBody>
        </p:sp>
        <p:sp>
          <p:nvSpPr>
            <p:cNvPr id="9" name="Text Box 17">
              <a:extLst>
                <a:ext uri="{FF2B5EF4-FFF2-40B4-BE49-F238E27FC236}">
                  <a16:creationId xmlns:a16="http://schemas.microsoft.com/office/drawing/2014/main" id="{271F21B4-A452-446C-A7DF-85340CEB6585}"/>
                </a:ext>
              </a:extLst>
            </p:cNvPr>
            <p:cNvSpPr txBox="1">
              <a:spLocks noChangeArrowheads="1"/>
            </p:cNvSpPr>
            <p:nvPr/>
          </p:nvSpPr>
          <p:spPr bwMode="auto">
            <a:xfrm>
              <a:off x="2062704" y="5969777"/>
              <a:ext cx="842486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400" b="0" dirty="0"/>
                <a:t>Формат кадра сети </a:t>
              </a:r>
              <a:r>
                <a:rPr lang="en-US" altLang="ru-RU" sz="1400" b="0" dirty="0"/>
                <a:t>Ethernet</a:t>
              </a:r>
              <a:endParaRPr lang="ru-RU" altLang="ru-RU" sz="1400" b="0" dirty="0"/>
            </a:p>
          </p:txBody>
        </p:sp>
      </p:grpSp>
      <p:sp>
        <p:nvSpPr>
          <p:cNvPr id="10" name="Text Box 8">
            <a:extLst>
              <a:ext uri="{FF2B5EF4-FFF2-40B4-BE49-F238E27FC236}">
                <a16:creationId xmlns:a16="http://schemas.microsoft.com/office/drawing/2014/main" id="{29643D31-4580-4B4D-8486-F9C341EB8E22}"/>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11" name="Line 9">
            <a:extLst>
              <a:ext uri="{FF2B5EF4-FFF2-40B4-BE49-F238E27FC236}">
                <a16:creationId xmlns:a16="http://schemas.microsoft.com/office/drawing/2014/main" id="{F7C98116-BF78-4072-894C-FA5EB1E97714}"/>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2" name="Прямоугольник 11">
            <a:extLst>
              <a:ext uri="{FF2B5EF4-FFF2-40B4-BE49-F238E27FC236}">
                <a16:creationId xmlns:a16="http://schemas.microsoft.com/office/drawing/2014/main" id="{71486A62-48E3-455F-AE3C-3D25D074E09B}"/>
              </a:ext>
            </a:extLst>
          </p:cNvPr>
          <p:cNvSpPr/>
          <p:nvPr/>
        </p:nvSpPr>
        <p:spPr>
          <a:xfrm>
            <a:off x="1528998" y="595568"/>
            <a:ext cx="9338872" cy="387798"/>
          </a:xfrm>
          <a:prstGeom prst="rect">
            <a:avLst/>
          </a:prstGeom>
        </p:spPr>
        <p:txBody>
          <a:bodyPr wrap="square">
            <a:spAutoFit/>
          </a:bodyPr>
          <a:lstStyle/>
          <a:p>
            <a:pPr algn="ctr">
              <a:lnSpc>
                <a:spcPct val="80000"/>
              </a:lnSpc>
              <a:spcBef>
                <a:spcPct val="50000"/>
              </a:spcBef>
            </a:pPr>
            <a:r>
              <a:rPr lang="ru-RU" altLang="ru-RU" sz="2400" b="1" i="1" dirty="0">
                <a:solidFill>
                  <a:srgbClr val="0033CC"/>
                </a:solidFill>
                <a:latin typeface="Verdana" panose="020B0604030504040204" pitchFamily="34" charset="0"/>
                <a:ea typeface="Verdana" panose="020B0604030504040204" pitchFamily="34" charset="0"/>
                <a:cs typeface="Verdana" panose="020B0604030504040204" pitchFamily="34" charset="0"/>
              </a:rPr>
              <a:t>Классическая локальная сеть </a:t>
            </a:r>
            <a:r>
              <a:rPr lang="ru-RU" altLang="ru-RU" sz="2400" b="1" i="1" dirty="0" err="1">
                <a:solidFill>
                  <a:srgbClr val="0033CC"/>
                </a:solidFill>
                <a:latin typeface="Verdana" panose="020B0604030504040204" pitchFamily="34" charset="0"/>
                <a:ea typeface="Verdana" panose="020B0604030504040204" pitchFamily="34" charset="0"/>
                <a:cs typeface="Verdana" panose="020B0604030504040204" pitchFamily="34" charset="0"/>
              </a:rPr>
              <a:t>Ethernet</a:t>
            </a:r>
            <a:endParaRPr lang="ru-RU" altLang="ru-RU" sz="2400" b="1"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555471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D321658A-6F62-41E0-A050-315C4DF48B46}"/>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7C6C749F-C838-4E64-89A9-DC8891001745}"/>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 name="Рисунок 3">
            <a:extLst>
              <a:ext uri="{FF2B5EF4-FFF2-40B4-BE49-F238E27FC236}">
                <a16:creationId xmlns:a16="http://schemas.microsoft.com/office/drawing/2014/main" id="{F9B6F335-A5A4-485C-9527-AF614F9404D7}"/>
              </a:ext>
            </a:extLst>
          </p:cNvPr>
          <p:cNvPicPr>
            <a:picLocks noChangeAspect="1"/>
          </p:cNvPicPr>
          <p:nvPr/>
        </p:nvPicPr>
        <p:blipFill>
          <a:blip r:embed="rId2"/>
          <a:stretch>
            <a:fillRect/>
          </a:stretch>
        </p:blipFill>
        <p:spPr>
          <a:xfrm>
            <a:off x="879209" y="1757065"/>
            <a:ext cx="7467413" cy="3129725"/>
          </a:xfrm>
          <a:prstGeom prst="rect">
            <a:avLst/>
          </a:prstGeom>
        </p:spPr>
      </p:pic>
      <p:sp>
        <p:nvSpPr>
          <p:cNvPr id="5" name="Прямоугольник 4">
            <a:extLst>
              <a:ext uri="{FF2B5EF4-FFF2-40B4-BE49-F238E27FC236}">
                <a16:creationId xmlns:a16="http://schemas.microsoft.com/office/drawing/2014/main" id="{B13E578C-FEF6-4956-BE5A-35F953947EB9}"/>
              </a:ext>
            </a:extLst>
          </p:cNvPr>
          <p:cNvSpPr/>
          <p:nvPr/>
        </p:nvSpPr>
        <p:spPr>
          <a:xfrm>
            <a:off x="1456780" y="588795"/>
            <a:ext cx="8468985" cy="738664"/>
          </a:xfrm>
          <a:prstGeom prst="rect">
            <a:avLst/>
          </a:prstGeom>
        </p:spPr>
        <p:txBody>
          <a:bodyPr wrap="none">
            <a:spAutoFit/>
          </a:bodyPr>
          <a:lstStyle/>
          <a:p>
            <a:pPr algn="ctr">
              <a:lnSpc>
                <a:spcPct val="80000"/>
              </a:lnSpc>
              <a:spcBef>
                <a:spcPct val="50000"/>
              </a:spcBef>
            </a:pPr>
            <a:r>
              <a:rPr lang="ru-RU" altLang="ru-RU" sz="2000" b="1" i="1" dirty="0">
                <a:solidFill>
                  <a:srgbClr val="0033CC"/>
                </a:solidFill>
                <a:latin typeface="Verdana" panose="020B0604030504040204" pitchFamily="34" charset="0"/>
                <a:ea typeface="Verdana" panose="020B0604030504040204" pitchFamily="34" charset="0"/>
                <a:cs typeface="Verdana" panose="020B0604030504040204" pitchFamily="34" charset="0"/>
              </a:rPr>
              <a:t>Классическая локальная сеть </a:t>
            </a:r>
            <a:r>
              <a:rPr lang="ru-RU" altLang="ru-RU" sz="2000" b="1" i="1" dirty="0" err="1">
                <a:solidFill>
                  <a:srgbClr val="0033CC"/>
                </a:solidFill>
                <a:latin typeface="Verdana" panose="020B0604030504040204" pitchFamily="34" charset="0"/>
                <a:ea typeface="Verdana" panose="020B0604030504040204" pitchFamily="34" charset="0"/>
                <a:cs typeface="Verdana" panose="020B0604030504040204" pitchFamily="34" charset="0"/>
              </a:rPr>
              <a:t>Ethernet</a:t>
            </a:r>
            <a:r>
              <a:rPr lang="ru-RU" altLang="ru-RU" sz="2000" b="1" dirty="0">
                <a:solidFill>
                  <a:srgbClr val="0033CC"/>
                </a:solidFill>
                <a:latin typeface="Verdana" panose="020B0604030504040204" pitchFamily="34" charset="0"/>
                <a:ea typeface="Verdana" panose="020B0604030504040204" pitchFamily="34" charset="0"/>
                <a:cs typeface="Verdana" panose="020B0604030504040204" pitchFamily="34" charset="0"/>
              </a:rPr>
              <a:t>   </a:t>
            </a:r>
            <a:r>
              <a:rPr lang="en-US" altLang="ru-RU" sz="2000" b="1" dirty="0">
                <a:solidFill>
                  <a:srgbClr val="0033CC"/>
                </a:solidFill>
                <a:latin typeface="Verdana" panose="020B0604030504040204" pitchFamily="34" charset="0"/>
                <a:ea typeface="Verdana" panose="020B0604030504040204" pitchFamily="34" charset="0"/>
                <a:cs typeface="Verdana" panose="020B0604030504040204" pitchFamily="34" charset="0"/>
              </a:rPr>
              <a:t>10</a:t>
            </a:r>
            <a:r>
              <a:rPr lang="ru-RU" altLang="ru-RU" sz="2000" b="1" dirty="0">
                <a:solidFill>
                  <a:srgbClr val="0033CC"/>
                </a:solidFill>
                <a:latin typeface="Verdana" panose="020B0604030504040204" pitchFamily="34" charset="0"/>
                <a:ea typeface="Verdana" panose="020B0604030504040204" pitchFamily="34" charset="0"/>
                <a:cs typeface="Verdana" panose="020B0604030504040204" pitchFamily="34" charset="0"/>
              </a:rPr>
              <a:t>/100 </a:t>
            </a:r>
            <a:r>
              <a:rPr lang="en-US" altLang="ru-RU" sz="2000" b="1" dirty="0">
                <a:solidFill>
                  <a:srgbClr val="0033CC"/>
                </a:solidFill>
                <a:latin typeface="Verdana" panose="020B0604030504040204" pitchFamily="34" charset="0"/>
                <a:ea typeface="Verdana" panose="020B0604030504040204" pitchFamily="34" charset="0"/>
                <a:cs typeface="Verdana" panose="020B0604030504040204" pitchFamily="34" charset="0"/>
              </a:rPr>
              <a:t>Base-T</a:t>
            </a:r>
            <a:r>
              <a:rPr lang="ru-RU" altLang="ru-RU" sz="2000" b="1" dirty="0">
                <a:solidFill>
                  <a:srgbClr val="0033CC"/>
                </a:solidFill>
                <a:latin typeface="Verdana" panose="020B0604030504040204" pitchFamily="34" charset="0"/>
                <a:ea typeface="Verdana" panose="020B0604030504040204" pitchFamily="34" charset="0"/>
                <a:cs typeface="Verdana" panose="020B0604030504040204" pitchFamily="34" charset="0"/>
              </a:rPr>
              <a:t> </a:t>
            </a:r>
          </a:p>
          <a:p>
            <a:pPr algn="ctr">
              <a:lnSpc>
                <a:spcPct val="80000"/>
              </a:lnSpc>
              <a:spcBef>
                <a:spcPct val="50000"/>
              </a:spcBef>
            </a:pPr>
            <a:r>
              <a:rPr lang="ru-RU" altLang="ru-RU" sz="2000" b="1" dirty="0">
                <a:solidFill>
                  <a:srgbClr val="0033CC"/>
                </a:solidFill>
                <a:latin typeface="Verdana" panose="020B0604030504040204" pitchFamily="34" charset="0"/>
                <a:ea typeface="Verdana" panose="020B0604030504040204" pitchFamily="34" charset="0"/>
                <a:cs typeface="Verdana" panose="020B0604030504040204" pitchFamily="34" charset="0"/>
              </a:rPr>
              <a:t>на основе коммутаторов </a:t>
            </a:r>
          </a:p>
        </p:txBody>
      </p:sp>
      <p:pic>
        <p:nvPicPr>
          <p:cNvPr id="6" name="Рисунок 5">
            <a:extLst>
              <a:ext uri="{FF2B5EF4-FFF2-40B4-BE49-F238E27FC236}">
                <a16:creationId xmlns:a16="http://schemas.microsoft.com/office/drawing/2014/main" id="{582BFFA6-1F1E-4A87-866C-44E154596448}"/>
              </a:ext>
            </a:extLst>
          </p:cNvPr>
          <p:cNvPicPr>
            <a:picLocks noChangeAspect="1"/>
          </p:cNvPicPr>
          <p:nvPr/>
        </p:nvPicPr>
        <p:blipFill>
          <a:blip r:embed="rId3"/>
          <a:stretch>
            <a:fillRect/>
          </a:stretch>
        </p:blipFill>
        <p:spPr>
          <a:xfrm>
            <a:off x="9095263" y="1645648"/>
            <a:ext cx="2276475" cy="1438275"/>
          </a:xfrm>
          <a:prstGeom prst="rect">
            <a:avLst/>
          </a:prstGeom>
        </p:spPr>
      </p:pic>
      <p:sp>
        <p:nvSpPr>
          <p:cNvPr id="7" name="TextBox 6">
            <a:extLst>
              <a:ext uri="{FF2B5EF4-FFF2-40B4-BE49-F238E27FC236}">
                <a16:creationId xmlns:a16="http://schemas.microsoft.com/office/drawing/2014/main" id="{9F7A99DA-6E41-4C24-8DC3-68C7398261B9}"/>
              </a:ext>
            </a:extLst>
          </p:cNvPr>
          <p:cNvSpPr txBox="1"/>
          <p:nvPr/>
        </p:nvSpPr>
        <p:spPr>
          <a:xfrm>
            <a:off x="749508" y="5186597"/>
            <a:ext cx="10942820" cy="923330"/>
          </a:xfrm>
          <a:prstGeom prst="rect">
            <a:avLst/>
          </a:prstGeom>
          <a:noFill/>
        </p:spPr>
        <p:txBody>
          <a:bodyPr wrap="square" rtlCol="0">
            <a:spAutoFit/>
          </a:bodyPr>
          <a:lstStyle/>
          <a:p>
            <a:r>
              <a:rPr lang="ru-RU" dirty="0"/>
              <a:t>Пока таблица пустая, полученный кадр коммутатор отправляет на все порты, за исключение порта, на который поступил кадр от рабочей станции. Как только в таблице коммутации появляется хотя бы одна запись, коммутатор отправляет кадр с МАК адресом получателя на соответствующий порт.</a:t>
            </a:r>
          </a:p>
        </p:txBody>
      </p:sp>
      <p:sp>
        <p:nvSpPr>
          <p:cNvPr id="8" name="Прямоугольник 7">
            <a:extLst>
              <a:ext uri="{FF2B5EF4-FFF2-40B4-BE49-F238E27FC236}">
                <a16:creationId xmlns:a16="http://schemas.microsoft.com/office/drawing/2014/main" id="{72FF9116-A6E4-477E-8837-E6408F49D434}"/>
              </a:ext>
            </a:extLst>
          </p:cNvPr>
          <p:cNvSpPr/>
          <p:nvPr/>
        </p:nvSpPr>
        <p:spPr>
          <a:xfrm>
            <a:off x="749508" y="6038372"/>
            <a:ext cx="7920963" cy="461665"/>
          </a:xfrm>
          <a:prstGeom prst="rect">
            <a:avLst/>
          </a:prstGeom>
        </p:spPr>
        <p:txBody>
          <a:bodyPr wrap="square">
            <a:spAutoFit/>
          </a:bodyPr>
          <a:lstStyle/>
          <a:p>
            <a:r>
              <a:rPr lang="ru-RU" altLang="ru-RU" sz="2000" b="1" dirty="0">
                <a:solidFill>
                  <a:schemeClr val="accent6">
                    <a:lumMod val="75000"/>
                  </a:schemeClr>
                </a:solidFill>
              </a:rPr>
              <a:t>Правило</a:t>
            </a:r>
            <a:r>
              <a:rPr lang="ru-RU" altLang="ru-RU" sz="2400" dirty="0">
                <a:solidFill>
                  <a:schemeClr val="accent6">
                    <a:lumMod val="75000"/>
                  </a:schemeClr>
                </a:solidFill>
              </a:rPr>
              <a:t>: 5 </a:t>
            </a:r>
            <a:r>
              <a:rPr lang="ru-RU" altLang="ru-RU" dirty="0">
                <a:solidFill>
                  <a:schemeClr val="accent6">
                    <a:lumMod val="75000"/>
                  </a:schemeClr>
                </a:solidFill>
              </a:rPr>
              <a:t>сегментов</a:t>
            </a:r>
            <a:r>
              <a:rPr lang="ru-RU" altLang="ru-RU" sz="2400" dirty="0">
                <a:solidFill>
                  <a:schemeClr val="accent6">
                    <a:lumMod val="75000"/>
                  </a:schemeClr>
                </a:solidFill>
              </a:rPr>
              <a:t>-4 </a:t>
            </a:r>
            <a:r>
              <a:rPr lang="ru-RU" altLang="ru-RU" dirty="0" err="1">
                <a:solidFill>
                  <a:schemeClr val="accent6">
                    <a:lumMod val="75000"/>
                  </a:schemeClr>
                </a:solidFill>
              </a:rPr>
              <a:t>хаба</a:t>
            </a:r>
            <a:r>
              <a:rPr lang="ru-RU" altLang="ru-RU" sz="2400" dirty="0">
                <a:solidFill>
                  <a:schemeClr val="accent6">
                    <a:lumMod val="75000"/>
                  </a:schemeClr>
                </a:solidFill>
              </a:rPr>
              <a:t> -3 </a:t>
            </a:r>
            <a:r>
              <a:rPr lang="ru-RU" altLang="ru-RU" dirty="0">
                <a:solidFill>
                  <a:schemeClr val="accent6">
                    <a:lumMod val="75000"/>
                  </a:schemeClr>
                </a:solidFill>
              </a:rPr>
              <a:t>(компьютера в сегменте)</a:t>
            </a:r>
            <a:r>
              <a:rPr lang="en-US" altLang="ru-RU" dirty="0">
                <a:solidFill>
                  <a:srgbClr val="00B050"/>
                </a:solidFill>
              </a:rPr>
              <a:t> </a:t>
            </a:r>
            <a:endParaRPr lang="ru-RU" dirty="0"/>
          </a:p>
        </p:txBody>
      </p:sp>
    </p:spTree>
    <p:extLst>
      <p:ext uri="{BB962C8B-B14F-4D97-AF65-F5344CB8AC3E}">
        <p14:creationId xmlns:p14="http://schemas.microsoft.com/office/powerpoint/2010/main" val="17258643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74D95E66-6F33-40FE-885A-6188CD1619F4}"/>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6C798DF3-6751-448C-822A-D71E52EDB0C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Text Box 8">
            <a:extLst>
              <a:ext uri="{FF2B5EF4-FFF2-40B4-BE49-F238E27FC236}">
                <a16:creationId xmlns:a16="http://schemas.microsoft.com/office/drawing/2014/main" id="{A8932018-08E2-471E-AEFC-47C41125E2FD}"/>
              </a:ext>
            </a:extLst>
          </p:cNvPr>
          <p:cNvSpPr txBox="1">
            <a:spLocks noChangeArrowheads="1"/>
          </p:cNvSpPr>
          <p:nvPr/>
        </p:nvSpPr>
        <p:spPr bwMode="auto">
          <a:xfrm>
            <a:off x="1603944" y="542853"/>
            <a:ext cx="8893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2000" b="1" dirty="0">
                <a:solidFill>
                  <a:srgbClr val="0033CC"/>
                </a:solidFill>
              </a:rPr>
              <a:t>Сетевой коммутатор (</a:t>
            </a:r>
            <a:r>
              <a:rPr lang="ru-RU" altLang="ru-RU" sz="2000" b="1" i="1" dirty="0" err="1">
                <a:solidFill>
                  <a:srgbClr val="0033CC"/>
                </a:solidFill>
              </a:rPr>
              <a:t>Switch</a:t>
            </a:r>
            <a:r>
              <a:rPr lang="ru-RU" altLang="ru-RU" sz="2000" b="1" dirty="0">
                <a:solidFill>
                  <a:srgbClr val="0033CC"/>
                </a:solidFill>
              </a:rPr>
              <a:t>)</a:t>
            </a:r>
          </a:p>
        </p:txBody>
      </p:sp>
      <p:sp>
        <p:nvSpPr>
          <p:cNvPr id="5" name="Text Box 20">
            <a:extLst>
              <a:ext uri="{FF2B5EF4-FFF2-40B4-BE49-F238E27FC236}">
                <a16:creationId xmlns:a16="http://schemas.microsoft.com/office/drawing/2014/main" id="{BF3E5DE2-0D1B-4F45-A504-458157D400AC}"/>
              </a:ext>
            </a:extLst>
          </p:cNvPr>
          <p:cNvSpPr txBox="1">
            <a:spLocks noChangeArrowheads="1"/>
          </p:cNvSpPr>
          <p:nvPr/>
        </p:nvSpPr>
        <p:spPr bwMode="auto">
          <a:xfrm>
            <a:off x="1783332" y="4292600"/>
            <a:ext cx="8785225" cy="241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eaLnBrk="1" hangingPunct="1">
              <a:spcBef>
                <a:spcPct val="50000"/>
              </a:spcBef>
              <a:buClrTx/>
              <a:buSzTx/>
              <a:buFontTx/>
              <a:buNone/>
            </a:pPr>
            <a:r>
              <a:rPr lang="ru-RU" altLang="ru-RU" sz="1600" b="1" dirty="0"/>
              <a:t>Уровень функционирования </a:t>
            </a:r>
            <a:r>
              <a:rPr lang="ru-RU" altLang="ru-RU" sz="1600" dirty="0"/>
              <a:t>– канальный (МАС-адреса).         </a:t>
            </a:r>
          </a:p>
          <a:p>
            <a:pPr eaLnBrk="1" hangingPunct="1">
              <a:spcBef>
                <a:spcPct val="50000"/>
              </a:spcBef>
              <a:buClrTx/>
              <a:buSzTx/>
              <a:buFontTx/>
              <a:buNone/>
            </a:pPr>
            <a:r>
              <a:rPr lang="ru-RU" altLang="ru-RU" sz="1600" b="1" dirty="0"/>
              <a:t>Способы коммутации</a:t>
            </a:r>
            <a:r>
              <a:rPr lang="ru-RU" altLang="ru-RU" sz="1600" dirty="0"/>
              <a:t>: 1) Запоминание кадра и последующая передача; 2) Коммутация «на лету».</a:t>
            </a:r>
          </a:p>
          <a:p>
            <a:pPr eaLnBrk="1" hangingPunct="1">
              <a:spcBef>
                <a:spcPct val="50000"/>
              </a:spcBef>
              <a:buClrTx/>
              <a:buSzTx/>
              <a:buFontTx/>
              <a:buNone/>
            </a:pPr>
            <a:r>
              <a:rPr lang="ru-RU" altLang="ru-RU" sz="1600" b="1" dirty="0"/>
              <a:t>Симметричные</a:t>
            </a:r>
            <a:r>
              <a:rPr lang="ru-RU" altLang="ru-RU" sz="1600" dirty="0"/>
              <a:t> (10/10; 100/100) и асимметричные (10/100/1000)</a:t>
            </a:r>
          </a:p>
          <a:p>
            <a:pPr eaLnBrk="1" hangingPunct="1">
              <a:spcBef>
                <a:spcPct val="50000"/>
              </a:spcBef>
              <a:buClrTx/>
              <a:buSzTx/>
              <a:buFontTx/>
              <a:buNone/>
            </a:pPr>
            <a:r>
              <a:rPr lang="ru-RU" altLang="ru-RU" sz="1600" b="1" dirty="0"/>
              <a:t>Коммутаторы для рабочих групп и Магистральные коммутаторы </a:t>
            </a:r>
            <a:r>
              <a:rPr lang="ru-RU" altLang="ru-RU" sz="1600" dirty="0"/>
              <a:t>(10</a:t>
            </a:r>
            <a:r>
              <a:rPr lang="en-US" altLang="ru-RU" sz="1600" dirty="0"/>
              <a:t>G)</a:t>
            </a:r>
            <a:r>
              <a:rPr lang="ru-RU" altLang="ru-RU" sz="1600" dirty="0"/>
              <a:t>.</a:t>
            </a:r>
            <a:r>
              <a:rPr lang="ru-RU" altLang="ru-RU" sz="1600" b="0" dirty="0"/>
              <a:t> </a:t>
            </a:r>
          </a:p>
          <a:p>
            <a:pPr eaLnBrk="1" hangingPunct="1">
              <a:spcBef>
                <a:spcPct val="50000"/>
              </a:spcBef>
              <a:buClrTx/>
              <a:buSzTx/>
              <a:buFontTx/>
              <a:buNone/>
            </a:pPr>
            <a:r>
              <a:rPr lang="ru-RU" altLang="ru-RU" sz="1600" b="1" dirty="0">
                <a:solidFill>
                  <a:srgbClr val="0033CC"/>
                </a:solidFill>
              </a:rPr>
              <a:t>Коммутаторы 3-го уровня </a:t>
            </a:r>
            <a:r>
              <a:rPr lang="ru-RU" altLang="ru-RU" sz="1600" dirty="0"/>
              <a:t>(</a:t>
            </a:r>
            <a:r>
              <a:rPr lang="en-US" altLang="ru-RU" sz="1600" dirty="0"/>
              <a:t>IP</a:t>
            </a:r>
            <a:r>
              <a:rPr lang="ru-RU" altLang="ru-RU" sz="1600" dirty="0"/>
              <a:t>-адреса); </a:t>
            </a:r>
            <a:r>
              <a:rPr lang="ru-RU" altLang="ru-RU" sz="1600" b="1" dirty="0">
                <a:solidFill>
                  <a:srgbClr val="0033CC"/>
                </a:solidFill>
              </a:rPr>
              <a:t>4-го уровня </a:t>
            </a:r>
            <a:r>
              <a:rPr lang="en-US" altLang="ru-RU" sz="1600" dirty="0"/>
              <a:t>(TCP/UDP</a:t>
            </a:r>
            <a:r>
              <a:rPr lang="ru-RU" altLang="ru-RU" sz="1600" dirty="0"/>
              <a:t>-порты).</a:t>
            </a:r>
          </a:p>
          <a:p>
            <a:pPr eaLnBrk="1" hangingPunct="1">
              <a:spcBef>
                <a:spcPct val="50000"/>
              </a:spcBef>
              <a:buClrTx/>
              <a:buSzTx/>
              <a:buFontTx/>
              <a:buNone/>
            </a:pPr>
            <a:r>
              <a:rPr lang="ru-RU" altLang="ru-RU" sz="1600" b="0" dirty="0"/>
              <a:t> </a:t>
            </a:r>
          </a:p>
        </p:txBody>
      </p:sp>
      <p:grpSp>
        <p:nvGrpSpPr>
          <p:cNvPr id="6" name="Group 23">
            <a:extLst>
              <a:ext uri="{FF2B5EF4-FFF2-40B4-BE49-F238E27FC236}">
                <a16:creationId xmlns:a16="http://schemas.microsoft.com/office/drawing/2014/main" id="{458125CD-05A3-438F-AA12-BD27F906DEBB}"/>
              </a:ext>
            </a:extLst>
          </p:cNvPr>
          <p:cNvGrpSpPr>
            <a:grpSpLocks/>
          </p:cNvGrpSpPr>
          <p:nvPr/>
        </p:nvGrpSpPr>
        <p:grpSpPr bwMode="auto">
          <a:xfrm>
            <a:off x="1783332" y="1332488"/>
            <a:ext cx="8785225" cy="2655887"/>
            <a:chOff x="113" y="981"/>
            <a:chExt cx="5534" cy="1673"/>
          </a:xfrm>
        </p:grpSpPr>
        <p:graphicFrame>
          <p:nvGraphicFramePr>
            <p:cNvPr id="7" name="Object 16">
              <a:extLst>
                <a:ext uri="{FF2B5EF4-FFF2-40B4-BE49-F238E27FC236}">
                  <a16:creationId xmlns:a16="http://schemas.microsoft.com/office/drawing/2014/main" id="{0E698E22-187D-4A7C-92D2-9533412D2F80}"/>
                </a:ext>
              </a:extLst>
            </p:cNvPr>
            <p:cNvGraphicFramePr>
              <a:graphicFrameLocks noChangeAspect="1"/>
            </p:cNvGraphicFramePr>
            <p:nvPr/>
          </p:nvGraphicFramePr>
          <p:xfrm>
            <a:off x="2925" y="981"/>
            <a:ext cx="2722" cy="1407"/>
          </p:xfrm>
          <a:graphic>
            <a:graphicData uri="http://schemas.openxmlformats.org/presentationml/2006/ole">
              <mc:AlternateContent xmlns:mc="http://schemas.openxmlformats.org/markup-compatibility/2006">
                <mc:Choice xmlns:v="urn:schemas-microsoft-com:vml" Requires="v">
                  <p:oleObj spid="_x0000_s57398" name="Точечный рисунок" r:id="rId3" imgW="5304762" imgH="2742857" progId="Paint.Picture">
                    <p:embed/>
                  </p:oleObj>
                </mc:Choice>
                <mc:Fallback>
                  <p:oleObj name="Точечный рисунок" r:id="rId3" imgW="5304762" imgH="2742857" progId="Paint.Picture">
                    <p:embed/>
                    <p:pic>
                      <p:nvPicPr>
                        <p:cNvPr id="43017" name="Object 16">
                          <a:extLst>
                            <a:ext uri="{FF2B5EF4-FFF2-40B4-BE49-F238E27FC236}">
                              <a16:creationId xmlns:a16="http://schemas.microsoft.com/office/drawing/2014/main" id="{DB18F369-843E-40E6-BF15-F5FB627DD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 y="981"/>
                          <a:ext cx="2722" cy="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9">
              <a:extLst>
                <a:ext uri="{FF2B5EF4-FFF2-40B4-BE49-F238E27FC236}">
                  <a16:creationId xmlns:a16="http://schemas.microsoft.com/office/drawing/2014/main" id="{D980CA2B-9BBB-402B-9600-2BC0F33C30AD}"/>
                </a:ext>
              </a:extLst>
            </p:cNvPr>
            <p:cNvGraphicFramePr>
              <a:graphicFrameLocks noChangeAspect="1"/>
            </p:cNvGraphicFramePr>
            <p:nvPr/>
          </p:nvGraphicFramePr>
          <p:xfrm>
            <a:off x="113" y="981"/>
            <a:ext cx="2767" cy="1407"/>
          </p:xfrm>
          <a:graphic>
            <a:graphicData uri="http://schemas.openxmlformats.org/presentationml/2006/ole">
              <mc:AlternateContent xmlns:mc="http://schemas.openxmlformats.org/markup-compatibility/2006">
                <mc:Choice xmlns:v="urn:schemas-microsoft-com:vml" Requires="v">
                  <p:oleObj spid="_x0000_s57399" name="Точечный рисунок" r:id="rId5" imgW="5582429" imgH="2838846" progId="Paint.Picture">
                    <p:embed/>
                  </p:oleObj>
                </mc:Choice>
                <mc:Fallback>
                  <p:oleObj name="Точечный рисунок" r:id="rId5" imgW="5582429" imgH="2838846" progId="Paint.Picture">
                    <p:embed/>
                    <p:pic>
                      <p:nvPicPr>
                        <p:cNvPr id="43018" name="Object 19">
                          <a:extLst>
                            <a:ext uri="{FF2B5EF4-FFF2-40B4-BE49-F238E27FC236}">
                              <a16:creationId xmlns:a16="http://schemas.microsoft.com/office/drawing/2014/main" id="{9098A491-07DD-4899-8292-587B861751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 y="981"/>
                          <a:ext cx="2767" cy="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21">
              <a:extLst>
                <a:ext uri="{FF2B5EF4-FFF2-40B4-BE49-F238E27FC236}">
                  <a16:creationId xmlns:a16="http://schemas.microsoft.com/office/drawing/2014/main" id="{B8694D63-CDF5-4FF7-93FC-E3C7788FFDD4}"/>
                </a:ext>
              </a:extLst>
            </p:cNvPr>
            <p:cNvSpPr txBox="1">
              <a:spLocks noChangeArrowheads="1"/>
            </p:cNvSpPr>
            <p:nvPr/>
          </p:nvSpPr>
          <p:spPr bwMode="auto">
            <a:xfrm>
              <a:off x="113" y="2462"/>
              <a:ext cx="272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400" b="1" dirty="0">
                  <a:solidFill>
                    <a:srgbClr val="0033CC"/>
                  </a:solidFill>
                </a:rPr>
                <a:t>На основе коммутационной матрицы</a:t>
              </a:r>
            </a:p>
          </p:txBody>
        </p:sp>
        <p:sp>
          <p:nvSpPr>
            <p:cNvPr id="10" name="Text Box 22">
              <a:extLst>
                <a:ext uri="{FF2B5EF4-FFF2-40B4-BE49-F238E27FC236}">
                  <a16:creationId xmlns:a16="http://schemas.microsoft.com/office/drawing/2014/main" id="{D5F2E97E-B799-48A0-AEBF-3DCE360644D3}"/>
                </a:ext>
              </a:extLst>
            </p:cNvPr>
            <p:cNvSpPr txBox="1">
              <a:spLocks noChangeArrowheads="1"/>
            </p:cNvSpPr>
            <p:nvPr/>
          </p:nvSpPr>
          <p:spPr bwMode="auto">
            <a:xfrm>
              <a:off x="2925" y="2451"/>
              <a:ext cx="272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400" b="1" dirty="0">
                  <a:solidFill>
                    <a:srgbClr val="0033CC"/>
                  </a:solidFill>
                </a:rPr>
                <a:t>С разделяемой памятью</a:t>
              </a:r>
            </a:p>
          </p:txBody>
        </p:sp>
      </p:grpSp>
    </p:spTree>
    <p:extLst>
      <p:ext uri="{BB962C8B-B14F-4D97-AF65-F5344CB8AC3E}">
        <p14:creationId xmlns:p14="http://schemas.microsoft.com/office/powerpoint/2010/main" val="13753824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8">
            <a:extLst>
              <a:ext uri="{FF2B5EF4-FFF2-40B4-BE49-F238E27FC236}">
                <a16:creationId xmlns:a16="http://schemas.microsoft.com/office/drawing/2014/main" id="{04FAD86D-45AD-4D53-A108-8635E3151A4D}"/>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3720ACFF-1173-4A83-A5B3-A50B5F58C0E3}"/>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Text Box 8">
            <a:extLst>
              <a:ext uri="{FF2B5EF4-FFF2-40B4-BE49-F238E27FC236}">
                <a16:creationId xmlns:a16="http://schemas.microsoft.com/office/drawing/2014/main" id="{72E8F20E-56FB-44F7-8B34-3B8470A78AC2}"/>
              </a:ext>
            </a:extLst>
          </p:cNvPr>
          <p:cNvSpPr txBox="1">
            <a:spLocks noChangeArrowheads="1"/>
          </p:cNvSpPr>
          <p:nvPr/>
        </p:nvSpPr>
        <p:spPr bwMode="auto">
          <a:xfrm>
            <a:off x="1603944" y="542853"/>
            <a:ext cx="8893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2000" b="1" dirty="0">
                <a:solidFill>
                  <a:srgbClr val="0033CC"/>
                </a:solidFill>
              </a:rPr>
              <a:t>Процедура разрешения адресов. Протокол </a:t>
            </a:r>
            <a:r>
              <a:rPr lang="en-US" altLang="ru-RU" sz="2000" b="1" dirty="0">
                <a:solidFill>
                  <a:srgbClr val="0033CC"/>
                </a:solidFill>
              </a:rPr>
              <a:t>ARP.</a:t>
            </a:r>
            <a:endParaRPr lang="ru-RU" altLang="ru-RU" sz="2000" b="1" dirty="0">
              <a:solidFill>
                <a:srgbClr val="0033CC"/>
              </a:solidFill>
            </a:endParaRPr>
          </a:p>
        </p:txBody>
      </p:sp>
      <p:pic>
        <p:nvPicPr>
          <p:cNvPr id="7" name="Рисунок 6">
            <a:extLst>
              <a:ext uri="{FF2B5EF4-FFF2-40B4-BE49-F238E27FC236}">
                <a16:creationId xmlns:a16="http://schemas.microsoft.com/office/drawing/2014/main" id="{67661843-1F62-40EA-BAA3-55E787F83D5C}"/>
              </a:ext>
            </a:extLst>
          </p:cNvPr>
          <p:cNvPicPr>
            <a:picLocks noChangeAspect="1"/>
          </p:cNvPicPr>
          <p:nvPr/>
        </p:nvPicPr>
        <p:blipFill>
          <a:blip r:embed="rId2"/>
          <a:stretch>
            <a:fillRect/>
          </a:stretch>
        </p:blipFill>
        <p:spPr>
          <a:xfrm>
            <a:off x="2214563" y="1143226"/>
            <a:ext cx="7219724" cy="5412578"/>
          </a:xfrm>
          <a:prstGeom prst="rect">
            <a:avLst/>
          </a:prstGeom>
        </p:spPr>
      </p:pic>
    </p:spTree>
    <p:extLst>
      <p:ext uri="{BB962C8B-B14F-4D97-AF65-F5344CB8AC3E}">
        <p14:creationId xmlns:p14="http://schemas.microsoft.com/office/powerpoint/2010/main" val="36079986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93363059-20C4-455F-8B35-ECBC8DB6BA43}"/>
              </a:ext>
            </a:extLst>
          </p:cNvPr>
          <p:cNvPicPr>
            <a:picLocks noChangeAspect="1"/>
          </p:cNvPicPr>
          <p:nvPr/>
        </p:nvPicPr>
        <p:blipFill>
          <a:blip r:embed="rId2"/>
          <a:stretch>
            <a:fillRect/>
          </a:stretch>
        </p:blipFill>
        <p:spPr>
          <a:xfrm>
            <a:off x="2233612" y="1102179"/>
            <a:ext cx="7724775" cy="5267325"/>
          </a:xfrm>
          <a:prstGeom prst="rect">
            <a:avLst/>
          </a:prstGeom>
        </p:spPr>
      </p:pic>
      <p:sp>
        <p:nvSpPr>
          <p:cNvPr id="5" name="Text Box 8">
            <a:extLst>
              <a:ext uri="{FF2B5EF4-FFF2-40B4-BE49-F238E27FC236}">
                <a16:creationId xmlns:a16="http://schemas.microsoft.com/office/drawing/2014/main" id="{B99D1EC2-3974-4F53-AC54-1CCE15F6D519}"/>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6" name="Line 9">
            <a:extLst>
              <a:ext uri="{FF2B5EF4-FFF2-40B4-BE49-F238E27FC236}">
                <a16:creationId xmlns:a16="http://schemas.microsoft.com/office/drawing/2014/main" id="{4C519E9A-C3C0-4B8B-A88F-FAA91C2CBE1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7" name="Text Box 8">
            <a:extLst>
              <a:ext uri="{FF2B5EF4-FFF2-40B4-BE49-F238E27FC236}">
                <a16:creationId xmlns:a16="http://schemas.microsoft.com/office/drawing/2014/main" id="{01A068C3-E214-4BA7-8540-DA23C18DDE38}"/>
              </a:ext>
            </a:extLst>
          </p:cNvPr>
          <p:cNvSpPr txBox="1">
            <a:spLocks noChangeArrowheads="1"/>
          </p:cNvSpPr>
          <p:nvPr/>
        </p:nvSpPr>
        <p:spPr bwMode="auto">
          <a:xfrm>
            <a:off x="1603944" y="542853"/>
            <a:ext cx="8893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2000" b="1" dirty="0">
                <a:solidFill>
                  <a:srgbClr val="0033CC"/>
                </a:solidFill>
              </a:rPr>
              <a:t>Процедура разрешения адресов. Протокол </a:t>
            </a:r>
            <a:r>
              <a:rPr lang="en-US" altLang="ru-RU" sz="2000" b="1" dirty="0">
                <a:solidFill>
                  <a:srgbClr val="0033CC"/>
                </a:solidFill>
              </a:rPr>
              <a:t>ARP.</a:t>
            </a:r>
            <a:endParaRPr lang="ru-RU" altLang="ru-RU" sz="2000" b="1" dirty="0">
              <a:solidFill>
                <a:srgbClr val="0033CC"/>
              </a:solidFill>
            </a:endParaRPr>
          </a:p>
        </p:txBody>
      </p:sp>
    </p:spTree>
    <p:extLst>
      <p:ext uri="{BB962C8B-B14F-4D97-AF65-F5344CB8AC3E}">
        <p14:creationId xmlns:p14="http://schemas.microsoft.com/office/powerpoint/2010/main" val="2586805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7E649465-91C0-480E-A1EA-0D669F4C6F60}"/>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E61D9EAF-144E-4935-90E2-6F239FD9F9FF}"/>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Text Box 8">
            <a:extLst>
              <a:ext uri="{FF2B5EF4-FFF2-40B4-BE49-F238E27FC236}">
                <a16:creationId xmlns:a16="http://schemas.microsoft.com/office/drawing/2014/main" id="{2BDACE3A-B147-427D-9D2C-9E232764AADF}"/>
              </a:ext>
            </a:extLst>
          </p:cNvPr>
          <p:cNvSpPr txBox="1">
            <a:spLocks noChangeArrowheads="1"/>
          </p:cNvSpPr>
          <p:nvPr/>
        </p:nvSpPr>
        <p:spPr bwMode="auto">
          <a:xfrm>
            <a:off x="1603944" y="542853"/>
            <a:ext cx="8893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2000" b="1" dirty="0">
                <a:solidFill>
                  <a:srgbClr val="0033CC"/>
                </a:solidFill>
              </a:rPr>
              <a:t>Процедура разрешения адресов. Протокол </a:t>
            </a:r>
            <a:r>
              <a:rPr lang="en-US" altLang="ru-RU" sz="2000" b="1" dirty="0">
                <a:solidFill>
                  <a:srgbClr val="0033CC"/>
                </a:solidFill>
              </a:rPr>
              <a:t>ARP.</a:t>
            </a:r>
            <a:endParaRPr lang="ru-RU" altLang="ru-RU" sz="2000" b="1" dirty="0">
              <a:solidFill>
                <a:srgbClr val="0033CC"/>
              </a:solidFill>
            </a:endParaRPr>
          </a:p>
        </p:txBody>
      </p:sp>
      <p:pic>
        <p:nvPicPr>
          <p:cNvPr id="5" name="Рисунок 4">
            <a:extLst>
              <a:ext uri="{FF2B5EF4-FFF2-40B4-BE49-F238E27FC236}">
                <a16:creationId xmlns:a16="http://schemas.microsoft.com/office/drawing/2014/main" id="{F6CC583B-BCBE-4C22-A3D3-7BAB268BA941}"/>
              </a:ext>
            </a:extLst>
          </p:cNvPr>
          <p:cNvPicPr>
            <a:picLocks noChangeAspect="1"/>
          </p:cNvPicPr>
          <p:nvPr/>
        </p:nvPicPr>
        <p:blipFill>
          <a:blip r:embed="rId2"/>
          <a:stretch>
            <a:fillRect/>
          </a:stretch>
        </p:blipFill>
        <p:spPr>
          <a:xfrm>
            <a:off x="2271712" y="1256165"/>
            <a:ext cx="7648575" cy="5419725"/>
          </a:xfrm>
          <a:prstGeom prst="rect">
            <a:avLst/>
          </a:prstGeom>
        </p:spPr>
      </p:pic>
    </p:spTree>
    <p:extLst>
      <p:ext uri="{BB962C8B-B14F-4D97-AF65-F5344CB8AC3E}">
        <p14:creationId xmlns:p14="http://schemas.microsoft.com/office/powerpoint/2010/main" val="525185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280132E8-8A07-496E-B497-F86E1F0584A3}"/>
              </a:ext>
            </a:extLst>
          </p:cNvPr>
          <p:cNvPicPr>
            <a:picLocks noChangeAspect="1"/>
          </p:cNvPicPr>
          <p:nvPr/>
        </p:nvPicPr>
        <p:blipFill>
          <a:blip r:embed="rId2"/>
          <a:stretch>
            <a:fillRect/>
          </a:stretch>
        </p:blipFill>
        <p:spPr>
          <a:xfrm>
            <a:off x="2364238" y="1361849"/>
            <a:ext cx="7273245" cy="5013248"/>
          </a:xfrm>
          <a:prstGeom prst="rect">
            <a:avLst/>
          </a:prstGeom>
        </p:spPr>
      </p:pic>
      <p:sp>
        <p:nvSpPr>
          <p:cNvPr id="3" name="Text Box 8">
            <a:extLst>
              <a:ext uri="{FF2B5EF4-FFF2-40B4-BE49-F238E27FC236}">
                <a16:creationId xmlns:a16="http://schemas.microsoft.com/office/drawing/2014/main" id="{44ACFFD9-4AFB-4FBD-9E8A-DB030A65B68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74833DF6-DDC2-461F-9750-DA0CF7DBE01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Text Box 8">
            <a:extLst>
              <a:ext uri="{FF2B5EF4-FFF2-40B4-BE49-F238E27FC236}">
                <a16:creationId xmlns:a16="http://schemas.microsoft.com/office/drawing/2014/main" id="{EFADCE6E-5337-4C38-A803-F5DD102F9727}"/>
              </a:ext>
            </a:extLst>
          </p:cNvPr>
          <p:cNvSpPr txBox="1">
            <a:spLocks noChangeArrowheads="1"/>
          </p:cNvSpPr>
          <p:nvPr/>
        </p:nvSpPr>
        <p:spPr bwMode="auto">
          <a:xfrm>
            <a:off x="1603944" y="542853"/>
            <a:ext cx="8893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2000" b="1" dirty="0">
                <a:solidFill>
                  <a:srgbClr val="0033CC"/>
                </a:solidFill>
              </a:rPr>
              <a:t>Процедура разрешения адресов. Протокол </a:t>
            </a:r>
            <a:r>
              <a:rPr lang="en-US" altLang="ru-RU" sz="2000" b="1" dirty="0">
                <a:solidFill>
                  <a:srgbClr val="0033CC"/>
                </a:solidFill>
              </a:rPr>
              <a:t>ARP.</a:t>
            </a:r>
            <a:endParaRPr lang="ru-RU" altLang="ru-RU" sz="2000" b="1" dirty="0">
              <a:solidFill>
                <a:srgbClr val="0033CC"/>
              </a:solidFill>
            </a:endParaRPr>
          </a:p>
        </p:txBody>
      </p:sp>
    </p:spTree>
    <p:extLst>
      <p:ext uri="{BB962C8B-B14F-4D97-AF65-F5344CB8AC3E}">
        <p14:creationId xmlns:p14="http://schemas.microsoft.com/office/powerpoint/2010/main" val="5644082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6D037457-100E-4E8F-B1D5-B735F7C33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258" y="1139375"/>
            <a:ext cx="7373257" cy="5529943"/>
          </a:xfrm>
          <a:prstGeom prst="rect">
            <a:avLst/>
          </a:prstGeom>
        </p:spPr>
      </p:pic>
      <p:sp>
        <p:nvSpPr>
          <p:cNvPr id="4" name="Text Box 8">
            <a:extLst>
              <a:ext uri="{FF2B5EF4-FFF2-40B4-BE49-F238E27FC236}">
                <a16:creationId xmlns:a16="http://schemas.microsoft.com/office/drawing/2014/main" id="{C6CFB70D-A311-44C9-B911-445ECCAD392E}"/>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9D8C007C-5E7A-42B3-B1DE-6E9F3B0A7463}"/>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Text Box 8">
            <a:extLst>
              <a:ext uri="{FF2B5EF4-FFF2-40B4-BE49-F238E27FC236}">
                <a16:creationId xmlns:a16="http://schemas.microsoft.com/office/drawing/2014/main" id="{1350BAE1-2425-4CE0-8DAB-F58C94FBD6F6}"/>
              </a:ext>
            </a:extLst>
          </p:cNvPr>
          <p:cNvSpPr txBox="1">
            <a:spLocks noChangeArrowheads="1"/>
          </p:cNvSpPr>
          <p:nvPr/>
        </p:nvSpPr>
        <p:spPr bwMode="auto">
          <a:xfrm>
            <a:off x="1603944" y="542853"/>
            <a:ext cx="8893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2000" b="1" dirty="0">
                <a:solidFill>
                  <a:srgbClr val="0033CC"/>
                </a:solidFill>
              </a:rPr>
              <a:t>Процедура разрешения адресов. Протокол </a:t>
            </a:r>
            <a:r>
              <a:rPr lang="en-US" altLang="ru-RU" sz="2000" b="1" dirty="0">
                <a:solidFill>
                  <a:srgbClr val="0033CC"/>
                </a:solidFill>
              </a:rPr>
              <a:t>ARP.</a:t>
            </a:r>
            <a:endParaRPr lang="ru-RU" altLang="ru-RU" sz="2000" b="1" dirty="0">
              <a:solidFill>
                <a:srgbClr val="0033CC"/>
              </a:solidFill>
            </a:endParaRPr>
          </a:p>
        </p:txBody>
      </p:sp>
    </p:spTree>
    <p:extLst>
      <p:ext uri="{BB962C8B-B14F-4D97-AF65-F5344CB8AC3E}">
        <p14:creationId xmlns:p14="http://schemas.microsoft.com/office/powerpoint/2010/main" val="426698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8">
            <a:extLst>
              <a:ext uri="{FF2B5EF4-FFF2-40B4-BE49-F238E27FC236}">
                <a16:creationId xmlns:a16="http://schemas.microsoft.com/office/drawing/2014/main" id="{FC5F8F0B-70D5-4489-8758-BFAEE949A302}"/>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6" name="Прямоугольник 5">
            <a:extLst>
              <a:ext uri="{FF2B5EF4-FFF2-40B4-BE49-F238E27FC236}">
                <a16:creationId xmlns:a16="http://schemas.microsoft.com/office/drawing/2014/main" id="{1B0D6222-047A-4C2E-8D3C-807E6CEF19BA}"/>
              </a:ext>
            </a:extLst>
          </p:cNvPr>
          <p:cNvSpPr/>
          <p:nvPr/>
        </p:nvSpPr>
        <p:spPr>
          <a:xfrm>
            <a:off x="802104" y="343450"/>
            <a:ext cx="10668000" cy="646331"/>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Каналообразующая аппаратура с временным разделением каналов.</a:t>
            </a:r>
          </a:p>
          <a:p>
            <a:pPr algn="ctr"/>
            <a:r>
              <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rPr>
              <a:t>Временное мультиплексирование.</a:t>
            </a:r>
          </a:p>
        </p:txBody>
      </p:sp>
      <p:cxnSp>
        <p:nvCxnSpPr>
          <p:cNvPr id="7" name="Прямая соединительная линия 6">
            <a:extLst>
              <a:ext uri="{FF2B5EF4-FFF2-40B4-BE49-F238E27FC236}">
                <a16:creationId xmlns:a16="http://schemas.microsoft.com/office/drawing/2014/main" id="{A4C5517F-06A3-458A-93FE-D0F9D9C469F0}"/>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9938" name="Picture 2" descr="ВРК">
            <a:extLst>
              <a:ext uri="{FF2B5EF4-FFF2-40B4-BE49-F238E27FC236}">
                <a16:creationId xmlns:a16="http://schemas.microsoft.com/office/drawing/2014/main" id="{5DD60470-EB73-4B55-A4AE-B8968D8B8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8339"/>
          <a:stretch>
            <a:fillRect/>
          </a:stretch>
        </p:blipFill>
        <p:spPr bwMode="auto">
          <a:xfrm>
            <a:off x="2884397" y="1214044"/>
            <a:ext cx="5983557" cy="44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1DAFA7A-256E-46C2-8BFA-C98CDA5F80A2}"/>
              </a:ext>
            </a:extLst>
          </p:cNvPr>
          <p:cNvSpPr txBox="1"/>
          <p:nvPr/>
        </p:nvSpPr>
        <p:spPr>
          <a:xfrm>
            <a:off x="9092241" y="4364966"/>
            <a:ext cx="1863306" cy="369332"/>
          </a:xfrm>
          <a:prstGeom prst="rect">
            <a:avLst/>
          </a:prstGeom>
          <a:noFill/>
        </p:spPr>
        <p:txBody>
          <a:bodyPr wrap="square" rtlCol="0">
            <a:spAutoFit/>
          </a:bodyPr>
          <a:lstStyle/>
          <a:p>
            <a:r>
              <a:rPr lang="ru-RU" dirty="0" err="1"/>
              <a:t>Тп</a:t>
            </a:r>
            <a:r>
              <a:rPr lang="ru-RU" dirty="0"/>
              <a:t> = </a:t>
            </a:r>
            <a:r>
              <a:rPr lang="ru-RU" dirty="0" err="1"/>
              <a:t>Тд</a:t>
            </a:r>
            <a:r>
              <a:rPr lang="ru-RU" dirty="0"/>
              <a:t>= 125 мкс</a:t>
            </a:r>
          </a:p>
        </p:txBody>
      </p:sp>
    </p:spTree>
    <p:extLst>
      <p:ext uri="{BB962C8B-B14F-4D97-AF65-F5344CB8AC3E}">
        <p14:creationId xmlns:p14="http://schemas.microsoft.com/office/powerpoint/2010/main" val="9625097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B04BDF49-2B9F-4034-B2F7-D8CADF71EA08}"/>
              </a:ext>
            </a:extLst>
          </p:cNvPr>
          <p:cNvSpPr/>
          <p:nvPr/>
        </p:nvSpPr>
        <p:spPr>
          <a:xfrm>
            <a:off x="537029" y="963647"/>
            <a:ext cx="11117941" cy="2308324"/>
          </a:xfrm>
          <a:prstGeom prst="rect">
            <a:avLst/>
          </a:prstGeom>
        </p:spPr>
        <p:txBody>
          <a:bodyPr wrap="square">
            <a:spAutoFit/>
          </a:bodyPr>
          <a:lstStyle/>
          <a:p>
            <a:pPr indent="457200" algn="just">
              <a:spcAft>
                <a:spcPts val="0"/>
              </a:spcAft>
            </a:pPr>
            <a:r>
              <a:rPr lang="ru-RU" sz="1600" dirty="0">
                <a:latin typeface="Times New Roman" panose="02020603050405020304" pitchFamily="18" charset="0"/>
                <a:ea typeface="Times New Roman" panose="02020603050405020304" pitchFamily="18" charset="0"/>
              </a:rPr>
              <a:t>Виртуальной локальной сетью (</a:t>
            </a:r>
            <a:r>
              <a:rPr lang="ru-RU" sz="1600" i="1" dirty="0" err="1">
                <a:latin typeface="Times New Roman" panose="02020603050405020304" pitchFamily="18" charset="0"/>
                <a:ea typeface="Times New Roman" panose="02020603050405020304" pitchFamily="18" charset="0"/>
              </a:rPr>
              <a:t>Virtual</a:t>
            </a:r>
            <a:r>
              <a:rPr lang="ru-RU" sz="1600" i="1" dirty="0">
                <a:latin typeface="Times New Roman" panose="02020603050405020304" pitchFamily="18" charset="0"/>
                <a:ea typeface="Times New Roman" panose="02020603050405020304" pitchFamily="18" charset="0"/>
              </a:rPr>
              <a:t> LAN, </a:t>
            </a:r>
            <a:r>
              <a:rPr lang="ru-RU" sz="1600" b="1" i="1" dirty="0">
                <a:latin typeface="Times New Roman" panose="02020603050405020304" pitchFamily="18" charset="0"/>
                <a:ea typeface="Times New Roman" panose="02020603050405020304" pitchFamily="18" charset="0"/>
              </a:rPr>
              <a:t>VLAN</a:t>
            </a:r>
            <a:r>
              <a:rPr lang="ru-RU" sz="1600" dirty="0">
                <a:latin typeface="Times New Roman" panose="02020603050405020304" pitchFamily="18" charset="0"/>
                <a:ea typeface="Times New Roman" panose="02020603050405020304" pitchFamily="18" charset="0"/>
              </a:rPr>
              <a:t>) называется совокупность узлов некоторой компьютерной сети, трафик которой, в том числе широковещательный, на канальном уровне полностью </a:t>
            </a:r>
            <a:r>
              <a:rPr lang="ru-RU" sz="1600" b="1" dirty="0">
                <a:solidFill>
                  <a:srgbClr val="0033CC"/>
                </a:solidFill>
                <a:latin typeface="Times New Roman" panose="02020603050405020304" pitchFamily="18" charset="0"/>
                <a:ea typeface="Times New Roman" panose="02020603050405020304" pitchFamily="18" charset="0"/>
              </a:rPr>
              <a:t>изолирован</a:t>
            </a:r>
            <a:r>
              <a:rPr lang="ru-RU" sz="1600" dirty="0">
                <a:latin typeface="Times New Roman" panose="02020603050405020304" pitchFamily="18" charset="0"/>
                <a:ea typeface="Times New Roman" panose="02020603050405020304" pitchFamily="18" charset="0"/>
              </a:rPr>
              <a:t> от трафика других узлов этой сети.  Это означает, что передача кадров между разными виртуальными сетями на основании МАС-адреса невозможна.</a:t>
            </a:r>
          </a:p>
          <a:p>
            <a:pPr indent="450215" algn="just">
              <a:spcAft>
                <a:spcPts val="0"/>
              </a:spcAft>
            </a:pPr>
            <a:r>
              <a:rPr lang="ru-RU" sz="1600" dirty="0">
                <a:latin typeface="Times New Roman" panose="02020603050405020304" pitchFamily="18" charset="0"/>
                <a:ea typeface="Times New Roman" panose="02020603050405020304" pitchFamily="18" charset="0"/>
              </a:rPr>
              <a:t>Основное назначение технологии </a:t>
            </a:r>
            <a:r>
              <a:rPr lang="ru-RU" sz="1600" i="1" dirty="0">
                <a:latin typeface="Times New Roman" panose="02020603050405020304" pitchFamily="18" charset="0"/>
                <a:ea typeface="Times New Roman" panose="02020603050405020304" pitchFamily="18" charset="0"/>
              </a:rPr>
              <a:t>VLAN</a:t>
            </a:r>
            <a:r>
              <a:rPr lang="ru-RU" sz="1600" dirty="0">
                <a:latin typeface="Times New Roman" panose="02020603050405020304" pitchFamily="18" charset="0"/>
                <a:ea typeface="Times New Roman" panose="02020603050405020304" pitchFamily="18" charset="0"/>
              </a:rPr>
              <a:t> – </a:t>
            </a:r>
            <a:r>
              <a:rPr lang="ru-RU" sz="1600" b="1" dirty="0">
                <a:solidFill>
                  <a:srgbClr val="0033CC"/>
                </a:solidFill>
                <a:latin typeface="Times New Roman" panose="02020603050405020304" pitchFamily="18" charset="0"/>
                <a:ea typeface="Times New Roman" panose="02020603050405020304" pitchFamily="18" charset="0"/>
              </a:rPr>
              <a:t>недопущение трафика из одной сети в другую</a:t>
            </a:r>
            <a:r>
              <a:rPr lang="ru-RU" sz="1600" dirty="0">
                <a:latin typeface="Times New Roman" panose="02020603050405020304" pitchFamily="18" charset="0"/>
                <a:ea typeface="Times New Roman" panose="02020603050405020304" pitchFamily="18" charset="0"/>
              </a:rPr>
              <a:t>. Это делается либо с целью увеличения реальной пропускной способности сегментов сети, или с целью защиты от несанкционированного доступа. Виртуальные сети возможно создавать на основе коммутаторов из групп пользователей, основываясь на их задачах, а не по физическому расположению в сети. </a:t>
            </a:r>
            <a:r>
              <a:rPr lang="ru-RU" sz="1600" i="1" dirty="0">
                <a:latin typeface="Times New Roman" panose="02020603050405020304" pitchFamily="18" charset="0"/>
                <a:ea typeface="Times New Roman" panose="02020603050405020304" pitchFamily="18" charset="0"/>
              </a:rPr>
              <a:t>VLAN</a:t>
            </a:r>
            <a:r>
              <a:rPr lang="ru-RU" sz="1600" dirty="0">
                <a:latin typeface="Times New Roman" panose="02020603050405020304" pitchFamily="18" charset="0"/>
                <a:ea typeface="Times New Roman" panose="02020603050405020304" pitchFamily="18" charset="0"/>
              </a:rPr>
              <a:t> могут быть построены на базе одного или нескольких коммутаторов.</a:t>
            </a:r>
          </a:p>
          <a:p>
            <a:pPr indent="450215" algn="just">
              <a:spcAft>
                <a:spcPts val="0"/>
              </a:spcAft>
            </a:pPr>
            <a:endParaRPr lang="ru-RU" sz="1600" dirty="0">
              <a:latin typeface="Times New Roman" panose="02020603050405020304" pitchFamily="18" charset="0"/>
              <a:ea typeface="Times New Roman" panose="02020603050405020304" pitchFamily="18" charset="0"/>
            </a:endParaRPr>
          </a:p>
          <a:p>
            <a:pPr indent="450215" algn="ctr">
              <a:spcAft>
                <a:spcPts val="0"/>
              </a:spcAft>
            </a:pPr>
            <a:r>
              <a:rPr lang="ru-RU" sz="1600" b="1" dirty="0">
                <a:solidFill>
                  <a:srgbClr val="3324A4"/>
                </a:solidFill>
                <a:effectLst/>
                <a:latin typeface="Times New Roman" panose="02020603050405020304" pitchFamily="18" charset="0"/>
                <a:ea typeface="Times New Roman" panose="02020603050405020304" pitchFamily="18" charset="0"/>
              </a:rPr>
              <a:t>Виртуальная сеть на базе одного коммутатора</a:t>
            </a:r>
          </a:p>
        </p:txBody>
      </p:sp>
      <p:sp>
        <p:nvSpPr>
          <p:cNvPr id="3" name="Text Box 8">
            <a:extLst>
              <a:ext uri="{FF2B5EF4-FFF2-40B4-BE49-F238E27FC236}">
                <a16:creationId xmlns:a16="http://schemas.microsoft.com/office/drawing/2014/main" id="{FB250BC5-51E6-4288-AFF1-30A272572A44}"/>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979AA787-9B46-4266-B0C3-CF37CC8911D8}"/>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Text Box 6">
            <a:extLst>
              <a:ext uri="{FF2B5EF4-FFF2-40B4-BE49-F238E27FC236}">
                <a16:creationId xmlns:a16="http://schemas.microsoft.com/office/drawing/2014/main" id="{83E4EC22-FEBD-4369-9CAD-5DD0C5DFAD41}"/>
              </a:ext>
            </a:extLst>
          </p:cNvPr>
          <p:cNvSpPr txBox="1">
            <a:spLocks noChangeArrowheads="1"/>
          </p:cNvSpPr>
          <p:nvPr/>
        </p:nvSpPr>
        <p:spPr bwMode="auto">
          <a:xfrm>
            <a:off x="1513510" y="551656"/>
            <a:ext cx="8785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lang="ru-RU" altLang="ru-RU" sz="2400" b="1" dirty="0">
                <a:solidFill>
                  <a:srgbClr val="0033CC"/>
                </a:solidFill>
              </a:rPr>
              <a:t>Виртуальные ЛКС (</a:t>
            </a:r>
            <a:r>
              <a:rPr lang="ru-RU" altLang="ru-RU" sz="2400" b="1" i="1" dirty="0">
                <a:solidFill>
                  <a:srgbClr val="0033CC"/>
                </a:solidFill>
              </a:rPr>
              <a:t>VLAN</a:t>
            </a:r>
            <a:r>
              <a:rPr lang="ru-RU" altLang="ru-RU" sz="2400" b="1" dirty="0">
                <a:solidFill>
                  <a:srgbClr val="0033CC"/>
                </a:solidFill>
              </a:rPr>
              <a:t> )</a:t>
            </a:r>
          </a:p>
        </p:txBody>
      </p:sp>
      <p:pic>
        <p:nvPicPr>
          <p:cNvPr id="6" name="Picture 8">
            <a:extLst>
              <a:ext uri="{FF2B5EF4-FFF2-40B4-BE49-F238E27FC236}">
                <a16:creationId xmlns:a16="http://schemas.microsoft.com/office/drawing/2014/main" id="{AD212227-0FAD-4229-B4BA-C74987A21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1458" y="3475182"/>
            <a:ext cx="4319587"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93376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3817F107-6708-4798-AE8E-0CACB624A519}"/>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672AC657-BABB-4E8C-9299-225B55D9588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Text Box 6">
            <a:extLst>
              <a:ext uri="{FF2B5EF4-FFF2-40B4-BE49-F238E27FC236}">
                <a16:creationId xmlns:a16="http://schemas.microsoft.com/office/drawing/2014/main" id="{75F25C70-2B04-42F0-9A7B-92D71CD86303}"/>
              </a:ext>
            </a:extLst>
          </p:cNvPr>
          <p:cNvSpPr txBox="1">
            <a:spLocks noChangeArrowheads="1"/>
          </p:cNvSpPr>
          <p:nvPr/>
        </p:nvSpPr>
        <p:spPr bwMode="auto">
          <a:xfrm>
            <a:off x="1513510" y="624226"/>
            <a:ext cx="87852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lang="ru-RU" altLang="ru-RU" sz="2000" b="1" dirty="0">
                <a:solidFill>
                  <a:srgbClr val="0033CC"/>
                </a:solidFill>
              </a:rPr>
              <a:t>Виртуальные ЛКС на базе нескольких коммутаторов</a:t>
            </a:r>
          </a:p>
        </p:txBody>
      </p:sp>
      <p:pic>
        <p:nvPicPr>
          <p:cNvPr id="8" name="Picture 9">
            <a:extLst>
              <a:ext uri="{FF2B5EF4-FFF2-40B4-BE49-F238E27FC236}">
                <a16:creationId xmlns:a16="http://schemas.microsoft.com/office/drawing/2014/main" id="{F6850DE8-F4EA-4C93-BBC5-BEAD52CB3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057" y="1196480"/>
            <a:ext cx="5832475"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4">
            <a:extLst>
              <a:ext uri="{FF2B5EF4-FFF2-40B4-BE49-F238E27FC236}">
                <a16:creationId xmlns:a16="http://schemas.microsoft.com/office/drawing/2014/main" id="{D91C7EF9-5D00-42BC-80A5-F64853CB9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3748583"/>
            <a:ext cx="4067175"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5">
            <a:extLst>
              <a:ext uri="{FF2B5EF4-FFF2-40B4-BE49-F238E27FC236}">
                <a16:creationId xmlns:a16="http://schemas.microsoft.com/office/drawing/2014/main" id="{C4FD5B02-CB0C-406C-AAF7-4BC49ED7DA0D}"/>
              </a:ext>
            </a:extLst>
          </p:cNvPr>
          <p:cNvSpPr txBox="1">
            <a:spLocks noChangeArrowheads="1"/>
          </p:cNvSpPr>
          <p:nvPr/>
        </p:nvSpPr>
        <p:spPr bwMode="auto">
          <a:xfrm>
            <a:off x="6906633" y="3906885"/>
            <a:ext cx="4176712"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82800" rIns="18000" bIns="10800">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eaLnBrk="1" hangingPunct="1">
              <a:lnSpc>
                <a:spcPct val="70000"/>
              </a:lnSpc>
              <a:spcBef>
                <a:spcPct val="50000"/>
              </a:spcBef>
              <a:buClrTx/>
              <a:buSzTx/>
              <a:buFontTx/>
              <a:buNone/>
            </a:pPr>
            <a:r>
              <a:rPr lang="ru-RU" altLang="ru-RU" sz="1400" b="1" dirty="0">
                <a:solidFill>
                  <a:srgbClr val="0033CC"/>
                </a:solidFill>
              </a:rPr>
              <a:t>TPID</a:t>
            </a:r>
            <a:r>
              <a:rPr lang="ru-RU" altLang="ru-RU" sz="1400" dirty="0"/>
              <a:t> -</a:t>
            </a:r>
            <a:r>
              <a:rPr lang="ru-RU" altLang="ru-RU" sz="1400" b="0" dirty="0"/>
              <a:t> Тэг протокольного идентификатора (</a:t>
            </a:r>
            <a:r>
              <a:rPr lang="ru-RU" altLang="ru-RU" sz="1400" b="0" i="1" dirty="0" err="1"/>
              <a:t>Tag</a:t>
            </a:r>
            <a:r>
              <a:rPr lang="ru-RU" altLang="ru-RU" sz="1400" b="0" i="1" dirty="0"/>
              <a:t> </a:t>
            </a:r>
            <a:r>
              <a:rPr lang="ru-RU" altLang="ru-RU" sz="1400" b="0" i="1" dirty="0" err="1"/>
              <a:t>Protocol</a:t>
            </a:r>
            <a:r>
              <a:rPr lang="ru-RU" altLang="ru-RU" sz="1400" b="0" i="1" dirty="0"/>
              <a:t> </a:t>
            </a:r>
            <a:r>
              <a:rPr lang="ru-RU" altLang="ru-RU" sz="1400" b="0" i="1" dirty="0" err="1"/>
              <a:t>Identifier</a:t>
            </a:r>
            <a:r>
              <a:rPr lang="ru-RU" altLang="ru-RU" sz="1400" b="0" dirty="0"/>
              <a:t>) = 8100</a:t>
            </a:r>
          </a:p>
          <a:p>
            <a:pPr eaLnBrk="1" hangingPunct="1">
              <a:lnSpc>
                <a:spcPct val="70000"/>
              </a:lnSpc>
              <a:spcBef>
                <a:spcPct val="50000"/>
              </a:spcBef>
              <a:buClrTx/>
              <a:buSzTx/>
              <a:buFontTx/>
              <a:buNone/>
            </a:pPr>
            <a:r>
              <a:rPr lang="ru-RU" altLang="ru-RU" sz="1400" b="1" dirty="0">
                <a:solidFill>
                  <a:srgbClr val="0033CC"/>
                </a:solidFill>
              </a:rPr>
              <a:t>TCI</a:t>
            </a:r>
            <a:r>
              <a:rPr lang="ru-RU" altLang="ru-RU" sz="1400" b="0" dirty="0"/>
              <a:t> - тэг управляющей информации</a:t>
            </a:r>
            <a:r>
              <a:rPr lang="ru-RU" altLang="ru-RU" sz="1800" b="0" dirty="0"/>
              <a:t> </a:t>
            </a:r>
            <a:r>
              <a:rPr lang="ru-RU" altLang="ru-RU" sz="1400" b="0" dirty="0"/>
              <a:t>(</a:t>
            </a:r>
            <a:r>
              <a:rPr lang="ru-RU" altLang="ru-RU" sz="1400" b="0" i="1" dirty="0" err="1"/>
              <a:t>Tag</a:t>
            </a:r>
            <a:r>
              <a:rPr lang="ru-RU" altLang="ru-RU" sz="1400" b="0" i="1" dirty="0"/>
              <a:t> </a:t>
            </a:r>
            <a:r>
              <a:rPr lang="ru-RU" altLang="ru-RU" sz="1400" b="0" i="1" dirty="0" err="1"/>
              <a:t>Control</a:t>
            </a:r>
            <a:r>
              <a:rPr lang="ru-RU" altLang="ru-RU" sz="1400" b="0" i="1" dirty="0"/>
              <a:t> </a:t>
            </a:r>
            <a:r>
              <a:rPr lang="ru-RU" altLang="ru-RU" sz="1400" b="0" i="1" dirty="0" err="1"/>
              <a:t>Information</a:t>
            </a:r>
            <a:r>
              <a:rPr lang="ru-RU" altLang="ru-RU" sz="1400" b="0" dirty="0"/>
              <a:t>)</a:t>
            </a:r>
          </a:p>
          <a:p>
            <a:pPr eaLnBrk="1" hangingPunct="1">
              <a:lnSpc>
                <a:spcPct val="70000"/>
              </a:lnSpc>
              <a:spcBef>
                <a:spcPct val="50000"/>
              </a:spcBef>
              <a:buClrTx/>
              <a:buSzTx/>
              <a:buFontTx/>
              <a:buNone/>
            </a:pPr>
            <a:r>
              <a:rPr lang="ru-RU" altLang="ru-RU" sz="1400" b="1" dirty="0">
                <a:solidFill>
                  <a:srgbClr val="0033CC"/>
                </a:solidFill>
              </a:rPr>
              <a:t>CFI</a:t>
            </a:r>
            <a:r>
              <a:rPr lang="ru-RU" altLang="ru-RU" sz="1400" b="0" dirty="0"/>
              <a:t> (</a:t>
            </a:r>
            <a:r>
              <a:rPr lang="ru-RU" altLang="ru-RU" sz="1400" b="0" i="1" dirty="0" err="1"/>
              <a:t>Canonical</a:t>
            </a:r>
            <a:r>
              <a:rPr lang="ru-RU" altLang="ru-RU" sz="1400" b="0" i="1" dirty="0"/>
              <a:t> </a:t>
            </a:r>
            <a:r>
              <a:rPr lang="ru-RU" altLang="ru-RU" sz="1400" b="0" i="1" dirty="0" err="1"/>
              <a:t>Format</a:t>
            </a:r>
            <a:r>
              <a:rPr lang="ru-RU" altLang="ru-RU" sz="1400" b="0" i="1" dirty="0"/>
              <a:t> </a:t>
            </a:r>
            <a:r>
              <a:rPr lang="ru-RU" altLang="ru-RU" sz="1400" b="0" i="1" dirty="0" err="1"/>
              <a:t>Indicator</a:t>
            </a:r>
            <a:r>
              <a:rPr lang="ru-RU" altLang="ru-RU" sz="1400" b="0" dirty="0"/>
              <a:t>) – указывает тип др. сетей  </a:t>
            </a:r>
            <a:r>
              <a:rPr lang="en-US" altLang="ru-RU" sz="1400" b="0" dirty="0"/>
              <a:t>(FDDI, Token Ring)</a:t>
            </a:r>
            <a:endParaRPr lang="ru-RU" altLang="ru-RU" sz="1400" b="0" dirty="0"/>
          </a:p>
        </p:txBody>
      </p:sp>
      <p:sp>
        <p:nvSpPr>
          <p:cNvPr id="11" name="TextBox 1">
            <a:extLst>
              <a:ext uri="{FF2B5EF4-FFF2-40B4-BE49-F238E27FC236}">
                <a16:creationId xmlns:a16="http://schemas.microsoft.com/office/drawing/2014/main" id="{6623CF19-2C49-4C71-9266-E4ED0348AF3B}"/>
              </a:ext>
            </a:extLst>
          </p:cNvPr>
          <p:cNvSpPr txBox="1">
            <a:spLocks noChangeArrowheads="1"/>
          </p:cNvSpPr>
          <p:nvPr/>
        </p:nvSpPr>
        <p:spPr bwMode="auto">
          <a:xfrm>
            <a:off x="8118609" y="1571565"/>
            <a:ext cx="372219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spcBef>
                <a:spcPct val="0"/>
              </a:spcBef>
              <a:buClrTx/>
              <a:buSzTx/>
              <a:buFontTx/>
              <a:buNone/>
            </a:pPr>
            <a:r>
              <a:rPr lang="ru-RU" altLang="ru-RU" sz="1400" b="0" dirty="0"/>
              <a:t>Вместо двух каналов для </a:t>
            </a:r>
            <a:r>
              <a:rPr lang="en-US" altLang="ru-RU" sz="1400" b="0" dirty="0"/>
              <a:t>VLAN 1  </a:t>
            </a:r>
            <a:r>
              <a:rPr lang="ru-RU" altLang="ru-RU" sz="1400" b="0" dirty="0"/>
              <a:t>и </a:t>
            </a:r>
            <a:r>
              <a:rPr lang="en-US" altLang="ru-RU" sz="1400" b="0" dirty="0"/>
              <a:t>VLAN 2</a:t>
            </a:r>
            <a:r>
              <a:rPr lang="ru-RU" altLang="ru-RU" sz="1400" b="0" dirty="0"/>
              <a:t> можно использовать один магистральный (</a:t>
            </a:r>
            <a:r>
              <a:rPr lang="ru-RU" altLang="ru-RU" sz="1400" b="0" dirty="0" err="1"/>
              <a:t>транковый</a:t>
            </a:r>
            <a:r>
              <a:rPr lang="ru-RU" altLang="ru-RU" sz="1400" b="0" dirty="0"/>
              <a:t>) канал.</a:t>
            </a:r>
          </a:p>
        </p:txBody>
      </p:sp>
    </p:spTree>
    <p:extLst>
      <p:ext uri="{BB962C8B-B14F-4D97-AF65-F5344CB8AC3E}">
        <p14:creationId xmlns:p14="http://schemas.microsoft.com/office/powerpoint/2010/main" val="21475126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965F63E1-6191-4A85-B92B-7A52353C9A09}"/>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1D0D237C-3D5C-4E12-8C92-BACB9ABAE26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Text Box 6">
            <a:extLst>
              <a:ext uri="{FF2B5EF4-FFF2-40B4-BE49-F238E27FC236}">
                <a16:creationId xmlns:a16="http://schemas.microsoft.com/office/drawing/2014/main" id="{45136A6E-5C99-4EC2-B3D2-55AE686F0708}"/>
              </a:ext>
            </a:extLst>
          </p:cNvPr>
          <p:cNvSpPr txBox="1">
            <a:spLocks noChangeArrowheads="1"/>
          </p:cNvSpPr>
          <p:nvPr/>
        </p:nvSpPr>
        <p:spPr bwMode="auto">
          <a:xfrm>
            <a:off x="1723372" y="549275"/>
            <a:ext cx="8785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lang="ru-RU" altLang="ru-RU" sz="2400" b="1" i="1" dirty="0">
                <a:solidFill>
                  <a:srgbClr val="0033CC"/>
                </a:solidFill>
              </a:rPr>
              <a:t>Локальная сеть </a:t>
            </a:r>
            <a:r>
              <a:rPr lang="en-US" altLang="ru-RU" sz="2400" b="1" i="1" dirty="0">
                <a:solidFill>
                  <a:srgbClr val="0033CC"/>
                </a:solidFill>
              </a:rPr>
              <a:t>Token Ring</a:t>
            </a:r>
            <a:r>
              <a:rPr lang="ru-RU" altLang="ru-RU" sz="2400" b="1" dirty="0">
                <a:solidFill>
                  <a:srgbClr val="0033CC"/>
                </a:solidFill>
              </a:rPr>
              <a:t> </a:t>
            </a:r>
          </a:p>
        </p:txBody>
      </p:sp>
      <p:sp>
        <p:nvSpPr>
          <p:cNvPr id="6" name="Text Box 8">
            <a:extLst>
              <a:ext uri="{FF2B5EF4-FFF2-40B4-BE49-F238E27FC236}">
                <a16:creationId xmlns:a16="http://schemas.microsoft.com/office/drawing/2014/main" id="{11EFA72F-D0BA-4089-BBF3-9BA491291C7E}"/>
              </a:ext>
            </a:extLst>
          </p:cNvPr>
          <p:cNvSpPr txBox="1">
            <a:spLocks noChangeArrowheads="1"/>
          </p:cNvSpPr>
          <p:nvPr/>
        </p:nvSpPr>
        <p:spPr bwMode="auto">
          <a:xfrm>
            <a:off x="1867834" y="1037523"/>
            <a:ext cx="84248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800" b="0" dirty="0"/>
              <a:t>MAU (</a:t>
            </a:r>
            <a:r>
              <a:rPr lang="ru-RU" altLang="ru-RU" sz="1800" b="0" i="1" dirty="0" err="1"/>
              <a:t>Multistation</a:t>
            </a:r>
            <a:r>
              <a:rPr lang="ru-RU" altLang="ru-RU" sz="1800" b="0" i="1" dirty="0"/>
              <a:t> </a:t>
            </a:r>
            <a:r>
              <a:rPr lang="ru-RU" altLang="ru-RU" sz="1800" b="0" i="1" dirty="0" err="1"/>
              <a:t>Access</a:t>
            </a:r>
            <a:r>
              <a:rPr lang="ru-RU" altLang="ru-RU" sz="1800" b="0" i="1" dirty="0"/>
              <a:t> </a:t>
            </a:r>
            <a:r>
              <a:rPr lang="ru-RU" altLang="ru-RU" sz="1800" b="0" i="1" dirty="0" err="1"/>
              <a:t>Unit</a:t>
            </a:r>
            <a:r>
              <a:rPr lang="ru-RU" altLang="ru-RU" sz="1800" b="0" dirty="0"/>
              <a:t>) </a:t>
            </a:r>
          </a:p>
        </p:txBody>
      </p:sp>
      <p:graphicFrame>
        <p:nvGraphicFramePr>
          <p:cNvPr id="7" name="Object 11">
            <a:extLst>
              <a:ext uri="{FF2B5EF4-FFF2-40B4-BE49-F238E27FC236}">
                <a16:creationId xmlns:a16="http://schemas.microsoft.com/office/drawing/2014/main" id="{8F58CF48-09CA-45B8-9893-DC18E49C8B7A}"/>
              </a:ext>
            </a:extLst>
          </p:cNvPr>
          <p:cNvGraphicFramePr>
            <a:graphicFrameLocks noChangeAspect="1"/>
          </p:cNvGraphicFramePr>
          <p:nvPr>
            <p:extLst>
              <p:ext uri="{D42A27DB-BD31-4B8C-83A1-F6EECF244321}">
                <p14:modId xmlns:p14="http://schemas.microsoft.com/office/powerpoint/2010/main" val="3164044000"/>
              </p:ext>
            </p:extLst>
          </p:nvPr>
        </p:nvGraphicFramePr>
        <p:xfrm>
          <a:off x="1554969" y="1557338"/>
          <a:ext cx="4392613" cy="3097212"/>
        </p:xfrm>
        <a:graphic>
          <a:graphicData uri="http://schemas.openxmlformats.org/presentationml/2006/ole">
            <mc:AlternateContent xmlns:mc="http://schemas.openxmlformats.org/markup-compatibility/2006">
              <mc:Choice xmlns:v="urn:schemas-microsoft-com:vml" Requires="v">
                <p:oleObj spid="_x0000_s59446" name="Точечный рисунок" r:id="rId3" imgW="3067478" imgH="2010056" progId="Paint.Picture">
                  <p:embed/>
                </p:oleObj>
              </mc:Choice>
              <mc:Fallback>
                <p:oleObj name="Точечный рисунок" r:id="rId3" imgW="3067478" imgH="2010056" progId="Paint.Picture">
                  <p:embed/>
                  <p:pic>
                    <p:nvPicPr>
                      <p:cNvPr id="27655" name="Object 11">
                        <a:extLst>
                          <a:ext uri="{FF2B5EF4-FFF2-40B4-BE49-F238E27FC236}">
                            <a16:creationId xmlns:a16="http://schemas.microsoft.com/office/drawing/2014/main" id="{19541639-30FC-49E9-940B-BC0B51375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969" y="1557338"/>
                        <a:ext cx="4392613"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3">
            <a:extLst>
              <a:ext uri="{FF2B5EF4-FFF2-40B4-BE49-F238E27FC236}">
                <a16:creationId xmlns:a16="http://schemas.microsoft.com/office/drawing/2014/main" id="{3759BF5E-825B-46BD-989E-D8F3DA45E954}"/>
              </a:ext>
            </a:extLst>
          </p:cNvPr>
          <p:cNvGraphicFramePr>
            <a:graphicFrameLocks noChangeAspect="1"/>
          </p:cNvGraphicFramePr>
          <p:nvPr>
            <p:extLst>
              <p:ext uri="{D42A27DB-BD31-4B8C-83A1-F6EECF244321}">
                <p14:modId xmlns:p14="http://schemas.microsoft.com/office/powerpoint/2010/main" val="2185476937"/>
              </p:ext>
            </p:extLst>
          </p:nvPr>
        </p:nvGraphicFramePr>
        <p:xfrm>
          <a:off x="6568212" y="1557338"/>
          <a:ext cx="3987800" cy="3097212"/>
        </p:xfrm>
        <a:graphic>
          <a:graphicData uri="http://schemas.openxmlformats.org/presentationml/2006/ole">
            <mc:AlternateContent xmlns:mc="http://schemas.openxmlformats.org/markup-compatibility/2006">
              <mc:Choice xmlns:v="urn:schemas-microsoft-com:vml" Requires="v">
                <p:oleObj spid="_x0000_s59447" name="Точечный рисунок" r:id="rId5" imgW="3381847" imgH="2038095" progId="Paint.Picture">
                  <p:embed/>
                </p:oleObj>
              </mc:Choice>
              <mc:Fallback>
                <p:oleObj name="Точечный рисунок" r:id="rId5" imgW="3381847" imgH="2038095" progId="Paint.Picture">
                  <p:embed/>
                  <p:pic>
                    <p:nvPicPr>
                      <p:cNvPr id="27656" name="Object 13">
                        <a:extLst>
                          <a:ext uri="{FF2B5EF4-FFF2-40B4-BE49-F238E27FC236}">
                            <a16:creationId xmlns:a16="http://schemas.microsoft.com/office/drawing/2014/main" id="{BB3A1317-E3BA-423E-9E0F-B686CD0A4F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212" y="1557338"/>
                        <a:ext cx="3987800"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15">
            <a:extLst>
              <a:ext uri="{FF2B5EF4-FFF2-40B4-BE49-F238E27FC236}">
                <a16:creationId xmlns:a16="http://schemas.microsoft.com/office/drawing/2014/main" id="{C6A782C1-FD0A-442D-8496-F603F681F3A0}"/>
              </a:ext>
            </a:extLst>
          </p:cNvPr>
          <p:cNvSpPr txBox="1">
            <a:spLocks noChangeArrowheads="1"/>
          </p:cNvSpPr>
          <p:nvPr/>
        </p:nvSpPr>
        <p:spPr bwMode="auto">
          <a:xfrm>
            <a:off x="1225685" y="4902355"/>
            <a:ext cx="9867035"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eaLnBrk="1" hangingPunct="1">
              <a:spcBef>
                <a:spcPct val="50000"/>
              </a:spcBef>
              <a:buClrTx/>
              <a:buSzTx/>
              <a:buFontTx/>
              <a:buNone/>
            </a:pPr>
            <a:r>
              <a:rPr lang="ru-RU" altLang="ru-RU" sz="1600" b="1" dirty="0">
                <a:solidFill>
                  <a:srgbClr val="0033CC"/>
                </a:solidFill>
              </a:rPr>
              <a:t>Особенности</a:t>
            </a:r>
            <a:r>
              <a:rPr lang="ru-RU" altLang="ru-RU" sz="1600" b="0" dirty="0"/>
              <a:t>: Фиксированная задержка. 3 типа кадров: </a:t>
            </a:r>
            <a:r>
              <a:rPr lang="ru-RU" altLang="ru-RU" sz="1600" b="0" i="1" dirty="0"/>
              <a:t>кадр маркера, кадр данных и кадр аварийного завершения. Манчестерское кодирование.</a:t>
            </a:r>
            <a:r>
              <a:rPr lang="ru-RU" altLang="ru-RU" sz="1600" b="0" dirty="0"/>
              <a:t> Пассивный и активный монитор.</a:t>
            </a:r>
          </a:p>
          <a:p>
            <a:pPr eaLnBrk="1" hangingPunct="1">
              <a:spcBef>
                <a:spcPct val="50000"/>
              </a:spcBef>
              <a:buClrTx/>
              <a:buSzTx/>
              <a:buFontTx/>
              <a:buNone/>
            </a:pPr>
            <a:r>
              <a:rPr lang="ru-RU" altLang="ru-RU" sz="1600" b="1" dirty="0">
                <a:solidFill>
                  <a:srgbClr val="0033CC"/>
                </a:solidFill>
              </a:rPr>
              <a:t>Параметры</a:t>
            </a:r>
            <a:r>
              <a:rPr lang="ru-RU" altLang="ru-RU" sz="1600" b="0" dirty="0"/>
              <a:t>: Время удержания маркера (10 </a:t>
            </a:r>
            <a:r>
              <a:rPr lang="ru-RU" altLang="ru-RU" sz="1600" b="0" dirty="0" err="1"/>
              <a:t>мс</a:t>
            </a:r>
            <a:r>
              <a:rPr lang="ru-RU" altLang="ru-RU" sz="1600" b="0" dirty="0"/>
              <a:t>). Размер поля данных кадра: </a:t>
            </a:r>
            <a:r>
              <a:rPr lang="ru-RU" altLang="ru-RU" sz="1800" b="0" dirty="0"/>
              <a:t>4500 байт или 16 кбайт</a:t>
            </a:r>
          </a:p>
        </p:txBody>
      </p:sp>
    </p:spTree>
    <p:extLst>
      <p:ext uri="{BB962C8B-B14F-4D97-AF65-F5344CB8AC3E}">
        <p14:creationId xmlns:p14="http://schemas.microsoft.com/office/powerpoint/2010/main" val="40933921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03F6B6BF-83CE-4804-BE73-519212A157F7}"/>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FB1104E0-BAF1-4756-9189-E69643C22A7E}"/>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Text Box 8">
            <a:extLst>
              <a:ext uri="{FF2B5EF4-FFF2-40B4-BE49-F238E27FC236}">
                <a16:creationId xmlns:a16="http://schemas.microsoft.com/office/drawing/2014/main" id="{41991FDF-EC0B-453D-A920-3AC4D9F68267}"/>
              </a:ext>
            </a:extLst>
          </p:cNvPr>
          <p:cNvSpPr txBox="1">
            <a:spLocks noChangeArrowheads="1"/>
          </p:cNvSpPr>
          <p:nvPr/>
        </p:nvSpPr>
        <p:spPr bwMode="auto">
          <a:xfrm>
            <a:off x="1225685" y="527859"/>
            <a:ext cx="9926997" cy="15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ts val="0"/>
              </a:spcBef>
              <a:spcAft>
                <a:spcPts val="600"/>
              </a:spcAft>
              <a:buClrTx/>
              <a:buSzTx/>
              <a:buFontTx/>
              <a:buNone/>
            </a:pPr>
            <a:r>
              <a:rPr lang="ru-RU" altLang="ru-RU" sz="2000" b="1" i="1" dirty="0">
                <a:solidFill>
                  <a:srgbClr val="0033CC"/>
                </a:solidFill>
              </a:rPr>
              <a:t>Сеть FDDI – </a:t>
            </a:r>
            <a:r>
              <a:rPr lang="ru-RU" altLang="ru-RU" sz="2000" b="1" i="1" dirty="0" err="1">
                <a:solidFill>
                  <a:srgbClr val="0033CC"/>
                </a:solidFill>
              </a:rPr>
              <a:t>Fiber</a:t>
            </a:r>
            <a:r>
              <a:rPr lang="ru-RU" altLang="ru-RU" sz="2000" b="1" i="1" dirty="0">
                <a:solidFill>
                  <a:srgbClr val="0033CC"/>
                </a:solidFill>
              </a:rPr>
              <a:t> </a:t>
            </a:r>
            <a:r>
              <a:rPr lang="ru-RU" altLang="ru-RU" sz="2000" b="1" i="1" dirty="0" err="1">
                <a:solidFill>
                  <a:srgbClr val="0033CC"/>
                </a:solidFill>
              </a:rPr>
              <a:t>Distributed</a:t>
            </a:r>
            <a:r>
              <a:rPr lang="ru-RU" altLang="ru-RU" sz="2000" b="1" i="1" dirty="0">
                <a:solidFill>
                  <a:srgbClr val="0033CC"/>
                </a:solidFill>
              </a:rPr>
              <a:t> </a:t>
            </a:r>
            <a:r>
              <a:rPr lang="ru-RU" altLang="ru-RU" sz="2000" b="1" i="1" dirty="0" err="1">
                <a:solidFill>
                  <a:srgbClr val="0033CC"/>
                </a:solidFill>
              </a:rPr>
              <a:t>Data</a:t>
            </a:r>
            <a:r>
              <a:rPr lang="ru-RU" altLang="ru-RU" sz="2000" b="1" i="1" dirty="0">
                <a:solidFill>
                  <a:srgbClr val="0033CC"/>
                </a:solidFill>
              </a:rPr>
              <a:t> </a:t>
            </a:r>
            <a:r>
              <a:rPr lang="ru-RU" altLang="ru-RU" sz="2000" b="1" i="1" dirty="0" err="1">
                <a:solidFill>
                  <a:srgbClr val="0033CC"/>
                </a:solidFill>
              </a:rPr>
              <a:t>Interface</a:t>
            </a:r>
            <a:r>
              <a:rPr lang="ru-RU" altLang="ru-RU" sz="2000" b="1" i="1" dirty="0">
                <a:solidFill>
                  <a:srgbClr val="0033CC"/>
                </a:solidFill>
              </a:rPr>
              <a:t> </a:t>
            </a:r>
          </a:p>
          <a:p>
            <a:pPr algn="ctr" eaLnBrk="1" hangingPunct="1">
              <a:spcBef>
                <a:spcPct val="50000"/>
              </a:spcBef>
              <a:buClrTx/>
              <a:buSzTx/>
              <a:buFontTx/>
              <a:buNone/>
            </a:pPr>
            <a:r>
              <a:rPr lang="ru-RU" altLang="ru-RU" sz="1400" b="0" dirty="0"/>
              <a:t>Основана на технологии </a:t>
            </a:r>
            <a:r>
              <a:rPr lang="ru-RU" altLang="ru-RU" sz="1400" b="0" dirty="0" err="1"/>
              <a:t>Token</a:t>
            </a:r>
            <a:r>
              <a:rPr lang="ru-RU" altLang="ru-RU" sz="1400" b="0" dirty="0"/>
              <a:t> </a:t>
            </a:r>
            <a:r>
              <a:rPr lang="ru-RU" altLang="ru-RU" sz="1400" b="0" dirty="0" err="1"/>
              <a:t>Ring</a:t>
            </a:r>
            <a:r>
              <a:rPr lang="ru-RU" altLang="ru-RU" sz="1400" b="0" dirty="0"/>
              <a:t>; 100 Мбит/с; ВОЛС, кольцо до 100 км – первичное и вторичное.</a:t>
            </a:r>
          </a:p>
          <a:p>
            <a:pPr algn="just" eaLnBrk="1" hangingPunct="1">
              <a:spcBef>
                <a:spcPct val="50000"/>
              </a:spcBef>
              <a:buClrTx/>
              <a:buSzTx/>
              <a:buFontTx/>
              <a:buNone/>
            </a:pPr>
            <a:r>
              <a:rPr lang="ru-RU" altLang="ru-RU" sz="1400" dirty="0"/>
              <a:t>В штатном режиме данные передаются только по внешнему кольцу. При обрыве линии и выходе из строя рабочей станции осуществляется восстановление (сворачивание) кольца за счет использования внутренней линии связи.</a:t>
            </a:r>
            <a:endParaRPr lang="ru-RU" altLang="ru-RU" sz="1400" b="0" dirty="0"/>
          </a:p>
        </p:txBody>
      </p:sp>
      <p:graphicFrame>
        <p:nvGraphicFramePr>
          <p:cNvPr id="5" name="Object 16">
            <a:extLst>
              <a:ext uri="{FF2B5EF4-FFF2-40B4-BE49-F238E27FC236}">
                <a16:creationId xmlns:a16="http://schemas.microsoft.com/office/drawing/2014/main" id="{2223BEF3-9CB8-4631-86CB-ED12181371D4}"/>
              </a:ext>
            </a:extLst>
          </p:cNvPr>
          <p:cNvGraphicFramePr>
            <a:graphicFrameLocks noChangeAspect="1"/>
          </p:cNvGraphicFramePr>
          <p:nvPr>
            <p:extLst>
              <p:ext uri="{D42A27DB-BD31-4B8C-83A1-F6EECF244321}">
                <p14:modId xmlns:p14="http://schemas.microsoft.com/office/powerpoint/2010/main" val="1855896050"/>
              </p:ext>
            </p:extLst>
          </p:nvPr>
        </p:nvGraphicFramePr>
        <p:xfrm>
          <a:off x="1565612" y="2387833"/>
          <a:ext cx="3676650" cy="1811337"/>
        </p:xfrm>
        <a:graphic>
          <a:graphicData uri="http://schemas.openxmlformats.org/presentationml/2006/ole">
            <mc:AlternateContent xmlns:mc="http://schemas.openxmlformats.org/markup-compatibility/2006">
              <mc:Choice xmlns:v="urn:schemas-microsoft-com:vml" Requires="v">
                <p:oleObj spid="_x0000_s60487" name="Точечный рисунок" r:id="rId3" imgW="3677163" imgH="1809524" progId="Paint.Picture">
                  <p:embed/>
                </p:oleObj>
              </mc:Choice>
              <mc:Fallback>
                <p:oleObj name="Точечный рисунок" r:id="rId3" imgW="3677163" imgH="1809524" progId="Paint.Picture">
                  <p:embed/>
                  <p:pic>
                    <p:nvPicPr>
                      <p:cNvPr id="29703" name="Object 16">
                        <a:extLst>
                          <a:ext uri="{FF2B5EF4-FFF2-40B4-BE49-F238E27FC236}">
                            <a16:creationId xmlns:a16="http://schemas.microsoft.com/office/drawing/2014/main" id="{8661E0AB-4E20-497F-BA9B-D3D88B596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612" y="2387833"/>
                        <a:ext cx="3676650"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9">
            <a:extLst>
              <a:ext uri="{FF2B5EF4-FFF2-40B4-BE49-F238E27FC236}">
                <a16:creationId xmlns:a16="http://schemas.microsoft.com/office/drawing/2014/main" id="{452E3694-8D28-4B4C-BE0B-4C18E886EAE3}"/>
              </a:ext>
            </a:extLst>
          </p:cNvPr>
          <p:cNvGraphicFramePr>
            <a:graphicFrameLocks noChangeAspect="1"/>
          </p:cNvGraphicFramePr>
          <p:nvPr>
            <p:extLst>
              <p:ext uri="{D42A27DB-BD31-4B8C-83A1-F6EECF244321}">
                <p14:modId xmlns:p14="http://schemas.microsoft.com/office/powerpoint/2010/main" val="1337942265"/>
              </p:ext>
            </p:extLst>
          </p:nvPr>
        </p:nvGraphicFramePr>
        <p:xfrm>
          <a:off x="6811571" y="2103018"/>
          <a:ext cx="3581400" cy="1819275"/>
        </p:xfrm>
        <a:graphic>
          <a:graphicData uri="http://schemas.openxmlformats.org/presentationml/2006/ole">
            <mc:AlternateContent xmlns:mc="http://schemas.openxmlformats.org/markup-compatibility/2006">
              <mc:Choice xmlns:v="urn:schemas-microsoft-com:vml" Requires="v">
                <p:oleObj spid="_x0000_s60488" name="Точечный рисунок" r:id="rId5" imgW="3580952" imgH="1819529" progId="Paint.Picture">
                  <p:embed/>
                </p:oleObj>
              </mc:Choice>
              <mc:Fallback>
                <p:oleObj name="Точечный рисунок" r:id="rId5" imgW="3580952" imgH="1819529" progId="Paint.Picture">
                  <p:embed/>
                  <p:pic>
                    <p:nvPicPr>
                      <p:cNvPr id="29704" name="Object 19">
                        <a:extLst>
                          <a:ext uri="{FF2B5EF4-FFF2-40B4-BE49-F238E27FC236}">
                            <a16:creationId xmlns:a16="http://schemas.microsoft.com/office/drawing/2014/main" id="{F7412A00-29D3-41D1-B819-BA6EE3AEB6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1571" y="2103018"/>
                        <a:ext cx="35814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22">
            <a:extLst>
              <a:ext uri="{FF2B5EF4-FFF2-40B4-BE49-F238E27FC236}">
                <a16:creationId xmlns:a16="http://schemas.microsoft.com/office/drawing/2014/main" id="{F4603554-44FC-4D0F-9612-21AB14E1D0EA}"/>
              </a:ext>
            </a:extLst>
          </p:cNvPr>
          <p:cNvGraphicFramePr>
            <a:graphicFrameLocks noChangeAspect="1"/>
          </p:cNvGraphicFramePr>
          <p:nvPr>
            <p:extLst>
              <p:ext uri="{D42A27DB-BD31-4B8C-83A1-F6EECF244321}">
                <p14:modId xmlns:p14="http://schemas.microsoft.com/office/powerpoint/2010/main" val="3054248769"/>
              </p:ext>
            </p:extLst>
          </p:nvPr>
        </p:nvGraphicFramePr>
        <p:xfrm>
          <a:off x="7541244" y="4038755"/>
          <a:ext cx="3084513" cy="1897063"/>
        </p:xfrm>
        <a:graphic>
          <a:graphicData uri="http://schemas.openxmlformats.org/presentationml/2006/ole">
            <mc:AlternateContent xmlns:mc="http://schemas.openxmlformats.org/markup-compatibility/2006">
              <mc:Choice xmlns:v="urn:schemas-microsoft-com:vml" Requires="v">
                <p:oleObj spid="_x0000_s60489" name="Точечный рисунок" r:id="rId7" imgW="3086531" imgH="1924319" progId="Paint.Picture">
                  <p:embed/>
                </p:oleObj>
              </mc:Choice>
              <mc:Fallback>
                <p:oleObj name="Точечный рисунок" r:id="rId7" imgW="3086531" imgH="1924319" progId="Paint.Picture">
                  <p:embed/>
                  <p:pic>
                    <p:nvPicPr>
                      <p:cNvPr id="29705" name="Object 22">
                        <a:extLst>
                          <a:ext uri="{FF2B5EF4-FFF2-40B4-BE49-F238E27FC236}">
                            <a16:creationId xmlns:a16="http://schemas.microsoft.com/office/drawing/2014/main" id="{2FB0E6DA-B89A-461B-B233-4A8646C549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1244" y="4038755"/>
                        <a:ext cx="3084513"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23">
            <a:extLst>
              <a:ext uri="{FF2B5EF4-FFF2-40B4-BE49-F238E27FC236}">
                <a16:creationId xmlns:a16="http://schemas.microsoft.com/office/drawing/2014/main" id="{51D803CB-B27E-46DB-816F-53F82A9D26F5}"/>
              </a:ext>
            </a:extLst>
          </p:cNvPr>
          <p:cNvSpPr txBox="1">
            <a:spLocks noChangeArrowheads="1"/>
          </p:cNvSpPr>
          <p:nvPr/>
        </p:nvSpPr>
        <p:spPr bwMode="auto">
          <a:xfrm>
            <a:off x="569626" y="4713312"/>
            <a:ext cx="595109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eaLnBrk="1" hangingPunct="1">
              <a:spcBef>
                <a:spcPct val="50000"/>
              </a:spcBef>
              <a:buClrTx/>
              <a:buSzTx/>
              <a:buFontTx/>
              <a:buNone/>
            </a:pPr>
            <a:r>
              <a:rPr lang="ru-RU" altLang="ru-RU" sz="1400" b="0" dirty="0"/>
              <a:t>Линейное кодирование 4В/5В, скорость модуляции 125 МГц.</a:t>
            </a:r>
          </a:p>
          <a:p>
            <a:pPr eaLnBrk="1" hangingPunct="1">
              <a:spcBef>
                <a:spcPct val="50000"/>
              </a:spcBef>
              <a:buClrTx/>
              <a:buSzTx/>
              <a:buFontTx/>
              <a:buNone/>
            </a:pPr>
            <a:r>
              <a:rPr lang="ru-RU" altLang="ru-RU" sz="1400" b="0" dirty="0"/>
              <a:t>В паузах передачи данных между портами непрерывно передается 5-битовая синхронизирующая комбинация 11111 – </a:t>
            </a:r>
            <a:r>
              <a:rPr lang="ru-RU" altLang="ru-RU" sz="1400" i="1" dirty="0" err="1"/>
              <a:t>Idle</a:t>
            </a:r>
            <a:r>
              <a:rPr lang="ru-RU" altLang="ru-RU" sz="1400" b="0" dirty="0"/>
              <a:t>.  </a:t>
            </a:r>
          </a:p>
        </p:txBody>
      </p:sp>
      <p:sp>
        <p:nvSpPr>
          <p:cNvPr id="9" name="Text Box 24">
            <a:extLst>
              <a:ext uri="{FF2B5EF4-FFF2-40B4-BE49-F238E27FC236}">
                <a16:creationId xmlns:a16="http://schemas.microsoft.com/office/drawing/2014/main" id="{81DBA3B5-4B98-44B7-B641-7CB7563174EA}"/>
              </a:ext>
            </a:extLst>
          </p:cNvPr>
          <p:cNvSpPr txBox="1">
            <a:spLocks noChangeArrowheads="1"/>
          </p:cNvSpPr>
          <p:nvPr/>
        </p:nvSpPr>
        <p:spPr bwMode="auto">
          <a:xfrm>
            <a:off x="7250392" y="6026825"/>
            <a:ext cx="33115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400" b="0" dirty="0"/>
              <a:t>Процедуры сворачивания кольца</a:t>
            </a:r>
          </a:p>
        </p:txBody>
      </p:sp>
    </p:spTree>
    <p:extLst>
      <p:ext uri="{BB962C8B-B14F-4D97-AF65-F5344CB8AC3E}">
        <p14:creationId xmlns:p14="http://schemas.microsoft.com/office/powerpoint/2010/main" val="16104251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9971F1F5-FE78-4207-A5ED-CECB3B736CC6}"/>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124F6CD3-1288-48DD-A2AD-3701D824CCA8}"/>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Text Box 5">
            <a:extLst>
              <a:ext uri="{FF2B5EF4-FFF2-40B4-BE49-F238E27FC236}">
                <a16:creationId xmlns:a16="http://schemas.microsoft.com/office/drawing/2014/main" id="{0AED4277-BE17-46ED-AAD5-094A0FD13C2E}"/>
              </a:ext>
            </a:extLst>
          </p:cNvPr>
          <p:cNvSpPr txBox="1">
            <a:spLocks noChangeArrowheads="1"/>
          </p:cNvSpPr>
          <p:nvPr/>
        </p:nvSpPr>
        <p:spPr bwMode="auto">
          <a:xfrm>
            <a:off x="839450" y="1041636"/>
            <a:ext cx="10987790" cy="336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10800" rIns="0" bIns="10800">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spcBef>
                <a:spcPts val="0"/>
              </a:spcBef>
              <a:spcAft>
                <a:spcPts val="600"/>
              </a:spcAft>
              <a:buClrTx/>
              <a:buSzTx/>
              <a:buNone/>
            </a:pPr>
            <a:r>
              <a:rPr lang="ru-RU" altLang="ru-RU" sz="1600" b="1" dirty="0">
                <a:solidFill>
                  <a:srgbClr val="0033CC"/>
                </a:solidFill>
              </a:rPr>
              <a:t>Особенности</a:t>
            </a:r>
            <a:r>
              <a:rPr lang="ru-RU" altLang="ru-RU" sz="1600" dirty="0"/>
              <a:t>: форматы кадров не совпадают с форматом классической </a:t>
            </a:r>
            <a:r>
              <a:rPr lang="ru-RU" altLang="ru-RU" sz="1600" dirty="0" err="1"/>
              <a:t>Ethernet</a:t>
            </a:r>
            <a:r>
              <a:rPr lang="ru-RU" altLang="ru-RU" sz="1600" dirty="0"/>
              <a:t>; </a:t>
            </a:r>
            <a:r>
              <a:rPr lang="ru-RU" altLang="ru-RU" sz="1600" dirty="0" err="1"/>
              <a:t>межкадровый</a:t>
            </a:r>
            <a:r>
              <a:rPr lang="ru-RU" altLang="ru-RU" sz="1600" dirty="0"/>
              <a:t> интервал равен 0,96 мкс (в классической сети </a:t>
            </a:r>
            <a:r>
              <a:rPr lang="ru-RU" altLang="ru-RU" sz="1600" dirty="0" err="1"/>
              <a:t>Ethernet</a:t>
            </a:r>
            <a:r>
              <a:rPr lang="ru-RU" altLang="ru-RU" sz="1600" dirty="0"/>
              <a:t> – 9,6 мкс), а длительность единичного элемента составляет 10 </a:t>
            </a:r>
            <a:r>
              <a:rPr lang="ru-RU" altLang="ru-RU" sz="1600" dirty="0" err="1"/>
              <a:t>нс</a:t>
            </a:r>
            <a:r>
              <a:rPr lang="ru-RU" altLang="ru-RU" sz="1600" dirty="0"/>
              <a:t>.</a:t>
            </a:r>
            <a:endParaRPr lang="ru-RU" altLang="ru-RU" sz="1600" b="1" dirty="0"/>
          </a:p>
          <a:p>
            <a:pPr eaLnBrk="1" hangingPunct="1">
              <a:spcBef>
                <a:spcPts val="0"/>
              </a:spcBef>
              <a:spcAft>
                <a:spcPts val="600"/>
              </a:spcAft>
              <a:buClrTx/>
              <a:buSzTx/>
              <a:buFontTx/>
              <a:buNone/>
            </a:pPr>
            <a:r>
              <a:rPr lang="ru-RU" altLang="ru-RU" sz="1600" b="1" dirty="0">
                <a:solidFill>
                  <a:srgbClr val="0033CC"/>
                </a:solidFill>
              </a:rPr>
              <a:t>100BASE-TX</a:t>
            </a:r>
            <a:r>
              <a:rPr lang="ru-RU" altLang="ru-RU" sz="1600" b="0" dirty="0"/>
              <a:t> - передача данных по двум витым парам кабеля 5-й категории; одна пара используется для передачи данных, а вторая – для приема (</a:t>
            </a:r>
            <a:r>
              <a:rPr lang="en-US" altLang="ru-RU" sz="1600" b="0" dirty="0"/>
              <a:t>&lt;</a:t>
            </a:r>
            <a:r>
              <a:rPr lang="ru-RU" altLang="ru-RU" sz="1600" b="0" dirty="0"/>
              <a:t>100 м). Преобразование данных 4В/5В, линейные сигналы MLT-3. </a:t>
            </a:r>
          </a:p>
          <a:p>
            <a:pPr eaLnBrk="1" hangingPunct="1">
              <a:spcBef>
                <a:spcPts val="0"/>
              </a:spcBef>
              <a:spcAft>
                <a:spcPts val="600"/>
              </a:spcAft>
              <a:buClrTx/>
              <a:buSzTx/>
              <a:buFontTx/>
              <a:buNone/>
            </a:pPr>
            <a:r>
              <a:rPr lang="ru-RU" altLang="ru-RU" sz="1600" b="1" dirty="0">
                <a:solidFill>
                  <a:srgbClr val="0033CC"/>
                </a:solidFill>
              </a:rPr>
              <a:t>100BASE-FX</a:t>
            </a:r>
            <a:r>
              <a:rPr lang="ru-RU" altLang="ru-RU" sz="1600" dirty="0"/>
              <a:t>.</a:t>
            </a:r>
            <a:r>
              <a:rPr lang="ru-RU" altLang="ru-RU" sz="1600" b="0" dirty="0"/>
              <a:t> Сегмент - два </a:t>
            </a:r>
            <a:r>
              <a:rPr lang="ru-RU" altLang="ru-RU" sz="1600" b="0" dirty="0" err="1"/>
              <a:t>световода</a:t>
            </a:r>
            <a:r>
              <a:rPr lang="ru-RU" altLang="ru-RU" sz="1600" b="0" dirty="0"/>
              <a:t> оптоволоконного кабеля (один для передачи другой для приема), в частности </a:t>
            </a:r>
            <a:r>
              <a:rPr lang="ru-RU" altLang="ru-RU" sz="1600" b="0" dirty="0" err="1"/>
              <a:t>мультимодовое</a:t>
            </a:r>
            <a:r>
              <a:rPr lang="ru-RU" altLang="ru-RU" sz="1600" b="0" dirty="0"/>
              <a:t> волокно диаметром 62,5/125 мкм, инфракрасный диапазон 1350 </a:t>
            </a:r>
            <a:r>
              <a:rPr lang="ru-RU" altLang="ru-RU" sz="1600" b="0" dirty="0" err="1"/>
              <a:t>нм</a:t>
            </a:r>
            <a:r>
              <a:rPr lang="ru-RU" altLang="ru-RU" sz="1600" b="0" dirty="0"/>
              <a:t>. Максимальная длина сегмента составляет 412 м при п/дуплексе и до 2-х км при полном дуплексе. Преобразование кода </a:t>
            </a:r>
            <a:r>
              <a:rPr lang="ru-RU" altLang="ru-RU" sz="1600" dirty="0"/>
              <a:t>4В/5В</a:t>
            </a:r>
            <a:r>
              <a:rPr lang="ru-RU" altLang="ru-RU" sz="1600" b="0" dirty="0"/>
              <a:t> и способ линейного кодирования </a:t>
            </a:r>
            <a:r>
              <a:rPr lang="ru-RU" altLang="ru-RU" sz="1600" dirty="0"/>
              <a:t>NRZI</a:t>
            </a:r>
            <a:r>
              <a:rPr lang="ru-RU" altLang="ru-RU" sz="1600" b="0" dirty="0"/>
              <a:t>. </a:t>
            </a:r>
          </a:p>
          <a:p>
            <a:pPr eaLnBrk="1" hangingPunct="1">
              <a:spcBef>
                <a:spcPct val="50000"/>
              </a:spcBef>
              <a:buClrTx/>
              <a:buSzTx/>
              <a:buFontTx/>
              <a:buNone/>
            </a:pPr>
            <a:r>
              <a:rPr lang="ru-RU" altLang="ru-RU" sz="1600" b="1" dirty="0">
                <a:solidFill>
                  <a:srgbClr val="0033CC"/>
                </a:solidFill>
              </a:rPr>
              <a:t>100BASE-T4</a:t>
            </a:r>
            <a:r>
              <a:rPr lang="ru-RU" altLang="ru-RU" sz="1600" dirty="0"/>
              <a:t>.</a:t>
            </a:r>
            <a:r>
              <a:rPr lang="ru-RU" altLang="ru-RU" sz="1600" b="0" dirty="0"/>
              <a:t> Передача данных по 4-м витым парам кабеля UTP категории 3 длиной до 100 метров. алгоритм преобразования кодов данных 8В/6Т и способ линейного кодирования NRZI.</a:t>
            </a:r>
            <a:r>
              <a:rPr lang="ru-RU" altLang="ru-RU" sz="1800" b="0" dirty="0"/>
              <a:t> </a:t>
            </a:r>
          </a:p>
        </p:txBody>
      </p:sp>
      <p:sp>
        <p:nvSpPr>
          <p:cNvPr id="5" name="Text Box 8">
            <a:extLst>
              <a:ext uri="{FF2B5EF4-FFF2-40B4-BE49-F238E27FC236}">
                <a16:creationId xmlns:a16="http://schemas.microsoft.com/office/drawing/2014/main" id="{4684AD95-C29A-40C6-8DD1-3E75B2CBA169}"/>
              </a:ext>
            </a:extLst>
          </p:cNvPr>
          <p:cNvSpPr txBox="1">
            <a:spLocks noChangeArrowheads="1"/>
          </p:cNvSpPr>
          <p:nvPr/>
        </p:nvSpPr>
        <p:spPr bwMode="auto">
          <a:xfrm>
            <a:off x="1453550" y="549275"/>
            <a:ext cx="8785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lang="ru-RU" altLang="ru-RU" sz="2400" b="1" i="1" dirty="0">
                <a:solidFill>
                  <a:srgbClr val="0033CC"/>
                </a:solidFill>
              </a:rPr>
              <a:t>Сети   </a:t>
            </a:r>
            <a:r>
              <a:rPr lang="ru-RU" altLang="ru-RU" sz="2400" b="1" i="1" dirty="0" err="1">
                <a:solidFill>
                  <a:srgbClr val="0033CC"/>
                </a:solidFill>
              </a:rPr>
              <a:t>Fast</a:t>
            </a:r>
            <a:r>
              <a:rPr lang="ru-RU" altLang="ru-RU" sz="2400" b="1" i="1" dirty="0">
                <a:solidFill>
                  <a:srgbClr val="0033CC"/>
                </a:solidFill>
              </a:rPr>
              <a:t> </a:t>
            </a:r>
            <a:r>
              <a:rPr lang="ru-RU" altLang="ru-RU" sz="2400" b="1" i="1" dirty="0" err="1">
                <a:solidFill>
                  <a:srgbClr val="0033CC"/>
                </a:solidFill>
              </a:rPr>
              <a:t>Ethernet</a:t>
            </a:r>
            <a:r>
              <a:rPr lang="ru-RU" altLang="ru-RU" sz="2400" b="1" i="1" dirty="0">
                <a:solidFill>
                  <a:srgbClr val="0033CC"/>
                </a:solidFill>
              </a:rPr>
              <a:t> </a:t>
            </a:r>
          </a:p>
        </p:txBody>
      </p:sp>
      <p:pic>
        <p:nvPicPr>
          <p:cNvPr id="7" name="Picture 16" descr="360px-MLT3encoding">
            <a:hlinkClick r:id="rId2"/>
            <a:extLst>
              <a:ext uri="{FF2B5EF4-FFF2-40B4-BE49-F238E27FC236}">
                <a16:creationId xmlns:a16="http://schemas.microsoft.com/office/drawing/2014/main" id="{DA15F781-2C70-477F-B549-96D21C283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3922" y="4613301"/>
            <a:ext cx="5035476" cy="197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0810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41CD19CF-6DBD-43BC-BC28-4DC1428B7419}"/>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C7C3D927-A576-4E68-A434-474144FD89C4}"/>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Text Box 8">
            <a:extLst>
              <a:ext uri="{FF2B5EF4-FFF2-40B4-BE49-F238E27FC236}">
                <a16:creationId xmlns:a16="http://schemas.microsoft.com/office/drawing/2014/main" id="{371AE694-9966-44B1-BECC-53C1BC9B2EB9}"/>
              </a:ext>
            </a:extLst>
          </p:cNvPr>
          <p:cNvSpPr txBox="1">
            <a:spLocks noChangeArrowheads="1"/>
          </p:cNvSpPr>
          <p:nvPr/>
        </p:nvSpPr>
        <p:spPr bwMode="auto">
          <a:xfrm>
            <a:off x="1453550" y="549275"/>
            <a:ext cx="8785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lang="en-US" altLang="ru-RU" sz="2400" b="1" i="1" dirty="0">
                <a:solidFill>
                  <a:srgbClr val="0033CC"/>
                </a:solidFill>
              </a:rPr>
              <a:t>Gigabit-</a:t>
            </a:r>
            <a:r>
              <a:rPr lang="ru-RU" altLang="ru-RU" sz="2400" b="1" i="1" dirty="0" err="1">
                <a:solidFill>
                  <a:srgbClr val="0033CC"/>
                </a:solidFill>
              </a:rPr>
              <a:t>Ethernet</a:t>
            </a:r>
            <a:r>
              <a:rPr lang="ru-RU" altLang="ru-RU" sz="2400" b="1" i="1" dirty="0">
                <a:solidFill>
                  <a:srgbClr val="0033CC"/>
                </a:solidFill>
              </a:rPr>
              <a:t> </a:t>
            </a:r>
          </a:p>
        </p:txBody>
      </p:sp>
      <p:sp>
        <p:nvSpPr>
          <p:cNvPr id="5" name="Прямоугольник 4">
            <a:extLst>
              <a:ext uri="{FF2B5EF4-FFF2-40B4-BE49-F238E27FC236}">
                <a16:creationId xmlns:a16="http://schemas.microsoft.com/office/drawing/2014/main" id="{AD03EDF6-D02A-46B2-8AD5-F914149001E1}"/>
              </a:ext>
            </a:extLst>
          </p:cNvPr>
          <p:cNvSpPr/>
          <p:nvPr/>
        </p:nvSpPr>
        <p:spPr>
          <a:xfrm>
            <a:off x="754743" y="1028343"/>
            <a:ext cx="10784113" cy="3416320"/>
          </a:xfrm>
          <a:prstGeom prst="rect">
            <a:avLst/>
          </a:prstGeom>
        </p:spPr>
        <p:txBody>
          <a:bodyPr wrap="square">
            <a:spAutoFit/>
          </a:bodyPr>
          <a:lstStyle/>
          <a:p>
            <a:pPr indent="457200" algn="just">
              <a:spcAft>
                <a:spcPts val="0"/>
              </a:spcAft>
            </a:pPr>
            <a:r>
              <a:rPr lang="ru-RU" dirty="0">
                <a:latin typeface="Times New Roman" panose="02020603050405020304" pitchFamily="18" charset="0"/>
                <a:ea typeface="Times New Roman" panose="02020603050405020304" pitchFamily="18" charset="0"/>
              </a:rPr>
              <a:t>Основу функционирования оборудования в 10GBASE-</a:t>
            </a:r>
            <a:r>
              <a:rPr lang="ru-RU" dirty="0">
                <a:latin typeface="Times New Roman" panose="02020603050405020304" pitchFamily="18" charset="0"/>
                <a:cs typeface="Times New Roman" panose="02020603050405020304" pitchFamily="18" charset="0"/>
              </a:rPr>
              <a:t>Первоначально стандарт </a:t>
            </a:r>
            <a:r>
              <a:rPr lang="ru-RU" dirty="0" err="1">
                <a:latin typeface="Times New Roman" panose="02020603050405020304" pitchFamily="18" charset="0"/>
                <a:cs typeface="Times New Roman" panose="02020603050405020304" pitchFamily="18" charset="0"/>
              </a:rPr>
              <a:t>Gigabit</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Ethernet</a:t>
            </a:r>
            <a:r>
              <a:rPr lang="ru-RU" dirty="0">
                <a:latin typeface="Times New Roman" panose="02020603050405020304" pitchFamily="18" charset="0"/>
                <a:cs typeface="Times New Roman" panose="02020603050405020304" pitchFamily="18" charset="0"/>
              </a:rPr>
              <a:t> был опубликован IEEE в 1998 г. как </a:t>
            </a:r>
            <a:r>
              <a:rPr lang="ru-RU" b="1" dirty="0">
                <a:latin typeface="Times New Roman" panose="02020603050405020304" pitchFamily="18" charset="0"/>
                <a:cs typeface="Times New Roman" panose="02020603050405020304" pitchFamily="18" charset="0"/>
              </a:rPr>
              <a:t>IEEE 802.3z</a:t>
            </a:r>
            <a:r>
              <a:rPr lang="ru-RU" dirty="0">
                <a:latin typeface="Times New Roman" panose="02020603050405020304" pitchFamily="18" charset="0"/>
                <a:cs typeface="Times New Roman" panose="02020603050405020304" pitchFamily="18" charset="0"/>
              </a:rPr>
              <a:t> и предполагал использование только оптоволоконного кабеля. Другое широко распространённое название 802.3z — </a:t>
            </a:r>
            <a:r>
              <a:rPr lang="ru-RU" b="1" dirty="0">
                <a:latin typeface="Times New Roman" panose="02020603050405020304" pitchFamily="18" charset="0"/>
                <a:cs typeface="Times New Roman" panose="02020603050405020304" pitchFamily="18" charset="0"/>
              </a:rPr>
              <a:t>1000BASE-X</a:t>
            </a:r>
            <a:r>
              <a:rPr lang="ru-RU" dirty="0">
                <a:latin typeface="Times New Roman" panose="02020603050405020304" pitchFamily="18" charset="0"/>
                <a:cs typeface="Times New Roman" panose="02020603050405020304" pitchFamily="18" charset="0"/>
              </a:rPr>
              <a:t>, где -X может означать -</a:t>
            </a:r>
            <a:r>
              <a:rPr lang="ru-RU" b="1" dirty="0">
                <a:solidFill>
                  <a:srgbClr val="0070C0"/>
                </a:solidFill>
                <a:latin typeface="Times New Roman" panose="02020603050405020304" pitchFamily="18" charset="0"/>
                <a:cs typeface="Times New Roman" panose="02020603050405020304" pitchFamily="18" charset="0"/>
              </a:rPr>
              <a:t>CX, -SX, -LX</a:t>
            </a:r>
            <a:r>
              <a:rPr lang="ru-RU" dirty="0">
                <a:latin typeface="Times New Roman" panose="02020603050405020304" pitchFamily="18" charset="0"/>
                <a:cs typeface="Times New Roman" panose="02020603050405020304" pitchFamily="18" charset="0"/>
              </a:rPr>
              <a:t>.</a:t>
            </a:r>
            <a:endParaRPr lang="ru-RU" b="1" dirty="0">
              <a:latin typeface="Times New Roman" panose="02020603050405020304" pitchFamily="18" charset="0"/>
              <a:cs typeface="Times New Roman" panose="02020603050405020304" pitchFamily="18" charset="0"/>
            </a:endParaRPr>
          </a:p>
          <a:p>
            <a:pPr indent="457200" algn="just">
              <a:spcAft>
                <a:spcPts val="0"/>
              </a:spcAft>
            </a:pPr>
            <a:r>
              <a:rPr lang="en-US" b="1" dirty="0">
                <a:latin typeface="Times New Roman" panose="02020603050405020304" pitchFamily="18" charset="0"/>
                <a:cs typeface="Times New Roman" panose="02020603050405020304" pitchFamily="18" charset="0"/>
              </a:rPr>
              <a:t>I</a:t>
            </a:r>
            <a:r>
              <a:rPr lang="ru-RU" b="1" dirty="0">
                <a:latin typeface="Times New Roman" panose="02020603050405020304" pitchFamily="18" charset="0"/>
                <a:cs typeface="Times New Roman" panose="02020603050405020304" pitchFamily="18" charset="0"/>
              </a:rPr>
              <a:t>EEE 802.3ab</a:t>
            </a:r>
            <a:r>
              <a:rPr lang="ru-RU" dirty="0">
                <a:latin typeface="Times New Roman" panose="02020603050405020304" pitchFamily="18" charset="0"/>
                <a:cs typeface="Times New Roman" panose="02020603050405020304" pitchFamily="18" charset="0"/>
              </a:rPr>
              <a:t>, (1999 г.), определяет стандарт гигабитной передачи данных по неэкранированной витой паре (UTP) категорий 5, 5e и 6, и известен как 1000BASE-T. </a:t>
            </a:r>
            <a:endParaRPr lang="ru-RU" dirty="0">
              <a:latin typeface="Times New Roman" panose="02020603050405020304" pitchFamily="18" charset="0"/>
              <a:ea typeface="Times New Roman" panose="02020603050405020304" pitchFamily="18" charset="0"/>
              <a:cs typeface="Times New Roman" panose="02020603050405020304" pitchFamily="18" charset="0"/>
            </a:endParaRPr>
          </a:p>
          <a:p>
            <a:pPr indent="457200" algn="just">
              <a:spcAft>
                <a:spcPts val="0"/>
              </a:spcAft>
            </a:pPr>
            <a:r>
              <a:rPr lang="ru-RU" dirty="0">
                <a:latin typeface="Times New Roman" panose="02020603050405020304" pitchFamily="18" charset="0"/>
                <a:cs typeface="Times New Roman" panose="02020603050405020304" pitchFamily="18" charset="0"/>
              </a:rPr>
              <a:t>1000BASE-</a:t>
            </a:r>
            <a:r>
              <a:rPr lang="ru-RU" dirty="0">
                <a:latin typeface="Times New Roman" panose="02020603050405020304" pitchFamily="18" charset="0"/>
                <a:ea typeface="Times New Roman" panose="02020603050405020304" pitchFamily="18" charset="0"/>
              </a:rPr>
              <a:t>T осуществляется полнодуплексная передача по всем четырем парам кабеля 7-й категории. 10-гигабитный поток расщепляется на четыре потока со скоростями 2,5 Гбит/с. Используется 10-уровневая амплитудно-импульсная модуляция, при этом один передаваемый единичный элемент отображает три бита. В итоге получается скорость передачи 833, 33 </a:t>
            </a:r>
            <a:r>
              <a:rPr lang="ru-RU" dirty="0" err="1">
                <a:latin typeface="Times New Roman" panose="02020603050405020304" pitchFamily="18" charset="0"/>
                <a:ea typeface="Times New Roman" panose="02020603050405020304" pitchFamily="18" charset="0"/>
              </a:rPr>
              <a:t>Мбод</a:t>
            </a:r>
            <a:r>
              <a:rPr lang="ru-RU" dirty="0">
                <a:latin typeface="Times New Roman" panose="02020603050405020304" pitchFamily="18" charset="0"/>
                <a:ea typeface="Times New Roman" panose="02020603050405020304" pitchFamily="18" charset="0"/>
              </a:rPr>
              <a:t>/с. </a:t>
            </a:r>
            <a:endParaRPr lang="ru-RU" sz="1600" dirty="0">
              <a:latin typeface="Times New Roman" panose="02020603050405020304" pitchFamily="18" charset="0"/>
              <a:ea typeface="Times New Roman" panose="02020603050405020304" pitchFamily="18" charset="0"/>
            </a:endParaRPr>
          </a:p>
          <a:p>
            <a:pPr indent="457200" algn="just">
              <a:spcAft>
                <a:spcPts val="0"/>
              </a:spcAft>
            </a:pPr>
            <a:r>
              <a:rPr lang="ru-RU" dirty="0">
                <a:latin typeface="Times New Roman" panose="02020603050405020304" pitchFamily="18" charset="0"/>
                <a:ea typeface="Times New Roman" panose="02020603050405020304" pitchFamily="18" charset="0"/>
              </a:rPr>
              <a:t>В 10Gbase для локальных сетей применяется логическое кодирование 64В/66B вместо 8В/10B, используемого в обычной гигабитной сети </a:t>
            </a:r>
            <a:r>
              <a:rPr lang="ru-RU" dirty="0" err="1">
                <a:latin typeface="Times New Roman" panose="02020603050405020304" pitchFamily="18" charset="0"/>
                <a:ea typeface="Times New Roman" panose="02020603050405020304" pitchFamily="18" charset="0"/>
              </a:rPr>
              <a:t>Ethernet</a:t>
            </a:r>
            <a:r>
              <a:rPr lang="ru-RU" dirty="0">
                <a:latin typeface="Times New Roman" panose="02020603050405020304" pitchFamily="18" charset="0"/>
                <a:ea typeface="Times New Roman" panose="02020603050405020304" pitchFamily="18" charset="0"/>
              </a:rPr>
              <a:t>.</a:t>
            </a:r>
            <a:endParaRPr lang="ru-RU" sz="1600" dirty="0">
              <a:latin typeface="Times New Roman" panose="02020603050405020304" pitchFamily="18" charset="0"/>
              <a:ea typeface="Times New Roman" panose="02020603050405020304" pitchFamily="18" charset="0"/>
            </a:endParaRPr>
          </a:p>
          <a:p>
            <a:pPr indent="450215" algn="just" hangingPunct="0">
              <a:spcAft>
                <a:spcPts val="0"/>
              </a:spcAft>
            </a:pPr>
            <a:endParaRPr lang="ru-RU"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750552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BA4A57F0-F081-4E74-958A-3B930823F6BB}"/>
              </a:ext>
            </a:extLst>
          </p:cNvPr>
          <p:cNvPicPr>
            <a:picLocks noChangeAspect="1"/>
          </p:cNvPicPr>
          <p:nvPr/>
        </p:nvPicPr>
        <p:blipFill>
          <a:blip r:embed="rId2"/>
          <a:stretch>
            <a:fillRect/>
          </a:stretch>
        </p:blipFill>
        <p:spPr>
          <a:xfrm>
            <a:off x="2657248" y="4024756"/>
            <a:ext cx="6008088" cy="2608263"/>
          </a:xfrm>
          <a:prstGeom prst="rect">
            <a:avLst/>
          </a:prstGeom>
        </p:spPr>
      </p:pic>
      <p:sp>
        <p:nvSpPr>
          <p:cNvPr id="3" name="Text Box 8">
            <a:extLst>
              <a:ext uri="{FF2B5EF4-FFF2-40B4-BE49-F238E27FC236}">
                <a16:creationId xmlns:a16="http://schemas.microsoft.com/office/drawing/2014/main" id="{37520822-C8B3-42E2-AB4F-E64F1C2D6A01}"/>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2FA8610E-0460-42C4-A4E7-E146E96A988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Text Box 8">
            <a:extLst>
              <a:ext uri="{FF2B5EF4-FFF2-40B4-BE49-F238E27FC236}">
                <a16:creationId xmlns:a16="http://schemas.microsoft.com/office/drawing/2014/main" id="{BAC95848-7053-4587-B590-F41114246D3F}"/>
              </a:ext>
            </a:extLst>
          </p:cNvPr>
          <p:cNvSpPr txBox="1">
            <a:spLocks noChangeArrowheads="1"/>
          </p:cNvSpPr>
          <p:nvPr/>
        </p:nvSpPr>
        <p:spPr bwMode="auto">
          <a:xfrm>
            <a:off x="1453550" y="549275"/>
            <a:ext cx="8785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lang="ru-RU" altLang="ru-RU" sz="2400" b="1" i="1" dirty="0">
                <a:solidFill>
                  <a:srgbClr val="0033CC"/>
                </a:solidFill>
              </a:rPr>
              <a:t>10</a:t>
            </a:r>
            <a:r>
              <a:rPr lang="en-US" altLang="ru-RU" sz="2400" b="1" i="1" dirty="0">
                <a:solidFill>
                  <a:srgbClr val="0033CC"/>
                </a:solidFill>
              </a:rPr>
              <a:t>Gigabit-</a:t>
            </a:r>
            <a:r>
              <a:rPr lang="ru-RU" altLang="ru-RU" sz="2400" b="1" i="1" dirty="0" err="1">
                <a:solidFill>
                  <a:srgbClr val="0033CC"/>
                </a:solidFill>
              </a:rPr>
              <a:t>Ethernet</a:t>
            </a:r>
            <a:r>
              <a:rPr lang="ru-RU" altLang="ru-RU" sz="2400" b="1" i="1" dirty="0">
                <a:solidFill>
                  <a:srgbClr val="0033CC"/>
                </a:solidFill>
              </a:rPr>
              <a:t>. Сетевой адаптер. </a:t>
            </a:r>
          </a:p>
        </p:txBody>
      </p:sp>
      <p:sp>
        <p:nvSpPr>
          <p:cNvPr id="6" name="Прямоугольник 5">
            <a:extLst>
              <a:ext uri="{FF2B5EF4-FFF2-40B4-BE49-F238E27FC236}">
                <a16:creationId xmlns:a16="http://schemas.microsoft.com/office/drawing/2014/main" id="{6A7EDDEE-7FBC-4BA8-A4C8-1EB0A6DA7B82}"/>
              </a:ext>
            </a:extLst>
          </p:cNvPr>
          <p:cNvSpPr/>
          <p:nvPr/>
        </p:nvSpPr>
        <p:spPr>
          <a:xfrm>
            <a:off x="551543" y="1030803"/>
            <a:ext cx="11059885" cy="3046988"/>
          </a:xfrm>
          <a:prstGeom prst="rect">
            <a:avLst/>
          </a:prstGeom>
        </p:spPr>
        <p:txBody>
          <a:bodyPr wrap="square">
            <a:spAutoFit/>
          </a:bodyPr>
          <a:lstStyle/>
          <a:p>
            <a:pPr indent="457200" algn="just">
              <a:spcAft>
                <a:spcPts val="0"/>
              </a:spcAft>
            </a:pPr>
            <a:r>
              <a:rPr lang="ru-RU" dirty="0">
                <a:latin typeface="Times New Roman" panose="02020603050405020304" pitchFamily="18" charset="0"/>
                <a:ea typeface="Times New Roman" panose="02020603050405020304" pitchFamily="18" charset="0"/>
              </a:rPr>
              <a:t>Стандартизированы разновидности сетей, в частности:</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tabLst>
                <a:tab pos="467995" algn="l"/>
              </a:tabLst>
            </a:pPr>
            <a:r>
              <a:rPr lang="ru-RU" dirty="0">
                <a:latin typeface="Times New Roman" panose="02020603050405020304" pitchFamily="18" charset="0"/>
                <a:ea typeface="Times New Roman" panose="02020603050405020304" pitchFamily="18" charset="0"/>
              </a:rPr>
              <a:t>10Gbase-LR- передача на расстояние до 10 км по </a:t>
            </a:r>
            <a:r>
              <a:rPr lang="ru-RU" dirty="0" err="1">
                <a:latin typeface="Times New Roman" panose="02020603050405020304" pitchFamily="18" charset="0"/>
                <a:ea typeface="Times New Roman" panose="02020603050405020304" pitchFamily="18" charset="0"/>
              </a:rPr>
              <a:t>одномодовому</a:t>
            </a:r>
            <a:r>
              <a:rPr lang="ru-RU" dirty="0">
                <a:latin typeface="Times New Roman" panose="02020603050405020304" pitchFamily="18" charset="0"/>
                <a:ea typeface="Times New Roman" panose="02020603050405020304" pitchFamily="18" charset="0"/>
              </a:rPr>
              <a:t> волокну. Область использования - высокопроизводительные магистральные и корпоративные каналы;</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tabLst>
                <a:tab pos="467995" algn="l"/>
              </a:tabLst>
            </a:pPr>
            <a:r>
              <a:rPr lang="ru-RU" dirty="0">
                <a:latin typeface="Times New Roman" panose="02020603050405020304" pitchFamily="18" charset="0"/>
                <a:ea typeface="Times New Roman" panose="02020603050405020304" pitchFamily="18" charset="0"/>
              </a:rPr>
              <a:t>10Gbase-ER – на дальности до 40 км по </a:t>
            </a:r>
            <a:r>
              <a:rPr lang="ru-RU" dirty="0" err="1">
                <a:latin typeface="Times New Roman" panose="02020603050405020304" pitchFamily="18" charset="0"/>
                <a:ea typeface="Times New Roman" panose="02020603050405020304" pitchFamily="18" charset="0"/>
              </a:rPr>
              <a:t>одномодовому</a:t>
            </a:r>
            <a:r>
              <a:rPr lang="ru-RU" dirty="0">
                <a:latin typeface="Times New Roman" panose="02020603050405020304" pitchFamily="18" charset="0"/>
                <a:ea typeface="Times New Roman" panose="02020603050405020304" pitchFamily="18" charset="0"/>
              </a:rPr>
              <a:t> волокну; </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tabLst>
                <a:tab pos="467995" algn="l"/>
              </a:tabLst>
            </a:pPr>
            <a:r>
              <a:rPr lang="ru-RU" dirty="0">
                <a:latin typeface="Times New Roman" panose="02020603050405020304" pitchFamily="18" charset="0"/>
                <a:ea typeface="Times New Roman" panose="02020603050405020304" pitchFamily="18" charset="0"/>
              </a:rPr>
              <a:t>10Gbase-SR – передача на расстояние до 28 м по </a:t>
            </a:r>
            <a:r>
              <a:rPr lang="ru-RU" dirty="0" err="1">
                <a:latin typeface="Times New Roman" panose="02020603050405020304" pitchFamily="18" charset="0"/>
                <a:ea typeface="Times New Roman" panose="02020603050405020304" pitchFamily="18" charset="0"/>
              </a:rPr>
              <a:t>мультимодовому</a:t>
            </a:r>
            <a:r>
              <a:rPr lang="ru-RU" dirty="0">
                <a:latin typeface="Times New Roman" panose="02020603050405020304" pitchFamily="18" charset="0"/>
                <a:ea typeface="Times New Roman" panose="02020603050405020304" pitchFamily="18" charset="0"/>
              </a:rPr>
              <a:t> волокну, предполагается использовать для соединений коммутаторов друг с другом;</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Symbol" panose="05050102010706020507" pitchFamily="18" charset="2"/>
              <a:buChar char=""/>
              <a:tabLst>
                <a:tab pos="467995" algn="l"/>
              </a:tabLst>
            </a:pPr>
            <a:r>
              <a:rPr lang="ru-RU" dirty="0">
                <a:latin typeface="Times New Roman" panose="02020603050405020304" pitchFamily="18" charset="0"/>
                <a:ea typeface="Times New Roman" panose="02020603050405020304" pitchFamily="18" charset="0"/>
              </a:rPr>
              <a:t>10Gbase-LХ4, дальность связи до 300 м по </a:t>
            </a:r>
            <a:r>
              <a:rPr lang="ru-RU" dirty="0" err="1">
                <a:latin typeface="Times New Roman" panose="02020603050405020304" pitchFamily="18" charset="0"/>
                <a:ea typeface="Times New Roman" panose="02020603050405020304" pitchFamily="18" charset="0"/>
              </a:rPr>
              <a:t>мультимодовому</a:t>
            </a:r>
            <a:r>
              <a:rPr lang="ru-RU" dirty="0">
                <a:latin typeface="Times New Roman" panose="02020603050405020304" pitchFamily="18" charset="0"/>
                <a:ea typeface="Times New Roman" panose="02020603050405020304" pitchFamily="18" charset="0"/>
              </a:rPr>
              <a:t> волокну стандарта FDDI - для сетей в пределах одного здания. </a:t>
            </a:r>
          </a:p>
          <a:p>
            <a:pPr marL="342900" indent="-342900" algn="just">
              <a:buFont typeface="Symbol" panose="05050102010706020507" pitchFamily="18" charset="2"/>
              <a:buChar char=""/>
              <a:tabLst>
                <a:tab pos="467995" algn="l"/>
              </a:tabLst>
            </a:pPr>
            <a:r>
              <a:rPr lang="ru-RU" sz="1600" dirty="0">
                <a:latin typeface="Times New Roman" panose="02020603050405020304" pitchFamily="18" charset="0"/>
                <a:ea typeface="Times New Roman" panose="02020603050405020304" pitchFamily="18" charset="0"/>
              </a:rPr>
              <a:t>10GBASE-X4 реализовано кодирование 8В/10B. В процессе передачи формируется 4 потока по 3,125 Гбит/с, которые передаются по одному волокну (1310 </a:t>
            </a:r>
            <a:r>
              <a:rPr lang="ru-RU" sz="1600" dirty="0" err="1">
                <a:latin typeface="Times New Roman" panose="02020603050405020304" pitchFamily="18" charset="0"/>
                <a:ea typeface="Times New Roman" panose="02020603050405020304" pitchFamily="18" charset="0"/>
              </a:rPr>
              <a:t>нм</a:t>
            </a:r>
            <a:r>
              <a:rPr lang="ru-RU" sz="1600" dirty="0">
                <a:latin typeface="Times New Roman" panose="02020603050405020304" pitchFamily="18" charset="0"/>
                <a:ea typeface="Times New Roman" panose="02020603050405020304" pitchFamily="18" charset="0"/>
              </a:rPr>
              <a:t>) с привлечением техники мультиплексирования длин волн WWDM. В случае 10GBASE-W на уровне МАС увеличена минимальная длина </a:t>
            </a:r>
            <a:r>
              <a:rPr lang="ru-RU" sz="1600" dirty="0" err="1">
                <a:latin typeface="Times New Roman" panose="02020603050405020304" pitchFamily="18" charset="0"/>
                <a:ea typeface="Times New Roman" panose="02020603050405020304" pitchFamily="18" charset="0"/>
              </a:rPr>
              <a:t>межкадровой</a:t>
            </a:r>
            <a:r>
              <a:rPr lang="ru-RU" sz="1600" dirty="0">
                <a:latin typeface="Times New Roman" panose="02020603050405020304" pitchFamily="18" charset="0"/>
                <a:ea typeface="Times New Roman" panose="02020603050405020304" pitchFamily="18" charset="0"/>
              </a:rPr>
              <a:t> паузы IPG.</a:t>
            </a:r>
            <a:endParaRPr lang="ru-RU" sz="1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464627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A70F097-DED9-470B-9FE5-85B13437DACE}"/>
              </a:ext>
            </a:extLst>
          </p:cNvPr>
          <p:cNvPicPr>
            <a:picLocks noChangeAspect="1"/>
          </p:cNvPicPr>
          <p:nvPr/>
        </p:nvPicPr>
        <p:blipFill>
          <a:blip r:embed="rId2"/>
          <a:stretch>
            <a:fillRect/>
          </a:stretch>
        </p:blipFill>
        <p:spPr>
          <a:xfrm>
            <a:off x="2751443" y="1517769"/>
            <a:ext cx="6689114" cy="5131949"/>
          </a:xfrm>
          <a:prstGeom prst="rect">
            <a:avLst/>
          </a:prstGeom>
        </p:spPr>
      </p:pic>
      <p:sp>
        <p:nvSpPr>
          <p:cNvPr id="5" name="Text Box 8">
            <a:extLst>
              <a:ext uri="{FF2B5EF4-FFF2-40B4-BE49-F238E27FC236}">
                <a16:creationId xmlns:a16="http://schemas.microsoft.com/office/drawing/2014/main" id="{A04F7A27-FC2A-4A5F-AE93-FC2E97B4B4D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6" name="Line 9">
            <a:extLst>
              <a:ext uri="{FF2B5EF4-FFF2-40B4-BE49-F238E27FC236}">
                <a16:creationId xmlns:a16="http://schemas.microsoft.com/office/drawing/2014/main" id="{A6731271-E384-4D3C-899E-8B56E8ABC23F}"/>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7" name="Text Box 8">
            <a:extLst>
              <a:ext uri="{FF2B5EF4-FFF2-40B4-BE49-F238E27FC236}">
                <a16:creationId xmlns:a16="http://schemas.microsoft.com/office/drawing/2014/main" id="{FE1F570A-543E-435D-8781-6826C3FEAFB9}"/>
              </a:ext>
            </a:extLst>
          </p:cNvPr>
          <p:cNvSpPr txBox="1">
            <a:spLocks noChangeArrowheads="1"/>
          </p:cNvSpPr>
          <p:nvPr/>
        </p:nvSpPr>
        <p:spPr bwMode="auto">
          <a:xfrm>
            <a:off x="1453550" y="549275"/>
            <a:ext cx="8785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lang="ru-RU" altLang="ru-RU" sz="2400" b="1" i="1" dirty="0">
                <a:solidFill>
                  <a:srgbClr val="0033CC"/>
                </a:solidFill>
              </a:rPr>
              <a:t>Маршрутизация между </a:t>
            </a:r>
            <a:r>
              <a:rPr lang="en-US" altLang="ru-RU" sz="2400" b="1" i="1" dirty="0">
                <a:solidFill>
                  <a:srgbClr val="0033CC"/>
                </a:solidFill>
              </a:rPr>
              <a:t>VLAN</a:t>
            </a:r>
            <a:endParaRPr lang="ru-RU" altLang="ru-RU" sz="2400" b="1" i="1" dirty="0">
              <a:solidFill>
                <a:srgbClr val="0033CC"/>
              </a:solidFill>
            </a:endParaRPr>
          </a:p>
        </p:txBody>
      </p:sp>
    </p:spTree>
    <p:extLst>
      <p:ext uri="{BB962C8B-B14F-4D97-AF65-F5344CB8AC3E}">
        <p14:creationId xmlns:p14="http://schemas.microsoft.com/office/powerpoint/2010/main" val="5397594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http://geek-nose.com/wp-content/uploads/2016/05/takoe-marshrutizator-i-zachem-on-nuzhen-%E2%84%961.jpg">
            <a:extLst>
              <a:ext uri="{FF2B5EF4-FFF2-40B4-BE49-F238E27FC236}">
                <a16:creationId xmlns:a16="http://schemas.microsoft.com/office/drawing/2014/main" id="{5042B177-7528-4AB9-A208-7A2C3FEAA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521" y="1472709"/>
            <a:ext cx="6775938" cy="448519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8">
            <a:extLst>
              <a:ext uri="{FF2B5EF4-FFF2-40B4-BE49-F238E27FC236}">
                <a16:creationId xmlns:a16="http://schemas.microsoft.com/office/drawing/2014/main" id="{A413300F-A7DE-4352-8FF7-211BDF0E0E5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F96292C4-182B-45E3-BB4A-B3C81281AD6F}"/>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Text Box 8">
            <a:extLst>
              <a:ext uri="{FF2B5EF4-FFF2-40B4-BE49-F238E27FC236}">
                <a16:creationId xmlns:a16="http://schemas.microsoft.com/office/drawing/2014/main" id="{DC6F84FD-22FB-4D26-A995-7391A7B592F9}"/>
              </a:ext>
            </a:extLst>
          </p:cNvPr>
          <p:cNvSpPr txBox="1">
            <a:spLocks noChangeArrowheads="1"/>
          </p:cNvSpPr>
          <p:nvPr/>
        </p:nvSpPr>
        <p:spPr bwMode="auto">
          <a:xfrm>
            <a:off x="1603944" y="542853"/>
            <a:ext cx="8893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2000" b="1" dirty="0">
                <a:solidFill>
                  <a:srgbClr val="0033CC"/>
                </a:solidFill>
              </a:rPr>
              <a:t>Схема подключения к сети Интернет по </a:t>
            </a:r>
            <a:r>
              <a:rPr lang="en-US" altLang="ru-RU" sz="2000" b="1" dirty="0">
                <a:solidFill>
                  <a:srgbClr val="0033CC"/>
                </a:solidFill>
              </a:rPr>
              <a:t>Ethernet</a:t>
            </a:r>
            <a:endParaRPr lang="ru-RU" altLang="ru-RU" sz="2000" b="1" dirty="0">
              <a:solidFill>
                <a:srgbClr val="0033CC"/>
              </a:solidFill>
            </a:endParaRPr>
          </a:p>
        </p:txBody>
      </p:sp>
    </p:spTree>
    <p:extLst>
      <p:ext uri="{BB962C8B-B14F-4D97-AF65-F5344CB8AC3E}">
        <p14:creationId xmlns:p14="http://schemas.microsoft.com/office/powerpoint/2010/main" val="5931693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D34EE961-C583-4F26-8389-2FA888AAA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1331549"/>
            <a:ext cx="5993879" cy="2107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8">
            <a:extLst>
              <a:ext uri="{FF2B5EF4-FFF2-40B4-BE49-F238E27FC236}">
                <a16:creationId xmlns:a16="http://schemas.microsoft.com/office/drawing/2014/main" id="{04C870AF-5F46-47DF-B155-488DFA9A3987}"/>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6" name="Line 9">
            <a:extLst>
              <a:ext uri="{FF2B5EF4-FFF2-40B4-BE49-F238E27FC236}">
                <a16:creationId xmlns:a16="http://schemas.microsoft.com/office/drawing/2014/main" id="{9634967A-CF38-4B2D-B66D-A21DF3AFF021}"/>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7" name="Text Box 8">
            <a:extLst>
              <a:ext uri="{FF2B5EF4-FFF2-40B4-BE49-F238E27FC236}">
                <a16:creationId xmlns:a16="http://schemas.microsoft.com/office/drawing/2014/main" id="{4DFF528F-311F-498B-B4E5-A36146743ED7}"/>
              </a:ext>
            </a:extLst>
          </p:cNvPr>
          <p:cNvSpPr txBox="1">
            <a:spLocks noChangeArrowheads="1"/>
          </p:cNvSpPr>
          <p:nvPr/>
        </p:nvSpPr>
        <p:spPr bwMode="auto">
          <a:xfrm>
            <a:off x="1603944" y="542853"/>
            <a:ext cx="88931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2000" b="1" dirty="0">
                <a:solidFill>
                  <a:srgbClr val="0033CC"/>
                </a:solidFill>
              </a:rPr>
              <a:t>Схема подключения к сети Интернет через последовательный интерфейс</a:t>
            </a:r>
          </a:p>
        </p:txBody>
      </p:sp>
      <p:pic>
        <p:nvPicPr>
          <p:cNvPr id="8" name="Picture 7" descr=" Ð¡ÑÐµÐ¼Ð° Ð¿Ð¾Ð´ÐºÐ»ÑÑÐµÐ½Ð¸Ñ DTE Ð¸ DCE ">
            <a:extLst>
              <a:ext uri="{FF2B5EF4-FFF2-40B4-BE49-F238E27FC236}">
                <a16:creationId xmlns:a16="http://schemas.microsoft.com/office/drawing/2014/main" id="{D65DFE32-74E0-415F-9ADC-83741697D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522" y="3519582"/>
            <a:ext cx="607060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Прямоугольник 8">
            <a:extLst>
              <a:ext uri="{FF2B5EF4-FFF2-40B4-BE49-F238E27FC236}">
                <a16:creationId xmlns:a16="http://schemas.microsoft.com/office/drawing/2014/main" id="{0FA4D6EF-8F4F-477C-B20F-833AC9DFC7E7}"/>
              </a:ext>
            </a:extLst>
          </p:cNvPr>
          <p:cNvSpPr/>
          <p:nvPr/>
        </p:nvSpPr>
        <p:spPr>
          <a:xfrm>
            <a:off x="3894062" y="4941675"/>
            <a:ext cx="4475023" cy="661720"/>
          </a:xfrm>
          <a:prstGeom prst="rect">
            <a:avLst/>
          </a:prstGeom>
        </p:spPr>
        <p:txBody>
          <a:bodyPr wrap="square">
            <a:spAutoFit/>
          </a:bodyPr>
          <a:lstStyle/>
          <a:p>
            <a:pPr>
              <a:spcBef>
                <a:spcPct val="0"/>
              </a:spcBef>
              <a:spcAft>
                <a:spcPts val="600"/>
              </a:spcAft>
              <a:buClrTx/>
              <a:buSzTx/>
              <a:buFontTx/>
              <a:buNone/>
            </a:pPr>
            <a:r>
              <a:rPr lang="de-DE" altLang="ru-RU" sz="1400" b="1" dirty="0">
                <a:latin typeface="Arial" panose="020B0604020202020204" pitchFamily="34" charset="0"/>
              </a:rPr>
              <a:t>DTE (Data Terminal Equipment)</a:t>
            </a:r>
            <a:r>
              <a:rPr lang="de-DE" altLang="ru-RU" sz="1400" dirty="0">
                <a:latin typeface="Arial" panose="020B0604020202020204" pitchFamily="34" charset="0"/>
              </a:rPr>
              <a:t> </a:t>
            </a:r>
            <a:endParaRPr lang="ru-RU" altLang="ru-RU" sz="1400" b="1" dirty="0">
              <a:latin typeface="Arial" panose="020B0604020202020204" pitchFamily="34" charset="0"/>
            </a:endParaRPr>
          </a:p>
          <a:p>
            <a:pPr>
              <a:spcBef>
                <a:spcPct val="0"/>
              </a:spcBef>
              <a:buClrTx/>
              <a:buSzTx/>
              <a:buFontTx/>
              <a:buNone/>
            </a:pPr>
            <a:r>
              <a:rPr lang="de-DE" altLang="ru-RU" sz="1400" b="1" dirty="0">
                <a:latin typeface="Arial" panose="020B0604020202020204" pitchFamily="34" charset="0"/>
              </a:rPr>
              <a:t>DCE (Data Communication </a:t>
            </a:r>
            <a:r>
              <a:rPr lang="ru-RU" altLang="ru-RU" sz="1400" b="1" dirty="0">
                <a:latin typeface="Arial" panose="020B0604020202020204" pitchFamily="34" charset="0"/>
              </a:rPr>
              <a:t> </a:t>
            </a:r>
            <a:r>
              <a:rPr lang="de-DE" altLang="ru-RU" sz="1400" b="1" dirty="0">
                <a:latin typeface="Arial" panose="020B0604020202020204" pitchFamily="34" charset="0"/>
              </a:rPr>
              <a:t>Equipment</a:t>
            </a:r>
            <a:r>
              <a:rPr lang="de-DE" altLang="ru-RU" b="1" dirty="0">
                <a:latin typeface="Arial" panose="020B0604020202020204" pitchFamily="34" charset="0"/>
              </a:rPr>
              <a:t>)</a:t>
            </a:r>
            <a:endParaRPr lang="ru-RU" altLang="ru-RU" dirty="0">
              <a:latin typeface="Arial" panose="020B0604020202020204" pitchFamily="34" charset="0"/>
            </a:endParaRPr>
          </a:p>
        </p:txBody>
      </p:sp>
    </p:spTree>
    <p:extLst>
      <p:ext uri="{BB962C8B-B14F-4D97-AF65-F5344CB8AC3E}">
        <p14:creationId xmlns:p14="http://schemas.microsoft.com/office/powerpoint/2010/main" val="395305472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2523</TotalTime>
  <Words>7688</Words>
  <Application>Microsoft Office PowerPoint</Application>
  <PresentationFormat>Широкоэкранный</PresentationFormat>
  <Paragraphs>737</Paragraphs>
  <Slides>102</Slides>
  <Notes>0</Notes>
  <HiddenSlides>0</HiddenSlides>
  <MMClips>0</MMClips>
  <ScaleCrop>false</ScaleCrop>
  <HeadingPairs>
    <vt:vector size="8" baseType="variant">
      <vt:variant>
        <vt:lpstr>Использованные шрифты</vt:lpstr>
      </vt:variant>
      <vt:variant>
        <vt:i4>11</vt:i4>
      </vt:variant>
      <vt:variant>
        <vt:lpstr>Тема</vt:lpstr>
      </vt:variant>
      <vt:variant>
        <vt:i4>1</vt:i4>
      </vt:variant>
      <vt:variant>
        <vt:lpstr>Внедренные серверы OLE</vt:lpstr>
      </vt:variant>
      <vt:variant>
        <vt:i4>2</vt:i4>
      </vt:variant>
      <vt:variant>
        <vt:lpstr>Заголовки слайдов</vt:lpstr>
      </vt:variant>
      <vt:variant>
        <vt:i4>102</vt:i4>
      </vt:variant>
    </vt:vector>
  </HeadingPairs>
  <TitlesOfParts>
    <vt:vector size="116" baseType="lpstr">
      <vt:lpstr>-apple-system</vt:lpstr>
      <vt:lpstr>Arial</vt:lpstr>
      <vt:lpstr>Calibri</vt:lpstr>
      <vt:lpstr>Calibri Light</vt:lpstr>
      <vt:lpstr>Open Sans</vt:lpstr>
      <vt:lpstr>Symbol</vt:lpstr>
      <vt:lpstr>Tahoma</vt:lpstr>
      <vt:lpstr>Times</vt:lpstr>
      <vt:lpstr>Times New Roman</vt:lpstr>
      <vt:lpstr>Verdana</vt:lpstr>
      <vt:lpstr>Wingdings</vt:lpstr>
      <vt:lpstr>Тема Office</vt:lpstr>
      <vt:lpstr>Equation</vt:lpstr>
      <vt:lpstr>Точечный рисунок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dc:creator>
  <cp:lastModifiedBy>Пользователь Windows</cp:lastModifiedBy>
  <cp:revision>197</cp:revision>
  <dcterms:created xsi:type="dcterms:W3CDTF">2019-07-17T06:08:05Z</dcterms:created>
  <dcterms:modified xsi:type="dcterms:W3CDTF">2021-01-24T08:53:34Z</dcterms:modified>
</cp:coreProperties>
</file>